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B092F-7A64-44DD-9529-BE57E3238793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B9F36-5098-4BDD-A45C-68FFF9D4D0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AFFCB-2077-4AF9-AD50-58875D0B8F06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0D048C-FCFB-470C-B47D-D02AE0778B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3D9FB-B308-4BF0-B525-95252ECAEA5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6E05A-1535-46AB-BCEE-A4AA0F30870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Период полураспада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Размышление…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видно из уравнения, чем больше период полураспада, тем меньше радиоактивность, но убывать она с течением времени будет </a:t>
            </a:r>
            <a:r>
              <a:rPr lang="ru-RU" dirty="0" err="1" smtClean="0"/>
              <a:t>меденнее</a:t>
            </a:r>
            <a:r>
              <a:rPr lang="ru-RU" smtClean="0"/>
              <a:t>.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Некоторый изотоп </a:t>
            </a:r>
            <a:r>
              <a:rPr lang="en-US"/>
              <a:t>A </a:t>
            </a:r>
            <a:r>
              <a:rPr lang="ru-RU"/>
              <a:t>подвержен </a:t>
            </a:r>
            <a:r>
              <a:rPr lang="el-GR">
                <a:cs typeface="Arial" charset="0"/>
              </a:rPr>
              <a:t>β</a:t>
            </a:r>
            <a:r>
              <a:rPr lang="ru-RU">
                <a:cs typeface="Arial" charset="0"/>
              </a:rPr>
              <a:t>-распаду, в результате чего образуется изотоп </a:t>
            </a:r>
            <a:r>
              <a:rPr lang="en-US">
                <a:cs typeface="Arial" charset="0"/>
              </a:rPr>
              <a:t>B</a:t>
            </a:r>
            <a:r>
              <a:rPr lang="ru-RU">
                <a:cs typeface="Arial" charset="0"/>
              </a:rPr>
              <a:t>, не обладающий никакой радиоактивностью, и</a:t>
            </a:r>
            <a:r>
              <a:rPr lang="ru-RU"/>
              <a:t> имеет период полураспада </a:t>
            </a:r>
            <a:r>
              <a:rPr lang="en-US"/>
              <a:t>T= </a:t>
            </a:r>
            <a:r>
              <a:rPr lang="ru-RU"/>
              <a:t>2 дня. Взяли 200 г изотопа. Сколько изотопа В будет через 6 дней.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Решение задачи №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86688" cy="1323975"/>
          </a:xfrm>
        </p:spPr>
        <p:txBody>
          <a:bodyPr/>
          <a:lstStyle/>
          <a:p>
            <a:pPr>
              <a:buFontTx/>
              <a:buNone/>
            </a:pPr>
            <a:r>
              <a:rPr lang="ru-RU" sz="1800"/>
              <a:t>Обратим внимание, что при </a:t>
            </a:r>
            <a:r>
              <a:rPr lang="el-GR" sz="1800">
                <a:cs typeface="Arial" charset="0"/>
              </a:rPr>
              <a:t>β</a:t>
            </a:r>
            <a:r>
              <a:rPr lang="ru-RU" sz="1800">
                <a:cs typeface="Arial" charset="0"/>
              </a:rPr>
              <a:t>-распаде масса не меняется, что означает, что суммарная масса вещества остаётся неизменной.</a:t>
            </a:r>
          </a:p>
          <a:p>
            <a:pPr>
              <a:buFontTx/>
              <a:buNone/>
            </a:pPr>
            <a:r>
              <a:rPr lang="ru-RU" sz="1800">
                <a:cs typeface="Arial" charset="0"/>
              </a:rPr>
              <a:t>Рассчитаем количество вещества А, оставшееся нераспавшимся через данный промежуток времени. </a:t>
            </a:r>
            <a:endParaRPr lang="el-GR" sz="1800">
              <a:cs typeface="Arial" charset="0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55650" y="3284538"/>
          <a:ext cx="6767513" cy="914400"/>
        </p:xfrm>
        <a:graphic>
          <a:graphicData uri="http://schemas.openxmlformats.org/presentationml/2006/ole">
            <p:oleObj spid="_x0000_s5122" name="Формула" r:id="rId3" imgW="3098520" imgH="419040" progId="Equation.3">
              <p:embed/>
            </p:oleObj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596188" y="3573463"/>
            <a:ext cx="26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г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79475" y="4529138"/>
            <a:ext cx="2657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Тогда </a:t>
            </a:r>
            <a:r>
              <a:rPr lang="en-US"/>
              <a:t>m</a:t>
            </a:r>
            <a:r>
              <a:rPr lang="ru-RU" baseline="-25000"/>
              <a:t>В</a:t>
            </a:r>
            <a:r>
              <a:rPr lang="ru-RU"/>
              <a:t>=200-25=175 г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 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В результате радиационной катастрофы произошло заражение местности изотопами </a:t>
            </a:r>
            <a:r>
              <a:rPr lang="en-US" sz="2400"/>
              <a:t>X, Y </a:t>
            </a:r>
            <a:r>
              <a:rPr lang="ru-RU" sz="2400"/>
              <a:t>и </a:t>
            </a:r>
            <a:r>
              <a:rPr lang="en-US" sz="2400"/>
              <a:t>Z</a:t>
            </a:r>
            <a:r>
              <a:rPr lang="ru-RU" sz="2400"/>
              <a:t>. Сразу после аварии собственные активности изотопов были: </a:t>
            </a:r>
            <a:r>
              <a:rPr lang="el-GR" sz="2400">
                <a:cs typeface="Arial" charset="0"/>
              </a:rPr>
              <a:t>α</a:t>
            </a:r>
            <a:r>
              <a:rPr lang="en-US" sz="2400" baseline="-25000">
                <a:cs typeface="Arial" charset="0"/>
              </a:rPr>
              <a:t>x</a:t>
            </a:r>
            <a:r>
              <a:rPr lang="en-US" sz="2400">
                <a:cs typeface="Arial" charset="0"/>
              </a:rPr>
              <a:t>=</a:t>
            </a:r>
            <a:r>
              <a:rPr lang="ru-RU" sz="2400">
                <a:cs typeface="Arial" charset="0"/>
              </a:rPr>
              <a:t>320</a:t>
            </a:r>
            <a:r>
              <a:rPr lang="en-US" sz="2400">
                <a:cs typeface="Arial" charset="0"/>
              </a:rPr>
              <a:t> </a:t>
            </a:r>
            <a:r>
              <a:rPr lang="ru-RU" sz="2400">
                <a:cs typeface="Arial" charset="0"/>
              </a:rPr>
              <a:t>мкР/час,</a:t>
            </a:r>
            <a:r>
              <a:rPr lang="ru-RU" sz="2400"/>
              <a:t> </a:t>
            </a:r>
            <a:r>
              <a:rPr lang="el-GR" sz="2400">
                <a:cs typeface="Arial" charset="0"/>
              </a:rPr>
              <a:t>α</a:t>
            </a:r>
            <a:r>
              <a:rPr lang="en-US" sz="2400" baseline="-25000">
                <a:cs typeface="Arial" charset="0"/>
              </a:rPr>
              <a:t>Y</a:t>
            </a:r>
            <a:r>
              <a:rPr lang="en-US" sz="2400">
                <a:cs typeface="Arial" charset="0"/>
              </a:rPr>
              <a:t>=</a:t>
            </a:r>
            <a:r>
              <a:rPr lang="ru-RU" sz="2400">
                <a:cs typeface="Arial" charset="0"/>
              </a:rPr>
              <a:t>200</a:t>
            </a:r>
            <a:r>
              <a:rPr lang="en-US" sz="2400">
                <a:cs typeface="Arial" charset="0"/>
              </a:rPr>
              <a:t> </a:t>
            </a:r>
            <a:r>
              <a:rPr lang="ru-RU" sz="2400">
                <a:cs typeface="Arial" charset="0"/>
              </a:rPr>
              <a:t>мкР/час, </a:t>
            </a:r>
            <a:r>
              <a:rPr lang="el-GR" sz="2400">
                <a:cs typeface="Arial" charset="0"/>
              </a:rPr>
              <a:t>α</a:t>
            </a:r>
            <a:r>
              <a:rPr lang="en-US" sz="2400" baseline="-25000">
                <a:cs typeface="Arial" charset="0"/>
              </a:rPr>
              <a:t>z</a:t>
            </a:r>
            <a:r>
              <a:rPr lang="en-US" sz="2400">
                <a:cs typeface="Arial" charset="0"/>
              </a:rPr>
              <a:t>=80 </a:t>
            </a:r>
            <a:r>
              <a:rPr lang="ru-RU" sz="2400">
                <a:cs typeface="Arial" charset="0"/>
              </a:rPr>
              <a:t>мкР/час,</a:t>
            </a:r>
            <a:r>
              <a:rPr lang="en-US" sz="2400">
                <a:cs typeface="Arial" charset="0"/>
              </a:rPr>
              <a:t> </a:t>
            </a:r>
            <a:r>
              <a:rPr lang="ru-RU" sz="2400">
                <a:cs typeface="Arial" charset="0"/>
              </a:rPr>
              <a:t>периоды полураспада изотопов: </a:t>
            </a:r>
            <a:r>
              <a:rPr lang="en-US" sz="2400">
                <a:cs typeface="Arial" charset="0"/>
              </a:rPr>
              <a:t>T</a:t>
            </a:r>
            <a:r>
              <a:rPr lang="en-US" sz="2400" baseline="-25000">
                <a:cs typeface="Arial" charset="0"/>
              </a:rPr>
              <a:t>x</a:t>
            </a:r>
            <a:r>
              <a:rPr lang="en-US" sz="2400">
                <a:cs typeface="Arial" charset="0"/>
              </a:rPr>
              <a:t>=</a:t>
            </a:r>
            <a:r>
              <a:rPr lang="ru-RU" sz="2400">
                <a:cs typeface="Arial" charset="0"/>
              </a:rPr>
              <a:t>2</a:t>
            </a:r>
            <a:r>
              <a:rPr lang="en-US" sz="2400">
                <a:cs typeface="Arial" charset="0"/>
              </a:rPr>
              <a:t> </a:t>
            </a:r>
            <a:r>
              <a:rPr lang="ru-RU" sz="2400">
                <a:cs typeface="Arial" charset="0"/>
              </a:rPr>
              <a:t>год, </a:t>
            </a:r>
            <a:r>
              <a:rPr lang="en-US" sz="2400">
                <a:cs typeface="Arial" charset="0"/>
              </a:rPr>
              <a:t>T</a:t>
            </a:r>
            <a:r>
              <a:rPr lang="en-US" sz="2400" baseline="-25000">
                <a:cs typeface="Arial" charset="0"/>
              </a:rPr>
              <a:t>Y</a:t>
            </a:r>
            <a:r>
              <a:rPr lang="en-US" sz="2400">
                <a:cs typeface="Arial" charset="0"/>
              </a:rPr>
              <a:t>=</a:t>
            </a:r>
            <a:r>
              <a:rPr lang="ru-RU" sz="2400">
                <a:cs typeface="Arial" charset="0"/>
              </a:rPr>
              <a:t>4</a:t>
            </a:r>
            <a:r>
              <a:rPr lang="en-US" sz="2400">
                <a:cs typeface="Arial" charset="0"/>
              </a:rPr>
              <a:t> </a:t>
            </a:r>
            <a:r>
              <a:rPr lang="ru-RU" sz="2400">
                <a:cs typeface="Arial" charset="0"/>
              </a:rPr>
              <a:t>года, </a:t>
            </a:r>
            <a:r>
              <a:rPr lang="en-US" sz="2400">
                <a:cs typeface="Arial" charset="0"/>
              </a:rPr>
              <a:t>T</a:t>
            </a:r>
            <a:r>
              <a:rPr lang="en-US" sz="2400" baseline="-25000">
                <a:cs typeface="Arial" charset="0"/>
              </a:rPr>
              <a:t>z</a:t>
            </a:r>
            <a:r>
              <a:rPr lang="en-US" sz="2400">
                <a:cs typeface="Arial" charset="0"/>
              </a:rPr>
              <a:t>=</a:t>
            </a:r>
            <a:r>
              <a:rPr lang="ru-RU" sz="2400">
                <a:cs typeface="Arial" charset="0"/>
              </a:rPr>
              <a:t>3</a:t>
            </a:r>
            <a:r>
              <a:rPr lang="en-US" sz="2400">
                <a:cs typeface="Arial" charset="0"/>
              </a:rPr>
              <a:t> </a:t>
            </a:r>
            <a:r>
              <a:rPr lang="ru-RU" sz="2400">
                <a:cs typeface="Arial" charset="0"/>
              </a:rPr>
              <a:t>года.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>
                <a:cs typeface="Arial" charset="0"/>
              </a:rPr>
              <a:t>Если не проводить дезактивацию, возможно ли проживание людей на этой территории через 12 лет. Безопасным считается уровень радиации 50 мкР/час, естественный фон радиации в этой местности составляет 12мкР/час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Решение задачи № 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13970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Найдём активности всех 3ч изотопов через указанное время и просуммируем их, не забыв добавить естественный фон </a:t>
            </a:r>
            <a:r>
              <a:rPr lang="el-GR" sz="2800">
                <a:cs typeface="Arial" charset="0"/>
              </a:rPr>
              <a:t>α</a:t>
            </a:r>
            <a:r>
              <a:rPr lang="ru-RU" sz="2800" baseline="-25000">
                <a:cs typeface="Arial" charset="0"/>
              </a:rPr>
              <a:t>0</a:t>
            </a:r>
            <a:endParaRPr lang="el-GR" sz="2800">
              <a:cs typeface="Arial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68313" y="3573463"/>
          <a:ext cx="4435475" cy="2419350"/>
        </p:xfrm>
        <a:graphic>
          <a:graphicData uri="http://schemas.openxmlformats.org/presentationml/2006/ole">
            <p:oleObj spid="_x0000_s6146" name="Формула" r:id="rId3" imgW="2933640" imgH="1600200" progId="Equation.3">
              <p:embed/>
            </p:oleObj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787900" y="3716338"/>
            <a:ext cx="1017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мкР/час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003800" y="4437063"/>
            <a:ext cx="1017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мкР/час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500563" y="5084763"/>
            <a:ext cx="1017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мкР/час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716463" y="5661025"/>
            <a:ext cx="1017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мкР/час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879475" y="6040438"/>
            <a:ext cx="2890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Ответ: можно (т.к. 47</a:t>
            </a:r>
            <a:r>
              <a:rPr lang="en-US"/>
              <a:t>&lt;50)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Альфа и Бета распады. К термоядерным (синтеза) и цепным реакциям отношения не имеет.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Суть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каждого радиоактивного ядра для любого промежутка времени процесс распада является чисто вероятностным. Предсказать судьбу отдельного атома невозможно. Но атомов очень много. И тогда в дело вступает закон больших чисел. Таким образом уравнение распада имеет чисто вероятностный характер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Уравнение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уравнении:</a:t>
            </a:r>
          </a:p>
          <a:p>
            <a:pPr>
              <a:buNone/>
            </a:pPr>
            <a:r>
              <a:rPr lang="en-US" dirty="0" smtClean="0"/>
              <a:t>No- </a:t>
            </a:r>
            <a:r>
              <a:rPr lang="ru-RU" dirty="0" smtClean="0"/>
              <a:t>количество атомов радиоактивного вещества на начало наблюдения</a:t>
            </a:r>
          </a:p>
          <a:p>
            <a:pPr>
              <a:buNone/>
            </a:pPr>
            <a:r>
              <a:rPr lang="en-US" dirty="0" smtClean="0"/>
              <a:t>N – </a:t>
            </a:r>
            <a:r>
              <a:rPr lang="ru-RU" dirty="0" smtClean="0"/>
              <a:t>Количество </a:t>
            </a:r>
            <a:r>
              <a:rPr lang="ru-RU" dirty="0" err="1" smtClean="0"/>
              <a:t>нераспавшихся</a:t>
            </a:r>
            <a:r>
              <a:rPr lang="ru-RU" dirty="0" smtClean="0"/>
              <a:t> ядер в момент времени  </a:t>
            </a:r>
            <a:r>
              <a:rPr lang="en-US" dirty="0" smtClean="0"/>
              <a:t>t</a:t>
            </a:r>
          </a:p>
          <a:p>
            <a:pPr>
              <a:buNone/>
            </a:pPr>
            <a:r>
              <a:rPr lang="en-US" dirty="0" smtClean="0"/>
              <a:t>T  - </a:t>
            </a:r>
            <a:r>
              <a:rPr lang="ru-RU" dirty="0" smtClean="0"/>
              <a:t>период полураспада (табличная величина для каждого изотопа) </a:t>
            </a:r>
            <a:endParaRPr lang="ru-RU" dirty="0"/>
          </a:p>
        </p:txBody>
      </p:sp>
      <p:graphicFrame>
        <p:nvGraphicFramePr>
          <p:cNvPr id="1027" name="Содержимое 3"/>
          <p:cNvGraphicFramePr>
            <a:graphicFrameLocks noChangeAspect="1"/>
          </p:cNvGraphicFramePr>
          <p:nvPr/>
        </p:nvGraphicFramePr>
        <p:xfrm>
          <a:off x="2285984" y="1214422"/>
          <a:ext cx="4797425" cy="1500198"/>
        </p:xfrm>
        <a:graphic>
          <a:graphicData uri="http://schemas.openxmlformats.org/presentationml/2006/ole">
            <p:oleObj spid="_x0000_s1027" name="Формула" r:id="rId3" imgW="82548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 время, равное периоду полураспада распадается половина от того, что имелось. Соответственно за следующее такое же время распадётся половина от того, что осталось и останется половина от  половины , т.е. ¼. Еще через такое же время останется половина от того, что было, т.е. 1/8.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это уравнение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5"/>
            <a:ext cx="8229600" cy="2000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Если поделим правую и левую части этого уравнения на число </a:t>
            </a:r>
            <a:r>
              <a:rPr lang="ru-RU" dirty="0" err="1" smtClean="0"/>
              <a:t>Авагадро</a:t>
            </a:r>
            <a:r>
              <a:rPr lang="ru-RU" dirty="0" smtClean="0"/>
              <a:t> </a:t>
            </a:r>
            <a:r>
              <a:rPr lang="en-US" dirty="0" smtClean="0"/>
              <a:t>Na </a:t>
            </a:r>
            <a:r>
              <a:rPr lang="ru-RU" dirty="0" smtClean="0"/>
              <a:t>и учитывая, что </a:t>
            </a:r>
            <a:r>
              <a:rPr lang="en-US" dirty="0" smtClean="0"/>
              <a:t>N/Na=</a:t>
            </a:r>
            <a:r>
              <a:rPr lang="el-GR" dirty="0" smtClean="0"/>
              <a:t>ν</a:t>
            </a:r>
            <a:r>
              <a:rPr lang="en-US" dirty="0" smtClean="0"/>
              <a:t> – </a:t>
            </a:r>
            <a:r>
              <a:rPr lang="ru-RU" dirty="0" smtClean="0"/>
              <a:t>количество вещества</a:t>
            </a:r>
            <a:endParaRPr lang="ru-RU" dirty="0"/>
          </a:p>
        </p:txBody>
      </p:sp>
      <p:graphicFrame>
        <p:nvGraphicFramePr>
          <p:cNvPr id="2050" name="Содержимое 3"/>
          <p:cNvGraphicFramePr>
            <a:graphicFrameLocks noChangeAspect="1"/>
          </p:cNvGraphicFramePr>
          <p:nvPr/>
        </p:nvGraphicFramePr>
        <p:xfrm>
          <a:off x="2286000" y="1214438"/>
          <a:ext cx="4797425" cy="1500187"/>
        </p:xfrm>
        <a:graphic>
          <a:graphicData uri="http://schemas.openxmlformats.org/presentationml/2006/ole">
            <p:oleObj spid="_x0000_s2050" name="Формула" r:id="rId3" imgW="825480" imgH="291960" progId="Equation.3">
              <p:embed/>
            </p:oleObj>
          </a:graphicData>
        </a:graphic>
      </p:graphicFrame>
      <p:graphicFrame>
        <p:nvGraphicFramePr>
          <p:cNvPr id="2051" name="Содержимое 3"/>
          <p:cNvGraphicFramePr>
            <a:graphicFrameLocks noChangeAspect="1"/>
          </p:cNvGraphicFramePr>
          <p:nvPr/>
        </p:nvGraphicFramePr>
        <p:xfrm>
          <a:off x="2686050" y="4929188"/>
          <a:ext cx="4281488" cy="1500187"/>
        </p:xfrm>
        <a:graphic>
          <a:graphicData uri="http://schemas.openxmlformats.org/presentationml/2006/ole">
            <p:oleObj spid="_x0000_s2051" name="Формула" r:id="rId4" imgW="73656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это уравнение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5"/>
            <a:ext cx="8229600" cy="2000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Если </a:t>
            </a:r>
            <a:r>
              <a:rPr lang="ru-RU" dirty="0" err="1" smtClean="0"/>
              <a:t>домножить</a:t>
            </a:r>
            <a:r>
              <a:rPr lang="ru-RU" dirty="0" smtClean="0"/>
              <a:t> правую и левую части этого уравнения на молярную массу М</a:t>
            </a:r>
            <a:r>
              <a:rPr lang="en-US" dirty="0" smtClean="0"/>
              <a:t> </a:t>
            </a:r>
            <a:r>
              <a:rPr lang="ru-RU" dirty="0" smtClean="0"/>
              <a:t>и учитывая, что </a:t>
            </a:r>
            <a:r>
              <a:rPr lang="en-US" dirty="0" smtClean="0"/>
              <a:t>M×</a:t>
            </a:r>
            <a:r>
              <a:rPr lang="el-GR" dirty="0" smtClean="0"/>
              <a:t>ν</a:t>
            </a:r>
            <a:r>
              <a:rPr lang="ru-RU" dirty="0" smtClean="0"/>
              <a:t>=</a:t>
            </a:r>
            <a:r>
              <a:rPr lang="en-US" dirty="0" smtClean="0"/>
              <a:t>m – </a:t>
            </a:r>
            <a:r>
              <a:rPr lang="ru-RU" dirty="0" smtClean="0"/>
              <a:t>масса вещества</a:t>
            </a:r>
            <a:endParaRPr lang="ru-RU" dirty="0"/>
          </a:p>
        </p:txBody>
      </p:sp>
      <p:graphicFrame>
        <p:nvGraphicFramePr>
          <p:cNvPr id="2051" name="Содержимое 3"/>
          <p:cNvGraphicFramePr>
            <a:graphicFrameLocks noChangeAspect="1"/>
          </p:cNvGraphicFramePr>
          <p:nvPr/>
        </p:nvGraphicFramePr>
        <p:xfrm>
          <a:off x="2571736" y="1214422"/>
          <a:ext cx="4281488" cy="1500187"/>
        </p:xfrm>
        <a:graphic>
          <a:graphicData uri="http://schemas.openxmlformats.org/presentationml/2006/ole">
            <p:oleObj spid="_x0000_s3075" name="Формула" r:id="rId3" imgW="736560" imgH="291960" progId="Equation.3">
              <p:embed/>
            </p:oleObj>
          </a:graphicData>
        </a:graphic>
      </p:graphicFrame>
      <p:graphicFrame>
        <p:nvGraphicFramePr>
          <p:cNvPr id="3076" name="Содержимое 3"/>
          <p:cNvGraphicFramePr>
            <a:graphicFrameLocks noChangeAspect="1"/>
          </p:cNvGraphicFramePr>
          <p:nvPr/>
        </p:nvGraphicFramePr>
        <p:xfrm>
          <a:off x="2279650" y="4929188"/>
          <a:ext cx="4724400" cy="1500187"/>
        </p:xfrm>
        <a:graphic>
          <a:graphicData uri="http://schemas.openxmlformats.org/presentationml/2006/ole">
            <p:oleObj spid="_x0000_s3076" name="Формула" r:id="rId4" imgW="81252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29600" cy="868346"/>
          </a:xfrm>
        </p:spPr>
        <p:txBody>
          <a:bodyPr/>
          <a:lstStyle/>
          <a:p>
            <a:r>
              <a:rPr lang="ru-RU" dirty="0"/>
              <a:t>Радиоактивность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071546"/>
            <a:ext cx="7888317" cy="421484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400" dirty="0"/>
              <a:t>Определяется как скорость распада, т.е. количество распадов в секунду. В системе СИ измеряется в распады/секунду или просто с</a:t>
            </a:r>
            <a:r>
              <a:rPr lang="ru-RU" sz="2400" baseline="30000" dirty="0"/>
              <a:t>-1</a:t>
            </a:r>
            <a:r>
              <a:rPr lang="ru-RU" sz="2400" dirty="0"/>
              <a:t>. При этом получаются очень большие числа, поэтому на практике пользуются единицей рентген/час.</a:t>
            </a:r>
          </a:p>
          <a:p>
            <a:pPr>
              <a:buFontTx/>
              <a:buNone/>
            </a:pPr>
            <a:r>
              <a:rPr lang="ru-RU" sz="2400" dirty="0"/>
              <a:t>1 рентген соответствует дозе облучения при котором гамма кванты образуют в 1 см</a:t>
            </a:r>
            <a:r>
              <a:rPr lang="ru-RU" sz="2400" baseline="30000" dirty="0"/>
              <a:t>3</a:t>
            </a:r>
            <a:r>
              <a:rPr lang="ru-RU" sz="2400" dirty="0"/>
              <a:t> воздуха 2</a:t>
            </a:r>
            <a:r>
              <a:rPr lang="en-US" sz="2400" dirty="0">
                <a:cs typeface="Arial" charset="0"/>
              </a:rPr>
              <a:t>×</a:t>
            </a:r>
            <a:r>
              <a:rPr lang="ru-RU" sz="2400" dirty="0">
                <a:cs typeface="Arial" charset="0"/>
              </a:rPr>
              <a:t>10</a:t>
            </a:r>
            <a:r>
              <a:rPr lang="ru-RU" sz="2400" baseline="30000" dirty="0">
                <a:cs typeface="Arial" charset="0"/>
              </a:rPr>
              <a:t>9</a:t>
            </a:r>
            <a:r>
              <a:rPr lang="ru-RU" sz="2400" dirty="0">
                <a:cs typeface="Arial" charset="0"/>
              </a:rPr>
              <a:t> пар ионов.</a:t>
            </a:r>
          </a:p>
          <a:p>
            <a:pPr>
              <a:buFontTx/>
              <a:buNone/>
            </a:pPr>
            <a:r>
              <a:rPr lang="ru-RU" sz="2400" dirty="0">
                <a:cs typeface="Arial" charset="0"/>
              </a:rPr>
              <a:t>Очевидно, что радиоактивность пропорциональна количеству радиоактивного вещества, а значит</a:t>
            </a:r>
            <a:endParaRPr lang="en-US" sz="2400" dirty="0">
              <a:cs typeface="Arial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14612" y="5143512"/>
          <a:ext cx="3808426" cy="1387463"/>
        </p:xfrm>
        <a:graphic>
          <a:graphicData uri="http://schemas.openxmlformats.org/presentationml/2006/ole">
            <p:oleObj spid="_x0000_s4098" name="Формула" r:id="rId3" imgW="73656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29600" cy="868346"/>
          </a:xfrm>
        </p:spPr>
        <p:txBody>
          <a:bodyPr/>
          <a:lstStyle/>
          <a:p>
            <a:r>
              <a:rPr lang="ru-RU" dirty="0"/>
              <a:t>Радиоактивность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071546"/>
            <a:ext cx="7888317" cy="114300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400" dirty="0" smtClean="0">
                <a:cs typeface="Arial" charset="0"/>
              </a:rPr>
              <a:t>Чисто математически радиоактивность – это модуль производной от количества </a:t>
            </a:r>
            <a:r>
              <a:rPr lang="ru-RU" sz="2400" dirty="0" err="1" smtClean="0">
                <a:cs typeface="Arial" charset="0"/>
              </a:rPr>
              <a:t>нераспавшихся</a:t>
            </a:r>
            <a:r>
              <a:rPr lang="ru-RU" sz="2400" dirty="0" smtClean="0">
                <a:cs typeface="Arial" charset="0"/>
              </a:rPr>
              <a:t> элементов.</a:t>
            </a:r>
            <a:endParaRPr lang="en-US" sz="2400" dirty="0">
              <a:cs typeface="Arial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14612" y="5143512"/>
          <a:ext cx="3808426" cy="1387463"/>
        </p:xfrm>
        <a:graphic>
          <a:graphicData uri="http://schemas.openxmlformats.org/presentationml/2006/ole">
            <p:oleObj spid="_x0000_s7170" name="Формула" r:id="rId3" imgW="736560" imgH="342720" progId="Equation.3">
              <p:embed/>
            </p:oleObj>
          </a:graphicData>
        </a:graphic>
      </p:graphicFrame>
      <p:graphicFrame>
        <p:nvGraphicFramePr>
          <p:cNvPr id="7171" name="Содержимое 3"/>
          <p:cNvGraphicFramePr>
            <a:graphicFrameLocks noChangeAspect="1"/>
          </p:cNvGraphicFramePr>
          <p:nvPr/>
        </p:nvGraphicFramePr>
        <p:xfrm>
          <a:off x="1714500" y="1884363"/>
          <a:ext cx="5627688" cy="3379787"/>
        </p:xfrm>
        <a:graphic>
          <a:graphicData uri="http://schemas.openxmlformats.org/presentationml/2006/ole">
            <p:oleObj spid="_x0000_s7171" name="Формула" r:id="rId4" imgW="1625400" imgH="11048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514</Words>
  <Application>Microsoft Office PowerPoint</Application>
  <PresentationFormat>Экран (4:3)</PresentationFormat>
  <Paragraphs>42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Microsoft Equation 3.0</vt:lpstr>
      <vt:lpstr>Период полураспада</vt:lpstr>
      <vt:lpstr>Применимость</vt:lpstr>
      <vt:lpstr>Суть </vt:lpstr>
      <vt:lpstr>Уравнение</vt:lpstr>
      <vt:lpstr>Физический смысл</vt:lpstr>
      <vt:lpstr>Рассмотрим это уравнение</vt:lpstr>
      <vt:lpstr>Рассмотрим это уравнение</vt:lpstr>
      <vt:lpstr>Радиоактивность</vt:lpstr>
      <vt:lpstr>Радиоактивность</vt:lpstr>
      <vt:lpstr>Размышление…</vt:lpstr>
      <vt:lpstr>Задача 1</vt:lpstr>
      <vt:lpstr>Решение задачи № 1</vt:lpstr>
      <vt:lpstr>Задача № 2</vt:lpstr>
      <vt:lpstr>Решение задачи №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Период полураспада</dc:title>
  <dc:creator>admin</dc:creator>
  <cp:lastModifiedBy>admin</cp:lastModifiedBy>
  <cp:revision>3</cp:revision>
  <dcterms:created xsi:type="dcterms:W3CDTF">2020-04-14T17:11:59Z</dcterms:created>
  <dcterms:modified xsi:type="dcterms:W3CDTF">2020-04-14T21:09:00Z</dcterms:modified>
</cp:coreProperties>
</file>