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3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2A67-CF38-4040-9E20-E2BC04A7B07B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FAA1-DE19-4D10-BA75-7BBBA50437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019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2A67-CF38-4040-9E20-E2BC04A7B07B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FAA1-DE19-4D10-BA75-7BBBA50437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714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2A67-CF38-4040-9E20-E2BC04A7B07B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FAA1-DE19-4D10-BA75-7BBBA50437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2A67-CF38-4040-9E20-E2BC04A7B07B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FAA1-DE19-4D10-BA75-7BBBA50437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427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2A67-CF38-4040-9E20-E2BC04A7B07B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FAA1-DE19-4D10-BA75-7BBBA50437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47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2A67-CF38-4040-9E20-E2BC04A7B07B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FAA1-DE19-4D10-BA75-7BBBA50437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52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2A67-CF38-4040-9E20-E2BC04A7B07B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FAA1-DE19-4D10-BA75-7BBBA50437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224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2A67-CF38-4040-9E20-E2BC04A7B07B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FAA1-DE19-4D10-BA75-7BBBA50437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240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2A67-CF38-4040-9E20-E2BC04A7B07B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FAA1-DE19-4D10-BA75-7BBBA50437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896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2A67-CF38-4040-9E20-E2BC04A7B07B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FAA1-DE19-4D10-BA75-7BBBA50437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615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2A67-CF38-4040-9E20-E2BC04A7B07B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FAA1-DE19-4D10-BA75-7BBBA50437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373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32A67-CF38-4040-9E20-E2BC04A7B07B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5FAA1-DE19-4D10-BA75-7BBBA50437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69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Проверка знаний по волновой оптике</a:t>
            </a:r>
          </a:p>
        </p:txBody>
      </p:sp>
    </p:spTree>
    <p:extLst>
      <p:ext uri="{BB962C8B-B14F-4D97-AF65-F5344CB8AC3E}">
        <p14:creationId xmlns:p14="http://schemas.microsoft.com/office/powerpoint/2010/main" val="3730248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/>
              <a:t>№ 8 Опыт Ньютона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А. Дисперсия</a:t>
            </a:r>
          </a:p>
          <a:p>
            <a:pPr marL="0" indent="0">
              <a:buNone/>
            </a:pPr>
            <a:r>
              <a:rPr lang="ru-RU" dirty="0"/>
              <a:t>Б. Дифракция</a:t>
            </a:r>
          </a:p>
          <a:p>
            <a:pPr marL="0" indent="0">
              <a:buNone/>
            </a:pPr>
            <a:r>
              <a:rPr lang="ru-RU" dirty="0"/>
              <a:t>В. Интерференция</a:t>
            </a:r>
          </a:p>
          <a:p>
            <a:pPr marL="0" indent="0">
              <a:buNone/>
            </a:pPr>
            <a:r>
              <a:rPr lang="ru-RU" dirty="0"/>
              <a:t>Г. Поляризация</a:t>
            </a:r>
          </a:p>
        </p:txBody>
      </p:sp>
    </p:spTree>
    <p:extLst>
      <p:ext uri="{BB962C8B-B14F-4D97-AF65-F5344CB8AC3E}">
        <p14:creationId xmlns:p14="http://schemas.microsoft.com/office/powerpoint/2010/main" val="3619221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3370386"/>
          </a:xfrm>
        </p:spPr>
        <p:txBody>
          <a:bodyPr>
            <a:normAutofit/>
          </a:bodyPr>
          <a:lstStyle/>
          <a:p>
            <a:pPr algn="l"/>
            <a:r>
              <a:rPr lang="ru-RU" dirty="0"/>
              <a:t>№ 11 Свет, проходящий через узкую щель создаёт на экране систему убывающих по интенсивности цветных полос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409131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А. Дисперсия</a:t>
            </a:r>
          </a:p>
          <a:p>
            <a:pPr marL="0" indent="0">
              <a:buNone/>
            </a:pPr>
            <a:r>
              <a:rPr lang="ru-RU" dirty="0"/>
              <a:t>Б. Дифракция</a:t>
            </a:r>
          </a:p>
          <a:p>
            <a:pPr marL="0" indent="0">
              <a:buNone/>
            </a:pPr>
            <a:r>
              <a:rPr lang="ru-RU" dirty="0"/>
              <a:t>В. Интерференция</a:t>
            </a:r>
          </a:p>
          <a:p>
            <a:pPr marL="0" indent="0">
              <a:buNone/>
            </a:pPr>
            <a:r>
              <a:rPr lang="ru-RU" dirty="0"/>
              <a:t>Г. Поляризация</a:t>
            </a:r>
          </a:p>
        </p:txBody>
      </p:sp>
    </p:spTree>
    <p:extLst>
      <p:ext uri="{BB962C8B-B14F-4D97-AF65-F5344CB8AC3E}">
        <p14:creationId xmlns:p14="http://schemas.microsoft.com/office/powerpoint/2010/main" val="3619221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354162"/>
          </a:xfrm>
        </p:spPr>
        <p:txBody>
          <a:bodyPr>
            <a:normAutofit/>
          </a:bodyPr>
          <a:lstStyle/>
          <a:p>
            <a:r>
              <a:rPr lang="ru-RU" sz="2400" dirty="0"/>
              <a:t>12. Укажите соответствие между рисунками, отображающими результаты опытов по явлениям волновой оптике и исследуемыми явлениями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5851" y="4293096"/>
            <a:ext cx="7715200" cy="2376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А. Дифракция </a:t>
            </a:r>
          </a:p>
          <a:p>
            <a:pPr marL="0" indent="0">
              <a:buNone/>
            </a:pPr>
            <a:r>
              <a:rPr lang="ru-RU" dirty="0"/>
              <a:t>Б. Дисперсия</a:t>
            </a:r>
          </a:p>
          <a:p>
            <a:pPr marL="0" indent="0">
              <a:buNone/>
            </a:pPr>
            <a:r>
              <a:rPr lang="ru-RU" dirty="0"/>
              <a:t>В. Интерференция</a:t>
            </a:r>
          </a:p>
        </p:txBody>
      </p:sp>
      <p:pic>
        <p:nvPicPr>
          <p:cNvPr id="1026" name="Picture 2" descr="http://e-science.ru/sites/default/files/chem_terms/pg/wave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1809750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rotozeev.net/media/laser_interferenc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891308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alligater.my1.ru/_nw/3/78261052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747293"/>
            <a:ext cx="2308931" cy="1763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6015" y="11967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42122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20072" y="17066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796268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/>
              <a:t>13. На рисунке приведены изображения, которые видит водитель без очков и в поляризационных очках. Какие из них соответствует поляризационным очкам и почему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31640" y="63986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2</a:t>
            </a:r>
          </a:p>
        </p:txBody>
      </p:sp>
      <p:pic>
        <p:nvPicPr>
          <p:cNvPr id="9" name="Picture 2" descr="ÐÐ°ÑÑÐ¸Ð½ÐºÐ¸ Ð¿Ð¾ Ð·Ð°Ð¿ÑÐ¾ÑÑ &quot;Ð¿Ð¾Ð»ÑÑÐ¸Ð·Ð°ÑÐ¸Ð¾Ð½Ð½ÑÐµ Ð¾ÑÐºÐ¸&quot;&quot;">
            <a:extLst>
              <a:ext uri="{FF2B5EF4-FFF2-40B4-BE49-F238E27FC236}">
                <a16:creationId xmlns:a16="http://schemas.microsoft.com/office/drawing/2014/main" id="{8E44730D-677B-463C-BF4A-08EB1842154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054" b="70298"/>
          <a:stretch/>
        </p:blipFill>
        <p:spPr bwMode="auto">
          <a:xfrm>
            <a:off x="841046" y="2189420"/>
            <a:ext cx="2600818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D9E4419-B974-4170-9919-AB1759A771C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085"/>
          <a:stretch/>
        </p:blipFill>
        <p:spPr>
          <a:xfrm>
            <a:off x="3527256" y="2178194"/>
            <a:ext cx="2545590" cy="1225402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841B959-9362-4885-B7A8-CE448337BD4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1268"/>
          <a:stretch/>
        </p:blipFill>
        <p:spPr>
          <a:xfrm>
            <a:off x="854842" y="3555585"/>
            <a:ext cx="2587022" cy="1152128"/>
          </a:xfrm>
          <a:prstGeom prst="rect">
            <a:avLst/>
          </a:prstGeom>
        </p:spPr>
      </p:pic>
      <p:pic>
        <p:nvPicPr>
          <p:cNvPr id="12" name="Picture 2" descr="ÐÐ°ÑÑÐ¸Ð½ÐºÐ¸ Ð¿Ð¾ Ð·Ð°Ð¿ÑÐ¾ÑÑ &quot;Ð¿Ð¾Ð»ÑÑÐ¸Ð·Ð°ÑÐ¸Ð¾Ð½Ð½ÑÐµ Ð¾ÑÐºÐ¸&quot;&quot;">
            <a:extLst>
              <a:ext uri="{FF2B5EF4-FFF2-40B4-BE49-F238E27FC236}">
                <a16:creationId xmlns:a16="http://schemas.microsoft.com/office/drawing/2014/main" id="{266E9D82-6983-4B8A-8BBF-B9C01EE176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73" r="52627" b="37650"/>
          <a:stretch/>
        </p:blipFill>
        <p:spPr bwMode="auto">
          <a:xfrm>
            <a:off x="3527256" y="3548284"/>
            <a:ext cx="2545590" cy="1166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ÐÐ°ÑÑÐ¸Ð½ÐºÐ¸ Ð¿Ð¾ Ð·Ð°Ð¿ÑÐ¾ÑÑ &quot;Ð¿Ð¾Ð»ÑÑÐ¸Ð·Ð°ÑÐ¸Ð¾Ð½Ð½ÑÐµ Ð¾ÑÐºÐ¸&quot;&quot;">
            <a:extLst>
              <a:ext uri="{FF2B5EF4-FFF2-40B4-BE49-F238E27FC236}">
                <a16:creationId xmlns:a16="http://schemas.microsoft.com/office/drawing/2014/main" id="{7412094D-FB5A-41BA-9362-2A7433B3A0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75" t="70143"/>
          <a:stretch/>
        </p:blipFill>
        <p:spPr bwMode="auto">
          <a:xfrm>
            <a:off x="3527256" y="4859702"/>
            <a:ext cx="2545590" cy="1204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ÐÐ°ÑÑÐ¸Ð½ÐºÐ¸ Ð¿Ð¾ Ð·Ð°Ð¿ÑÐ¾ÑÑ &quot;Ð¿Ð¾Ð»ÑÑÐ¸Ð·Ð°ÑÐ¸Ð¾Ð½Ð½ÑÐµ Ð¾ÑÐºÐ¸&quot;&quot;">
            <a:extLst>
              <a:ext uri="{FF2B5EF4-FFF2-40B4-BE49-F238E27FC236}">
                <a16:creationId xmlns:a16="http://schemas.microsoft.com/office/drawing/2014/main" id="{9810EC95-72E1-48D9-B7F8-30FB08B52A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143" r="52000"/>
          <a:stretch/>
        </p:blipFill>
        <p:spPr bwMode="auto">
          <a:xfrm>
            <a:off x="854842" y="4868804"/>
            <a:ext cx="2587022" cy="1222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1AB86F2-1C69-4366-BF23-0FCB8246B00A}"/>
              </a:ext>
            </a:extLst>
          </p:cNvPr>
          <p:cNvSpPr txBox="1"/>
          <p:nvPr/>
        </p:nvSpPr>
        <p:spPr>
          <a:xfrm>
            <a:off x="1990612" y="167805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F8CD8F1-326C-4F7C-8843-6590C3F51753}"/>
              </a:ext>
            </a:extLst>
          </p:cNvPr>
          <p:cNvSpPr txBox="1"/>
          <p:nvPr/>
        </p:nvSpPr>
        <p:spPr>
          <a:xfrm>
            <a:off x="4551465" y="167805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/>
              <a:t>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74113D1-877A-4E3D-A2B5-E2BA86E69247}"/>
              </a:ext>
            </a:extLst>
          </p:cNvPr>
          <p:cNvSpPr txBox="1"/>
          <p:nvPr/>
        </p:nvSpPr>
        <p:spPr>
          <a:xfrm>
            <a:off x="273496" y="2539878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/>
              <a:t>А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47F691F-64B0-4920-9920-6AA3667D3581}"/>
              </a:ext>
            </a:extLst>
          </p:cNvPr>
          <p:cNvSpPr txBox="1"/>
          <p:nvPr/>
        </p:nvSpPr>
        <p:spPr>
          <a:xfrm>
            <a:off x="273496" y="3923728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/>
              <a:t>Б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CD27660-3AB1-4095-A248-10CAE0A0EE81}"/>
              </a:ext>
            </a:extLst>
          </p:cNvPr>
          <p:cNvSpPr txBox="1"/>
          <p:nvPr/>
        </p:nvSpPr>
        <p:spPr>
          <a:xfrm>
            <a:off x="308762" y="5157192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/>
              <a:t>В</a:t>
            </a: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829D2A3D-55E4-4FF1-9806-79A56CBA65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056365"/>
              </p:ext>
            </p:extLst>
          </p:nvPr>
        </p:nvGraphicFramePr>
        <p:xfrm>
          <a:off x="6291208" y="4952104"/>
          <a:ext cx="254559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8530">
                  <a:extLst>
                    <a:ext uri="{9D8B030D-6E8A-4147-A177-3AD203B41FA5}">
                      <a16:colId xmlns:a16="http://schemas.microsoft.com/office/drawing/2014/main" val="1573881097"/>
                    </a:ext>
                  </a:extLst>
                </a:gridCol>
                <a:gridCol w="848530">
                  <a:extLst>
                    <a:ext uri="{9D8B030D-6E8A-4147-A177-3AD203B41FA5}">
                      <a16:colId xmlns:a16="http://schemas.microsoft.com/office/drawing/2014/main" val="2214912521"/>
                    </a:ext>
                  </a:extLst>
                </a:gridCol>
                <a:gridCol w="848530">
                  <a:extLst>
                    <a:ext uri="{9D8B030D-6E8A-4147-A177-3AD203B41FA5}">
                      <a16:colId xmlns:a16="http://schemas.microsoft.com/office/drawing/2014/main" val="3455184915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Ответ: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765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520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942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59700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39311C-3B02-4498-8792-0C84BB951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Счётные задачи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05E644-8259-48D5-BEF0-0C4F85AF3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14. Мыльная плёнка медленно высыхает постоянно уменьшая свою толщину. При какой толщине предпоследний раз появится синий цвет (</a:t>
            </a:r>
            <a:r>
              <a:rPr lang="el-GR" dirty="0"/>
              <a:t>λ</a:t>
            </a:r>
            <a:r>
              <a:rPr lang="ru-RU" dirty="0"/>
              <a:t>=0,45 мкм) при нормальном падении лучей.</a:t>
            </a:r>
          </a:p>
          <a:p>
            <a:pPr marL="0" indent="0">
              <a:buNone/>
            </a:pPr>
            <a:r>
              <a:rPr lang="ru-RU" dirty="0"/>
              <a:t>15. Дифракционная решётка с периодом </a:t>
            </a:r>
          </a:p>
          <a:p>
            <a:pPr marL="0" indent="0">
              <a:buNone/>
            </a:pPr>
            <a:r>
              <a:rPr lang="en-US" dirty="0"/>
              <a:t>d=2 </a:t>
            </a:r>
            <a:r>
              <a:rPr lang="ru-RU" dirty="0"/>
              <a:t>мкм освещается нормально падающим светом с длиной волны 0,6 мкм. Найти ширину дифракционной картины на экране, если изображение проецируется на экран линзой с фокусным расстоянием 20 см.</a:t>
            </a:r>
          </a:p>
          <a:p>
            <a:pPr marL="0" indent="0">
              <a:buNone/>
            </a:pPr>
            <a:r>
              <a:rPr lang="ru-RU" dirty="0"/>
              <a:t>16. Под каким углом скрещены поляризаторы, если естественный свет ослабляется в </a:t>
            </a:r>
            <a:r>
              <a:rPr lang="ru-RU"/>
              <a:t>8/3 раза?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340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3802434"/>
          </a:xfrm>
        </p:spPr>
        <p:txBody>
          <a:bodyPr>
            <a:normAutofit/>
          </a:bodyPr>
          <a:lstStyle/>
          <a:p>
            <a:r>
              <a:rPr lang="ru-RU" dirty="0"/>
              <a:t>В следующих заданиях укажите какое явление волновой оптики проявляется в указанных наблюдениях</a:t>
            </a:r>
          </a:p>
        </p:txBody>
      </p:sp>
    </p:spTree>
    <p:extLst>
      <p:ext uri="{BB962C8B-B14F-4D97-AF65-F5344CB8AC3E}">
        <p14:creationId xmlns:p14="http://schemas.microsoft.com/office/powerpoint/2010/main" val="3151711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/>
              <a:t>№ 1 Цветная расцветка на границе серой тени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А. Дисперсия</a:t>
            </a:r>
          </a:p>
          <a:p>
            <a:pPr marL="0" indent="0">
              <a:buNone/>
            </a:pPr>
            <a:r>
              <a:rPr lang="ru-RU" dirty="0"/>
              <a:t>Б. Дифракция</a:t>
            </a:r>
          </a:p>
          <a:p>
            <a:pPr marL="0" indent="0">
              <a:buNone/>
            </a:pPr>
            <a:r>
              <a:rPr lang="ru-RU" dirty="0"/>
              <a:t>В. Интерференция</a:t>
            </a:r>
          </a:p>
          <a:p>
            <a:pPr marL="0" indent="0">
              <a:buNone/>
            </a:pPr>
            <a:r>
              <a:rPr lang="ru-RU" dirty="0"/>
              <a:t>Г. Поляризация</a:t>
            </a:r>
          </a:p>
        </p:txBody>
      </p:sp>
    </p:spTree>
    <p:extLst>
      <p:ext uri="{BB962C8B-B14F-4D97-AF65-F5344CB8AC3E}">
        <p14:creationId xmlns:p14="http://schemas.microsoft.com/office/powerpoint/2010/main" val="2373855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/>
              <a:t>№ 2 Расцветка мыльного пузыря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А. Дисперсия</a:t>
            </a:r>
          </a:p>
          <a:p>
            <a:pPr marL="0" indent="0">
              <a:buNone/>
            </a:pPr>
            <a:r>
              <a:rPr lang="ru-RU" dirty="0"/>
              <a:t>Б. Дифракция</a:t>
            </a:r>
          </a:p>
          <a:p>
            <a:pPr marL="0" indent="0">
              <a:buNone/>
            </a:pPr>
            <a:r>
              <a:rPr lang="ru-RU" dirty="0"/>
              <a:t>В. Интерференция</a:t>
            </a:r>
          </a:p>
          <a:p>
            <a:pPr marL="0" indent="0">
              <a:buNone/>
            </a:pPr>
            <a:r>
              <a:rPr lang="ru-RU" dirty="0"/>
              <a:t>Г. Поляризация</a:t>
            </a:r>
          </a:p>
        </p:txBody>
      </p:sp>
    </p:spTree>
    <p:extLst>
      <p:ext uri="{BB962C8B-B14F-4D97-AF65-F5344CB8AC3E}">
        <p14:creationId xmlns:p14="http://schemas.microsoft.com/office/powerpoint/2010/main" val="3619221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/>
              <a:t>№ 3 Появление радуги после дождя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А. Дисперсия</a:t>
            </a:r>
          </a:p>
          <a:p>
            <a:pPr marL="0" indent="0">
              <a:buNone/>
            </a:pPr>
            <a:r>
              <a:rPr lang="ru-RU" dirty="0"/>
              <a:t>Б. Дифракция</a:t>
            </a:r>
          </a:p>
          <a:p>
            <a:pPr marL="0" indent="0">
              <a:buNone/>
            </a:pPr>
            <a:r>
              <a:rPr lang="ru-RU" dirty="0"/>
              <a:t>В. Интерференция</a:t>
            </a:r>
          </a:p>
          <a:p>
            <a:pPr marL="0" indent="0">
              <a:buNone/>
            </a:pPr>
            <a:r>
              <a:rPr lang="ru-RU" dirty="0"/>
              <a:t>Г. Поляризация</a:t>
            </a:r>
          </a:p>
        </p:txBody>
      </p:sp>
    </p:spTree>
    <p:extLst>
      <p:ext uri="{BB962C8B-B14F-4D97-AF65-F5344CB8AC3E}">
        <p14:creationId xmlns:p14="http://schemas.microsoft.com/office/powerpoint/2010/main" val="3619221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272231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>№ 4 Интенсивность света, проходящего через два последовательно  расположенных кристалла меняется при их взаимной ориентации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77072"/>
            <a:ext cx="7859216" cy="20490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А. Дисперсия</a:t>
            </a:r>
          </a:p>
          <a:p>
            <a:pPr marL="0" indent="0">
              <a:buNone/>
            </a:pPr>
            <a:r>
              <a:rPr lang="ru-RU" dirty="0"/>
              <a:t>Б. Дифракция</a:t>
            </a:r>
          </a:p>
          <a:p>
            <a:pPr marL="0" indent="0">
              <a:buNone/>
            </a:pPr>
            <a:r>
              <a:rPr lang="ru-RU" dirty="0"/>
              <a:t>В. Интерференция</a:t>
            </a:r>
          </a:p>
          <a:p>
            <a:pPr marL="0" indent="0">
              <a:buNone/>
            </a:pPr>
            <a:r>
              <a:rPr lang="ru-RU" dirty="0"/>
              <a:t>Г. Поляризация</a:t>
            </a:r>
          </a:p>
        </p:txBody>
      </p:sp>
    </p:spTree>
    <p:extLst>
      <p:ext uri="{BB962C8B-B14F-4D97-AF65-F5344CB8AC3E}">
        <p14:creationId xmlns:p14="http://schemas.microsoft.com/office/powerpoint/2010/main" val="3619221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>№ 5 Цветная расцветка поверхности воды, если на неё капнуть каплю глицерина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А. Дисперсия</a:t>
            </a:r>
          </a:p>
          <a:p>
            <a:pPr marL="0" indent="0">
              <a:buNone/>
            </a:pPr>
            <a:r>
              <a:rPr lang="ru-RU" dirty="0"/>
              <a:t>Б. Дифракция</a:t>
            </a:r>
          </a:p>
          <a:p>
            <a:pPr marL="0" indent="0">
              <a:buNone/>
            </a:pPr>
            <a:r>
              <a:rPr lang="ru-RU" dirty="0"/>
              <a:t>В. Интерференция</a:t>
            </a:r>
          </a:p>
          <a:p>
            <a:pPr marL="0" indent="0">
              <a:buNone/>
            </a:pPr>
            <a:r>
              <a:rPr lang="ru-RU" dirty="0"/>
              <a:t>Г. Поляризация</a:t>
            </a:r>
          </a:p>
        </p:txBody>
      </p:sp>
    </p:spTree>
    <p:extLst>
      <p:ext uri="{BB962C8B-B14F-4D97-AF65-F5344CB8AC3E}">
        <p14:creationId xmlns:p14="http://schemas.microsoft.com/office/powerpoint/2010/main" val="3619221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2434282"/>
          </a:xfrm>
        </p:spPr>
        <p:txBody>
          <a:bodyPr>
            <a:normAutofit/>
          </a:bodyPr>
          <a:lstStyle/>
          <a:p>
            <a:pPr algn="l"/>
            <a:r>
              <a:rPr lang="ru-RU" dirty="0"/>
              <a:t>№ 6 Если повернуть антенну телевизора на 90 градусов вокруг оси, то изображение исчезнет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2769171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А. Дисперсия</a:t>
            </a:r>
          </a:p>
          <a:p>
            <a:pPr marL="0" indent="0">
              <a:buNone/>
            </a:pPr>
            <a:r>
              <a:rPr lang="ru-RU" dirty="0"/>
              <a:t>Б. Дифракция</a:t>
            </a:r>
          </a:p>
          <a:p>
            <a:pPr marL="0" indent="0">
              <a:buNone/>
            </a:pPr>
            <a:r>
              <a:rPr lang="ru-RU" dirty="0"/>
              <a:t>В. Интерференция</a:t>
            </a:r>
          </a:p>
          <a:p>
            <a:pPr marL="0" indent="0">
              <a:buNone/>
            </a:pPr>
            <a:r>
              <a:rPr lang="ru-RU" dirty="0"/>
              <a:t>Г. Поляризация</a:t>
            </a:r>
          </a:p>
        </p:txBody>
      </p:sp>
    </p:spTree>
    <p:extLst>
      <p:ext uri="{BB962C8B-B14F-4D97-AF65-F5344CB8AC3E}">
        <p14:creationId xmlns:p14="http://schemas.microsoft.com/office/powerpoint/2010/main" val="3619221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/>
              <a:t>№ 7 Цветные полосы на экране при разделении луча на два, идущих до экрана разными путями.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52936"/>
            <a:ext cx="8219256" cy="3273227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А. Дисперсия</a:t>
            </a:r>
          </a:p>
          <a:p>
            <a:pPr marL="0" indent="0">
              <a:buNone/>
            </a:pPr>
            <a:r>
              <a:rPr lang="ru-RU" dirty="0"/>
              <a:t>Б. Дифракция</a:t>
            </a:r>
          </a:p>
          <a:p>
            <a:pPr marL="0" indent="0">
              <a:buNone/>
            </a:pPr>
            <a:r>
              <a:rPr lang="ru-RU" dirty="0"/>
              <a:t>В. Интерференция</a:t>
            </a:r>
          </a:p>
          <a:p>
            <a:pPr marL="0" indent="0">
              <a:buNone/>
            </a:pPr>
            <a:r>
              <a:rPr lang="ru-RU" dirty="0"/>
              <a:t>Г. Поляризация</a:t>
            </a:r>
          </a:p>
        </p:txBody>
      </p:sp>
    </p:spTree>
    <p:extLst>
      <p:ext uri="{BB962C8B-B14F-4D97-AF65-F5344CB8AC3E}">
        <p14:creationId xmlns:p14="http://schemas.microsoft.com/office/powerpoint/2010/main" val="36192210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379</Words>
  <Application>Microsoft Office PowerPoint</Application>
  <PresentationFormat>Экран (4:3)</PresentationFormat>
  <Paragraphs>70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Calibri</vt:lpstr>
      <vt:lpstr>Тема Office</vt:lpstr>
      <vt:lpstr>Проверка знаний по волновой оптике</vt:lpstr>
      <vt:lpstr>В следующих заданиях укажите какое явление волновой оптики проявляется в указанных наблюдениях</vt:lpstr>
      <vt:lpstr>№ 1 Цветная расцветка на границе серой тени</vt:lpstr>
      <vt:lpstr>№ 2 Расцветка мыльного пузыря</vt:lpstr>
      <vt:lpstr>№ 3 Появление радуги после дождя</vt:lpstr>
      <vt:lpstr>№ 4 Интенсивность света, проходящего через два последовательно  расположенных кристалла меняется при их взаимной ориентации</vt:lpstr>
      <vt:lpstr>№ 5 Цветная расцветка поверхности воды, если на неё капнуть каплю глицерина</vt:lpstr>
      <vt:lpstr>№ 6 Если повернуть антенну телевизора на 90 градусов вокруг оси, то изображение исчезнет</vt:lpstr>
      <vt:lpstr>№ 7 Цветные полосы на экране при разделении луча на два, идущих до экрана разными путями.</vt:lpstr>
      <vt:lpstr>№ 8 Опыт Ньютона</vt:lpstr>
      <vt:lpstr>№ 11 Свет, проходящий через узкую щель создаёт на экране систему убывающих по интенсивности цветных полос</vt:lpstr>
      <vt:lpstr>12. Укажите соответствие между рисунками, отображающими результаты опытов по явлениям волновой оптике и исследуемыми явлениями</vt:lpstr>
      <vt:lpstr>13. На рисунке приведены изображения, которые видит водитель без очков и в поляризационных очках. Какие из них соответствует поляризационным очкам и почему</vt:lpstr>
      <vt:lpstr>Счётные задачи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Проверка знаний по волновой оптике</dc:title>
  <dc:creator>Учитель</dc:creator>
  <cp:lastModifiedBy>Александр Олегович Евгеньев</cp:lastModifiedBy>
  <cp:revision>10</cp:revision>
  <dcterms:created xsi:type="dcterms:W3CDTF">2015-02-09T05:36:52Z</dcterms:created>
  <dcterms:modified xsi:type="dcterms:W3CDTF">2020-02-05T15:09:03Z</dcterms:modified>
</cp:coreProperties>
</file>