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6" r:id="rId11"/>
    <p:sldId id="267" r:id="rId12"/>
    <p:sldId id="268" r:id="rId13"/>
    <p:sldId id="269" r:id="rId14"/>
    <p:sldId id="265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1" d="100"/>
          <a:sy n="61" d="100"/>
        </p:scale>
        <p:origin x="6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8943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46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8301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720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87018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2762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7821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8745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915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0610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40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12AB4-9F67-4F32-8882-89E634E2A29A}" type="datetimeFigureOut">
              <a:rPr lang="ru-RU" smtClean="0"/>
              <a:t>16.03.2021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A17C9A-875B-4161-8699-A53ECABB59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349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11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gif"/><Relationship Id="rId5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2"/>
          <p:cNvSpPr/>
          <p:nvPr/>
        </p:nvSpPr>
        <p:spPr>
          <a:xfrm rot="10800000">
            <a:off x="0" y="-12315"/>
            <a:ext cx="12192000" cy="548680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5" name="Пятиугольник 2"/>
          <p:cNvSpPr/>
          <p:nvPr/>
        </p:nvSpPr>
        <p:spPr>
          <a:xfrm rot="10800000">
            <a:off x="1691824" y="527640"/>
            <a:ext cx="10502107" cy="405085"/>
          </a:xfrm>
          <a:custGeom>
            <a:avLst/>
            <a:gdLst>
              <a:gd name="connsiteX0" fmla="*/ 0 w 7451888"/>
              <a:gd name="connsiteY0" fmla="*/ 0 h 936104"/>
              <a:gd name="connsiteX1" fmla="*/ 6337288 w 7451888"/>
              <a:gd name="connsiteY1" fmla="*/ 0 h 936104"/>
              <a:gd name="connsiteX2" fmla="*/ 7451888 w 7451888"/>
              <a:gd name="connsiteY2" fmla="*/ 468052 h 936104"/>
              <a:gd name="connsiteX3" fmla="*/ 6337288 w 7451888"/>
              <a:gd name="connsiteY3" fmla="*/ 936104 h 936104"/>
              <a:gd name="connsiteX4" fmla="*/ 0 w 7451888"/>
              <a:gd name="connsiteY4" fmla="*/ 936104 h 936104"/>
              <a:gd name="connsiteX5" fmla="*/ 0 w 7451888"/>
              <a:gd name="connsiteY5" fmla="*/ 0 h 936104"/>
              <a:gd name="connsiteX0" fmla="*/ 0 w 7464124"/>
              <a:gd name="connsiteY0" fmla="*/ 0 h 936104"/>
              <a:gd name="connsiteX1" fmla="*/ 63372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451888 w 7464124"/>
              <a:gd name="connsiteY2" fmla="*/ 468052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  <a:gd name="connsiteX0" fmla="*/ 0 w 7464124"/>
              <a:gd name="connsiteY0" fmla="*/ 0 h 936104"/>
              <a:gd name="connsiteX1" fmla="*/ 6743688 w 7464124"/>
              <a:gd name="connsiteY1" fmla="*/ 0 h 936104"/>
              <a:gd name="connsiteX2" fmla="*/ 7230215 w 7464124"/>
              <a:gd name="connsiteY2" fmla="*/ 625070 h 936104"/>
              <a:gd name="connsiteX3" fmla="*/ 7464124 w 7464124"/>
              <a:gd name="connsiteY3" fmla="*/ 926867 h 936104"/>
              <a:gd name="connsiteX4" fmla="*/ 0 w 7464124"/>
              <a:gd name="connsiteY4" fmla="*/ 936104 h 936104"/>
              <a:gd name="connsiteX5" fmla="*/ 0 w 7464124"/>
              <a:gd name="connsiteY5" fmla="*/ 0 h 93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64124" h="936104">
                <a:moveTo>
                  <a:pt x="0" y="0"/>
                </a:moveTo>
                <a:lnTo>
                  <a:pt x="6743688" y="0"/>
                </a:lnTo>
                <a:lnTo>
                  <a:pt x="7230215" y="625070"/>
                </a:lnTo>
                <a:lnTo>
                  <a:pt x="7464124" y="926867"/>
                </a:lnTo>
                <a:lnTo>
                  <a:pt x="0" y="936104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rgbClr val="2D588B">
                  <a:lumMod val="88000"/>
                </a:srgbClr>
              </a:gs>
              <a:gs pos="46000">
                <a:srgbClr val="4F83C1"/>
              </a:gs>
              <a:gs pos="98000">
                <a:srgbClr val="6796CF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55573" y="78435"/>
            <a:ext cx="1046516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Arial Narrow" panose="020B0606020202030204" pitchFamily="34" charset="0"/>
              </a:rPr>
              <a:t>Санкт-Петербургская академия постдипломного педагогического образования</a:t>
            </a:r>
          </a:p>
        </p:txBody>
      </p:sp>
      <p:pic>
        <p:nvPicPr>
          <p:cNvPr id="7" name="Picture 2" descr="K:\АКАДЕМИЯ_ЯНВАРЬ_2017\АКАДЕМИЯ_file\logo_appo-0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616" y="391808"/>
            <a:ext cx="772763" cy="42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K:\АКАДЕМИЯ_ЯНВАРЬ_2017\АКАДЕМИЯ_ПРЕЗЕНТАЦИИ_ШАБЛОНЫ\шаблон для презентации академии\баннер светлый длин.png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" contrast="2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29268"/>
            <a:ext cx="12192000" cy="1139957"/>
          </a:xfrm>
          <a:prstGeom prst="rect">
            <a:avLst/>
          </a:prstGeom>
          <a:noFill/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91824" y="1130792"/>
            <a:ext cx="8979895" cy="22672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rgbClr val="2D588B"/>
                </a:solidFill>
              </a:rPr>
              <a:t>ФИЗИКА</a:t>
            </a:r>
          </a:p>
          <a:p>
            <a:pPr algn="ctr"/>
            <a:r>
              <a:rPr lang="ru-RU" sz="3733" dirty="0">
                <a:solidFill>
                  <a:srgbClr val="2D588B"/>
                </a:solidFill>
              </a:rPr>
              <a:t>9 класс</a:t>
            </a:r>
          </a:p>
          <a:p>
            <a:r>
              <a:rPr lang="ru-RU" sz="3200" dirty="0">
                <a:solidFill>
                  <a:srgbClr val="2D588B"/>
                </a:solidFill>
              </a:rPr>
              <a:t>Тема урока: </a:t>
            </a:r>
            <a:r>
              <a:rPr lang="ru-RU" sz="3200" dirty="0" smtClean="0">
                <a:solidFill>
                  <a:srgbClr val="2D588B"/>
                </a:solidFill>
              </a:rPr>
              <a:t>Цвета тел. Упражнения.</a:t>
            </a:r>
            <a:endParaRPr lang="ru-RU" sz="3200" dirty="0">
              <a:solidFill>
                <a:srgbClr val="2D588B"/>
              </a:solidFill>
            </a:endParaRPr>
          </a:p>
          <a:p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660843" y="5691446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24268"/>
                </a:solidFill>
              </a:rPr>
              <a:t>2021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039883" y="4586059"/>
            <a:ext cx="53766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2D588B"/>
                </a:solidFill>
              </a:rPr>
              <a:t>Учитель:  Евгеньев Александр Олегович</a:t>
            </a:r>
          </a:p>
          <a:p>
            <a:r>
              <a:rPr lang="ru-RU" sz="2400" dirty="0">
                <a:solidFill>
                  <a:srgbClr val="2D588B"/>
                </a:solidFill>
              </a:rPr>
              <a:t>Гимназия №168 г. Санкт-Петербурга</a:t>
            </a:r>
          </a:p>
        </p:txBody>
      </p:sp>
    </p:spTree>
    <p:extLst>
      <p:ext uri="{BB962C8B-B14F-4D97-AF65-F5344CB8AC3E}">
        <p14:creationId xmlns:p14="http://schemas.microsoft.com/office/powerpoint/2010/main" val="2048648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142"/>
    </mc:Choice>
    <mc:Fallback xmlns="">
      <p:transition spd="slow" advTm="11142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льтфильм ресницы, мультяшный клипарт, мультфильм, глаз PNG и PSD-файл пнг 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758" y="2533648"/>
            <a:ext cx="2850383" cy="28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Цвета.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Белый цвет – сумма всех цветов </a:t>
            </a:r>
            <a:r>
              <a:rPr lang="ru-RU" dirty="0" smtClean="0"/>
              <a:t>спектра.</a:t>
            </a:r>
          </a:p>
          <a:p>
            <a:pPr marL="0" indent="0">
              <a:buNone/>
            </a:pPr>
            <a:r>
              <a:rPr lang="ru-RU" dirty="0" smtClean="0"/>
              <a:t>При отражении: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82813" y="5562708"/>
            <a:ext cx="2112580" cy="6831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3652344" y="4355714"/>
            <a:ext cx="1786759" cy="1208690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439103" y="4354017"/>
            <a:ext cx="1839311" cy="1208691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962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мультфильм ресницы, мультяшный клипарт, мультфильм, глаз PNG и PSD-файл пнг  для бесплатной загрузки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8979" y="2545853"/>
            <a:ext cx="2850383" cy="2850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Цвета.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38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Белый цвет – сумма всех цветов </a:t>
            </a:r>
            <a:r>
              <a:rPr lang="ru-RU" dirty="0" smtClean="0"/>
              <a:t>спектра.</a:t>
            </a:r>
          </a:p>
          <a:p>
            <a:pPr marL="0" indent="0">
              <a:buNone/>
            </a:pPr>
            <a:r>
              <a:rPr lang="ru-RU" dirty="0" smtClean="0"/>
              <a:t>В проходящем через фильтр свете: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 rot="5400000">
            <a:off x="4424855" y="4322487"/>
            <a:ext cx="2112580" cy="388883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306746" y="4482346"/>
            <a:ext cx="2924504" cy="69164"/>
          </a:xfrm>
          <a:prstGeom prst="straightConnector1">
            <a:avLst/>
          </a:prstGeom>
          <a:ln w="1270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flipV="1">
            <a:off x="5665076" y="4393324"/>
            <a:ext cx="2133600" cy="95645"/>
          </a:xfrm>
          <a:prstGeom prst="straightConnector1">
            <a:avLst/>
          </a:prstGeom>
          <a:ln w="635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815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Задача: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30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Какие геометрические фигуры мы увидим, рассматривая эту картинку через идеальный синий фильтр? На каком фоне они будут находится?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124" y="3563007"/>
            <a:ext cx="4256690" cy="238584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54925" y="4335517"/>
            <a:ext cx="798786" cy="840827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58512" y="4183116"/>
            <a:ext cx="1061545" cy="99322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35062" y="4335517"/>
            <a:ext cx="746235" cy="7462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0467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/>
              <a:t>Решение: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44309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Синие треугольник и квадрат на чёрном фоне.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50124" y="3563007"/>
            <a:ext cx="4256690" cy="238584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вал 4"/>
          <p:cNvSpPr/>
          <p:nvPr/>
        </p:nvSpPr>
        <p:spPr>
          <a:xfrm>
            <a:off x="1954925" y="4335517"/>
            <a:ext cx="798786" cy="84082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3058512" y="4183116"/>
            <a:ext cx="1061545" cy="993228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635062" y="4335517"/>
            <a:ext cx="746235" cy="746235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1847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4040" y="2404414"/>
            <a:ext cx="7436651" cy="1898084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5867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Спасибо за внимание,</a:t>
            </a:r>
          </a:p>
          <a:p>
            <a:pPr algn="ctr"/>
            <a:r>
              <a:rPr lang="ru-RU" sz="5867" b="1" dirty="0">
                <a:ln>
                  <a:solidFill>
                    <a:srgbClr val="FFC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</a:rPr>
              <a:t>До новых встреч!</a:t>
            </a:r>
          </a:p>
        </p:txBody>
      </p:sp>
      <p:pic>
        <p:nvPicPr>
          <p:cNvPr id="3" name="Слайд1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892800" y="32258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2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504"/>
    </mc:Choice>
    <mc:Fallback xmlns="">
      <p:transition spd="slow" advTm="1450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3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  <p:extLst mod="1">
    <p:ext uri="{E180D4A7-C9FB-4DFB-919C-405C955672EB}">
      <p14:showEvtLst xmlns:p14="http://schemas.microsoft.com/office/powerpoint/2010/main">
        <p14:playEvt time="14" objId="3"/>
        <p14:playEvt time="11425" objId="3"/>
        <p14:stopEvt time="14504" objId="3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Задача № 1.</a:t>
            </a:r>
            <a:endParaRPr lang="ru-RU" b="1" i="1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838200" y="1825625"/>
            <a:ext cx="5470236" cy="3271892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На рисунке представлен опыт по преломлению света. Пользуясь </a:t>
            </a:r>
            <a:r>
              <a:rPr lang="ru-RU" dirty="0" smtClean="0"/>
              <a:t>данными эксперимента, определите </a:t>
            </a:r>
            <a:r>
              <a:rPr lang="ru-RU" dirty="0"/>
              <a:t>показатель преломления стекла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Ответ округлите до двух знаков после запятой.</a:t>
            </a:r>
            <a:endParaRPr lang="ru-RU" dirty="0"/>
          </a:p>
        </p:txBody>
      </p:sp>
      <p:pic>
        <p:nvPicPr>
          <p:cNvPr id="1026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133" y="273501"/>
            <a:ext cx="3502025" cy="28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2963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5121" y="1299313"/>
            <a:ext cx="3502025" cy="2834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/>
              <a:t>Решение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236855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Цена деления 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  <m:r>
                      <a:rPr lang="ru-RU" sz="36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ru-RU" sz="36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ru-RU" sz="3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sz="3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𝐵𝑂𝐷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𝐴𝑂𝐶</m:t>
                              </m:r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den>
                      </m:f>
                      <m:r>
                        <a:rPr lang="en-US" sz="3600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30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sz="36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20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600" b="0" dirty="0" smtClean="0"/>
              </a:p>
              <a:p>
                <a:pPr marL="0" indent="0">
                  <a:buNone/>
                </a:pPr>
                <a:endParaRPr lang="ru-RU" sz="3600" b="0" i="1" dirty="0" smtClean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0,500</m:t>
                          </m:r>
                        </m:num>
                        <m:den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0,341</m:t>
                          </m:r>
                        </m:den>
                      </m:f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=1,46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236855" cy="4351338"/>
              </a:xfrm>
              <a:blipFill>
                <a:blip r:embed="rId4"/>
                <a:stretch>
                  <a:fillRect l="-3030" t="-7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/>
          <p:cNvCxnSpPr/>
          <p:nvPr/>
        </p:nvCxnSpPr>
        <p:spPr>
          <a:xfrm>
            <a:off x="7740073" y="2719947"/>
            <a:ext cx="4248727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7581503" y="1841710"/>
            <a:ext cx="2381070" cy="894322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9982474" y="2723981"/>
            <a:ext cx="2259553" cy="123803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9430326" y="2677877"/>
            <a:ext cx="4267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O</a:t>
            </a:r>
            <a:endParaRPr lang="ru-RU" sz="2800" b="1" i="1" dirty="0"/>
          </a:p>
        </p:txBody>
      </p:sp>
      <p:sp>
        <p:nvSpPr>
          <p:cNvPr id="13" name="TextBox 12"/>
          <p:cNvSpPr txBox="1"/>
          <p:nvPr/>
        </p:nvSpPr>
        <p:spPr>
          <a:xfrm>
            <a:off x="7435273" y="2331664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A</a:t>
            </a:r>
            <a:endParaRPr lang="ru-RU" sz="2800" b="1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554690" y="2272786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B</a:t>
            </a:r>
            <a:endParaRPr lang="ru-RU" sz="2800" b="1" i="1" dirty="0"/>
          </a:p>
        </p:txBody>
      </p:sp>
      <p:sp>
        <p:nvSpPr>
          <p:cNvPr id="15" name="TextBox 14"/>
          <p:cNvSpPr txBox="1"/>
          <p:nvPr/>
        </p:nvSpPr>
        <p:spPr>
          <a:xfrm>
            <a:off x="7298059" y="1429078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C</a:t>
            </a:r>
            <a:endParaRPr lang="ru-RU" sz="28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11353800" y="3766031"/>
            <a:ext cx="4890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/>
              <a:t>D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270312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Задача № 2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924675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Найти показатель преломления стекла по данным рисунка, если</a:t>
            </a:r>
          </a:p>
          <a:p>
            <a:pPr marL="0" indent="0">
              <a:buNone/>
            </a:pPr>
            <a:r>
              <a:rPr lang="en-US" dirty="0" smtClean="0"/>
              <a:t>AD=8 </a:t>
            </a:r>
            <a:r>
              <a:rPr lang="ru-RU" dirty="0" smtClean="0"/>
              <a:t>см</a:t>
            </a:r>
          </a:p>
          <a:p>
            <a:pPr marL="0" indent="0">
              <a:buNone/>
            </a:pPr>
            <a:r>
              <a:rPr lang="en-US" dirty="0" smtClean="0"/>
              <a:t>OD=6 </a:t>
            </a:r>
            <a:r>
              <a:rPr lang="ru-RU" dirty="0" smtClean="0"/>
              <a:t>см</a:t>
            </a:r>
          </a:p>
          <a:p>
            <a:pPr marL="0" indent="0">
              <a:buNone/>
            </a:pPr>
            <a:r>
              <a:rPr lang="ru-RU" dirty="0" smtClean="0"/>
              <a:t>С</a:t>
            </a:r>
            <a:r>
              <a:rPr lang="en-US" dirty="0" smtClean="0"/>
              <a:t>B=4 </a:t>
            </a:r>
            <a:r>
              <a:rPr lang="ru-RU" dirty="0" smtClean="0"/>
              <a:t>см</a:t>
            </a:r>
          </a:p>
          <a:p>
            <a:pPr marL="0" indent="0">
              <a:buNone/>
            </a:pPr>
            <a:r>
              <a:rPr lang="en-US" dirty="0" smtClean="0"/>
              <a:t>OC=9 </a:t>
            </a:r>
            <a:r>
              <a:rPr lang="ru-RU" dirty="0" smtClean="0"/>
              <a:t>см</a:t>
            </a:r>
          </a:p>
          <a:p>
            <a:pPr marL="0" indent="0">
              <a:buNone/>
            </a:pPr>
            <a:r>
              <a:rPr lang="ru-RU" dirty="0" smtClean="0"/>
              <a:t>Ответ округлить до 1 знака после запятой.</a:t>
            </a:r>
            <a:endParaRPr lang="ru-RU" dirty="0"/>
          </a:p>
        </p:txBody>
      </p:sp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7798" y="383478"/>
            <a:ext cx="4563245" cy="34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9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6924675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𝐴𝑂𝐷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𝐶𝑂𝐵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𝐴𝑂𝐷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𝐴𝑂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,  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𝐶𝑂𝐵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e>
                      </m:func>
                      <m:r>
                        <a:rPr lang="en-US" b="0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𝐵𝑂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pPr marL="0" indent="0">
                  <a:buNone/>
                </a:pPr>
                <a:endParaRPr lang="ru-RU" dirty="0"/>
              </a:p>
              <a:p>
                <a:pPr marL="0" indent="0">
                  <a:buNone/>
                </a:pPr>
                <a:r>
                  <a:rPr lang="en-US" dirty="0" smtClean="0"/>
                  <a:t>AO=OB=R – </a:t>
                </a:r>
                <a:r>
                  <a:rPr lang="ru-RU" dirty="0" smtClean="0"/>
                  <a:t>радиус окружности.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𝐴𝐷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num>
                        <m:den>
                          <m:f>
                            <m:fPr>
                              <m:type m:val="skw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𝐴𝐷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𝐵𝐶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=2,0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6924675" cy="4351338"/>
              </a:xfrm>
              <a:blipFill>
                <a:blip r:embed="rId5"/>
                <a:stretch>
                  <a:fillRect l="-18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 descr="undefined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945" y="1163636"/>
            <a:ext cx="4563245" cy="3456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077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Задача № </a:t>
            </a:r>
            <a:r>
              <a:rPr lang="en-US" b="1" i="1" dirty="0" smtClean="0"/>
              <a:t>3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Луч света лазерной указки падает на поверхность стекла и распространяется в стекле со скоростью 200 000 км/с. Каков показатель преломления стекла?</a:t>
            </a:r>
          </a:p>
        </p:txBody>
      </p:sp>
    </p:spTree>
    <p:extLst>
      <p:ext uri="{BB962C8B-B14F-4D97-AF65-F5344CB8AC3E}">
        <p14:creationId xmlns:p14="http://schemas.microsoft.com/office/powerpoint/2010/main" val="182735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0846869" cy="4351338"/>
              </a:xfrm>
            </p:spPr>
            <p:txBody>
              <a:bodyPr/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c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v</m:t>
                        </m:r>
                      </m:den>
                    </m:f>
                  </m:oMath>
                </a14:m>
                <a:r>
                  <a:rPr lang="en-US" dirty="0" smtClean="0"/>
                  <a:t>, </a:t>
                </a:r>
                <a:r>
                  <a:rPr lang="ru-RU" dirty="0" smtClean="0"/>
                  <a:t>где</a:t>
                </a:r>
              </a:p>
              <a:p>
                <a:pPr marL="0" indent="0">
                  <a:buNone/>
                </a:pPr>
                <a:r>
                  <a:rPr lang="ru-RU" dirty="0" smtClean="0"/>
                  <a:t>с=</a:t>
                </a:r>
                <a14:m>
                  <m:oMath xmlns:m="http://schemas.openxmlformats.org/officeDocument/2006/math">
                    <m:r>
                      <a:rPr lang="ru-RU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</m:t>
                        </m:r>
                      </m:sup>
                    </m:sSup>
                    <m:f>
                      <m:fPr>
                        <m:type m:val="skw"/>
                        <m:ctrlP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м</m:t>
                        </m:r>
                      </m:num>
                      <m:den>
                        <m:r>
                          <a:rPr lang="ru-R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  </m:t>
                    </m:r>
                  </m:oMath>
                </a14:m>
                <a:r>
                  <a:rPr lang="ru-RU" dirty="0" smtClean="0"/>
                  <a:t>- скорость света в вакууме</a:t>
                </a:r>
              </a:p>
              <a:p>
                <a:pPr marL="0" indent="0">
                  <a:buNone/>
                </a:pPr>
                <a:r>
                  <a:rPr lang="en-US" dirty="0"/>
                  <a:t>v</a:t>
                </a:r>
                <a:r>
                  <a:rPr lang="en-US" dirty="0" smtClean="0"/>
                  <a:t> – </a:t>
                </a:r>
                <a:r>
                  <a:rPr lang="ru-RU" dirty="0" smtClean="0"/>
                  <a:t>скорость света в среде</a:t>
                </a:r>
              </a:p>
              <a:p>
                <a:pPr marL="0" indent="0">
                  <a:buNone/>
                </a:pPr>
                <a:endParaRPr lang="ru-RU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200 000</m:t>
                      </m:r>
                      <m:f>
                        <m:fPr>
                          <m:type m:val="skw"/>
                          <m:ctrlPr>
                            <a:rPr lang="ru-RU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км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  <m:r>
                        <a:rPr lang="ru-RU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=2∙</m:t>
                      </m:r>
                      <m:sSup>
                        <m:sSupPr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8</m:t>
                          </m:r>
                        </m:sup>
                      </m:sSup>
                      <m:f>
                        <m:fPr>
                          <m:type m:val="skw"/>
                          <m:ctrlP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м</m:t>
                          </m:r>
                        </m:num>
                        <m:den>
                          <m:r>
                            <a:rPr lang="ru-RU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с</m:t>
                          </m:r>
                        </m:den>
                      </m:f>
                    </m:oMath>
                  </m:oMathPara>
                </a14:m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endParaRPr lang="ru-RU" b="0" dirty="0" smtClean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sz="3600" dirty="0" smtClean="0">
                    <a:ea typeface="Cambria Math" panose="02040503050406030204" pitchFamily="18" charset="0"/>
                  </a:rPr>
                  <a:t>n=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type m:val="skw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</m:num>
                      <m:den>
                        <m:r>
                          <a:rPr lang="ru-RU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sup>
                        </m:sSup>
                        <m:f>
                          <m:fPr>
                            <m:type m:val="skw"/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м</m:t>
                            </m:r>
                          </m:num>
                          <m:den>
                            <m:r>
                              <a:rPr lang="ru-RU" sz="3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с</m:t>
                            </m:r>
                          </m:den>
                        </m:f>
                      </m:den>
                    </m:f>
                  </m:oMath>
                </a14:m>
                <a:r>
                  <a:rPr lang="ru-RU" sz="3600" b="0" dirty="0" smtClean="0">
                    <a:ea typeface="Cambria Math" panose="02040503050406030204" pitchFamily="18" charset="0"/>
                  </a:rPr>
                  <a:t>=1,5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0846869" cy="4351338"/>
              </a:xfrm>
              <a:blipFill>
                <a:blip r:embed="rId5"/>
                <a:stretch>
                  <a:fillRect l="-1743" t="-980" r="-1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8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Задача № </a:t>
            </a:r>
            <a:r>
              <a:rPr lang="ru-RU" b="1" i="1" dirty="0"/>
              <a:t>4</a:t>
            </a:r>
            <a:r>
              <a:rPr lang="ru-RU" b="1" i="1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875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В дно водоёма глубиной 2 м вертикально вбита свая длиной 1</a:t>
            </a:r>
            <a:r>
              <a:rPr lang="en-US" dirty="0" smtClean="0"/>
              <a:t>,2</a:t>
            </a:r>
            <a:r>
              <a:rPr lang="ru-RU" dirty="0" smtClean="0"/>
              <a:t> м. Угол падения солнечных лучей на поверхность воды равен 30°. Постройте ход лучей, формирующих тень от сваи на дне водоёма, и определите её длину. Показатель преломления воды 1,33.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8656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5016062" cy="1325563"/>
          </a:xfrm>
        </p:spPr>
        <p:txBody>
          <a:bodyPr/>
          <a:lstStyle/>
          <a:p>
            <a:r>
              <a:rPr lang="ru-RU" b="1" i="1" dirty="0" smtClean="0"/>
              <a:t>Решение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651640" y="1555531"/>
                <a:ext cx="6228667" cy="4824248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Угол падения – угол </a:t>
                </a:r>
                <a:r>
                  <a:rPr lang="en-US" dirty="0" smtClean="0"/>
                  <a:t>POA </a:t>
                </a:r>
                <a:r>
                  <a:rPr lang="ru-RU" dirty="0" smtClean="0"/>
                  <a:t>равен 60</a:t>
                </a:r>
                <a:r>
                  <a:rPr lang="ru-RU" baseline="30000" dirty="0" smtClean="0"/>
                  <a:t>0</a:t>
                </a:r>
              </a:p>
              <a:p>
                <a:pPr marL="0" indent="0">
                  <a:buNone/>
                </a:pPr>
                <a:r>
                  <a:rPr lang="ru-RU" dirty="0" smtClean="0"/>
                  <a:t>Закон преломления на границе сред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𝑃𝑂𝐴</m:t>
                              </m:r>
                            </m:e>
                          </m:acc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⁡(</m:t>
                          </m:r>
                          <m:acc>
                            <m:accPr>
                              <m:chr m:val="̂"/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𝐶𝑂𝑄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acc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тогда</m:t>
                      </m:r>
                    </m:oMath>
                  </m:oMathPara>
                </a14:m>
                <a:endParaRPr lang="ru-RU" b="0" dirty="0" smtClean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̂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𝐶𝑂𝑄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sin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⁡(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60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1,33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dirty="0" smtClean="0"/>
                  <a:t>0,651</a:t>
                </a:r>
              </a:p>
              <a:p>
                <a:pPr marL="0" indent="0">
                  <a:buNone/>
                </a:pPr>
                <a:r>
                  <a:rPr lang="ru-RU" dirty="0" smtClean="0"/>
                  <a:t>Тогда угол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ru-RU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𝐶𝑂𝑄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40,6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ru-RU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𝐸𝐷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𝐶𝐸𝐷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r>
                  <a:rPr lang="ru-R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/>
                </a:r>
                <a:br>
                  <a:rPr lang="ru-R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ru-RU" b="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1,2∙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𝑡𝑔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40,6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=1,03 </m:t>
                    </m:r>
                    <m:r>
                      <a:rPr lang="ru-RU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м</m:t>
                    </m:r>
                  </m:oMath>
                </a14:m>
                <a:endParaRPr lang="en-US" dirty="0" smtClean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51640" y="1555531"/>
                <a:ext cx="6228667" cy="4824248"/>
              </a:xfrm>
              <a:blipFill>
                <a:blip r:embed="rId5"/>
                <a:stretch>
                  <a:fillRect l="-2055" t="-202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7504386" y="3467100"/>
            <a:ext cx="4430439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>
            <a:off x="9925050" y="1323975"/>
            <a:ext cx="9525" cy="464820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H="1">
            <a:off x="9934575" y="2585545"/>
            <a:ext cx="1900073" cy="881555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9352237" y="4309240"/>
            <a:ext cx="10510" cy="91046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8628993" y="3467100"/>
            <a:ext cx="1305582" cy="1752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1642836" y="2133928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A</a:t>
            </a:r>
            <a:endParaRPr lang="ru-RU" sz="2800" b="1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1677917" y="3058507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B</a:t>
            </a:r>
            <a:endParaRPr lang="ru-RU" sz="2800" b="1" i="1" dirty="0"/>
          </a:p>
        </p:txBody>
      </p:sp>
      <p:sp>
        <p:nvSpPr>
          <p:cNvPr id="20" name="TextBox 19"/>
          <p:cNvSpPr txBox="1"/>
          <p:nvPr/>
        </p:nvSpPr>
        <p:spPr>
          <a:xfrm>
            <a:off x="9518984" y="3026322"/>
            <a:ext cx="425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O</a:t>
            </a:r>
            <a:endParaRPr lang="ru-RU" sz="2800" b="1" i="1" dirty="0"/>
          </a:p>
        </p:txBody>
      </p:sp>
      <p:sp>
        <p:nvSpPr>
          <p:cNvPr id="21" name="TextBox 20"/>
          <p:cNvSpPr txBox="1"/>
          <p:nvPr/>
        </p:nvSpPr>
        <p:spPr>
          <a:xfrm>
            <a:off x="8419320" y="5105073"/>
            <a:ext cx="370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C</a:t>
            </a:r>
            <a:endParaRPr lang="ru-RU" sz="2800" b="1" i="1" dirty="0"/>
          </a:p>
        </p:txBody>
      </p:sp>
      <p:sp>
        <p:nvSpPr>
          <p:cNvPr id="22" name="TextBox 21"/>
          <p:cNvSpPr txBox="1"/>
          <p:nvPr/>
        </p:nvSpPr>
        <p:spPr>
          <a:xfrm>
            <a:off x="9204179" y="5137258"/>
            <a:ext cx="4106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D</a:t>
            </a:r>
            <a:endParaRPr lang="ru-RU" sz="28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9372148" y="4001294"/>
            <a:ext cx="359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E</a:t>
            </a:r>
            <a:endParaRPr lang="ru-RU" sz="28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0558653" y="2985101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30</a:t>
            </a:r>
            <a:r>
              <a:rPr lang="en-US" sz="2800" b="1" i="1" baseline="30000" dirty="0" smtClean="0"/>
              <a:t>0</a:t>
            </a:r>
            <a:endParaRPr lang="ru-RU" sz="2800" b="1" i="1" baseline="30000" dirty="0"/>
          </a:p>
        </p:txBody>
      </p:sp>
      <p:sp>
        <p:nvSpPr>
          <p:cNvPr id="25" name="TextBox 24"/>
          <p:cNvSpPr txBox="1"/>
          <p:nvPr/>
        </p:nvSpPr>
        <p:spPr>
          <a:xfrm>
            <a:off x="9568676" y="1167468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P</a:t>
            </a:r>
            <a:endParaRPr lang="ru-RU" sz="28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9944100" y="5653743"/>
            <a:ext cx="4283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 smtClean="0"/>
              <a:t>Q</a:t>
            </a:r>
            <a:endParaRPr lang="ru-RU" sz="2800" b="1" i="1" dirty="0"/>
          </a:p>
        </p:txBody>
      </p:sp>
    </p:spTree>
    <p:extLst>
      <p:ext uri="{BB962C8B-B14F-4D97-AF65-F5344CB8AC3E}">
        <p14:creationId xmlns:p14="http://schemas.microsoft.com/office/powerpoint/2010/main" val="2563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</TotalTime>
  <Words>274</Words>
  <Application>Microsoft Office PowerPoint</Application>
  <PresentationFormat>Широкоэкранный</PresentationFormat>
  <Paragraphs>74</Paragraphs>
  <Slides>14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Arial Narrow</vt:lpstr>
      <vt:lpstr>Calibri</vt:lpstr>
      <vt:lpstr>Calibri Light</vt:lpstr>
      <vt:lpstr>Cambria Math</vt:lpstr>
      <vt:lpstr>Тема Office</vt:lpstr>
      <vt:lpstr>Презентация PowerPoint</vt:lpstr>
      <vt:lpstr>Задача № 1.</vt:lpstr>
      <vt:lpstr>Решение</vt:lpstr>
      <vt:lpstr>Задача № 2</vt:lpstr>
      <vt:lpstr>Решение</vt:lpstr>
      <vt:lpstr>Задача № 3.</vt:lpstr>
      <vt:lpstr>Решение</vt:lpstr>
      <vt:lpstr>Задача № 4.</vt:lpstr>
      <vt:lpstr>Решение</vt:lpstr>
      <vt:lpstr>Цвета.</vt:lpstr>
      <vt:lpstr>Цвета.</vt:lpstr>
      <vt:lpstr>Задача:</vt:lpstr>
      <vt:lpstr>Решение: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Задача № 1.</dc:title>
  <dc:creator>Александр Евгеньев</dc:creator>
  <cp:lastModifiedBy>Александр Евгеньев</cp:lastModifiedBy>
  <cp:revision>18</cp:revision>
  <dcterms:created xsi:type="dcterms:W3CDTF">2021-03-11T13:08:23Z</dcterms:created>
  <dcterms:modified xsi:type="dcterms:W3CDTF">2021-03-16T16:26:27Z</dcterms:modified>
</cp:coreProperties>
</file>