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4" r:id="rId2"/>
    <p:sldId id="315" r:id="rId3"/>
    <p:sldId id="316" r:id="rId4"/>
    <p:sldId id="317" r:id="rId5"/>
    <p:sldId id="318" r:id="rId6"/>
    <p:sldId id="319" r:id="rId7"/>
    <p:sldId id="327" r:id="rId8"/>
    <p:sldId id="320" r:id="rId9"/>
    <p:sldId id="321" r:id="rId10"/>
    <p:sldId id="322" r:id="rId11"/>
    <p:sldId id="323" r:id="rId12"/>
    <p:sldId id="324" r:id="rId13"/>
    <p:sldId id="325" r:id="rId14"/>
    <p:sldId id="326" r:id="rId1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268"/>
    <a:srgbClr val="6796CF"/>
    <a:srgbClr val="2D588B"/>
    <a:srgbClr val="4F83C1"/>
    <a:srgbClr val="305D94"/>
    <a:srgbClr val="3B8AFF"/>
    <a:srgbClr val="8064A2"/>
    <a:srgbClr val="C0504D"/>
    <a:srgbClr val="4F81BD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65892-F424-4E13-AD54-DBE9B964B33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F35CA-DFF2-4A1B-A00B-6561BE8E1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754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460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8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70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67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787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7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7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42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781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6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80ECD-AB24-4D6B-B204-E7DD7B0079A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27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2"/>
          <p:cNvSpPr/>
          <p:nvPr/>
        </p:nvSpPr>
        <p:spPr>
          <a:xfrm rot="10800000">
            <a:off x="0" y="-9236"/>
            <a:ext cx="9144000" cy="411510"/>
          </a:xfrm>
          <a:custGeom>
            <a:avLst/>
            <a:gdLst>
              <a:gd name="connsiteX0" fmla="*/ 0 w 7451888"/>
              <a:gd name="connsiteY0" fmla="*/ 0 h 936104"/>
              <a:gd name="connsiteX1" fmla="*/ 6337288 w 7451888"/>
              <a:gd name="connsiteY1" fmla="*/ 0 h 936104"/>
              <a:gd name="connsiteX2" fmla="*/ 7451888 w 7451888"/>
              <a:gd name="connsiteY2" fmla="*/ 468052 h 936104"/>
              <a:gd name="connsiteX3" fmla="*/ 6337288 w 7451888"/>
              <a:gd name="connsiteY3" fmla="*/ 936104 h 936104"/>
              <a:gd name="connsiteX4" fmla="*/ 0 w 7451888"/>
              <a:gd name="connsiteY4" fmla="*/ 936104 h 936104"/>
              <a:gd name="connsiteX5" fmla="*/ 0 w 7451888"/>
              <a:gd name="connsiteY5" fmla="*/ 0 h 936104"/>
              <a:gd name="connsiteX0" fmla="*/ 0 w 7464124"/>
              <a:gd name="connsiteY0" fmla="*/ 0 h 936104"/>
              <a:gd name="connsiteX1" fmla="*/ 63372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230215 w 7464124"/>
              <a:gd name="connsiteY2" fmla="*/ 625070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4124" h="936104">
                <a:moveTo>
                  <a:pt x="0" y="0"/>
                </a:moveTo>
                <a:lnTo>
                  <a:pt x="6743688" y="0"/>
                </a:lnTo>
                <a:lnTo>
                  <a:pt x="7230215" y="625070"/>
                </a:lnTo>
                <a:lnTo>
                  <a:pt x="7464124" y="926867"/>
                </a:lnTo>
                <a:lnTo>
                  <a:pt x="0" y="93610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D588B">
                  <a:lumMod val="88000"/>
                </a:srgbClr>
              </a:gs>
              <a:gs pos="46000">
                <a:srgbClr val="4F83C1"/>
              </a:gs>
              <a:gs pos="98000">
                <a:srgbClr val="6796CF"/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иугольник 2"/>
          <p:cNvSpPr/>
          <p:nvPr/>
        </p:nvSpPr>
        <p:spPr>
          <a:xfrm rot="10800000">
            <a:off x="1268868" y="395730"/>
            <a:ext cx="7876580" cy="303814"/>
          </a:xfrm>
          <a:custGeom>
            <a:avLst/>
            <a:gdLst>
              <a:gd name="connsiteX0" fmla="*/ 0 w 7451888"/>
              <a:gd name="connsiteY0" fmla="*/ 0 h 936104"/>
              <a:gd name="connsiteX1" fmla="*/ 6337288 w 7451888"/>
              <a:gd name="connsiteY1" fmla="*/ 0 h 936104"/>
              <a:gd name="connsiteX2" fmla="*/ 7451888 w 7451888"/>
              <a:gd name="connsiteY2" fmla="*/ 468052 h 936104"/>
              <a:gd name="connsiteX3" fmla="*/ 6337288 w 7451888"/>
              <a:gd name="connsiteY3" fmla="*/ 936104 h 936104"/>
              <a:gd name="connsiteX4" fmla="*/ 0 w 7451888"/>
              <a:gd name="connsiteY4" fmla="*/ 936104 h 936104"/>
              <a:gd name="connsiteX5" fmla="*/ 0 w 7451888"/>
              <a:gd name="connsiteY5" fmla="*/ 0 h 936104"/>
              <a:gd name="connsiteX0" fmla="*/ 0 w 7464124"/>
              <a:gd name="connsiteY0" fmla="*/ 0 h 936104"/>
              <a:gd name="connsiteX1" fmla="*/ 63372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230215 w 7464124"/>
              <a:gd name="connsiteY2" fmla="*/ 625070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4124" h="936104">
                <a:moveTo>
                  <a:pt x="0" y="0"/>
                </a:moveTo>
                <a:lnTo>
                  <a:pt x="6743688" y="0"/>
                </a:lnTo>
                <a:lnTo>
                  <a:pt x="7230215" y="625070"/>
                </a:lnTo>
                <a:lnTo>
                  <a:pt x="7464124" y="926867"/>
                </a:lnTo>
                <a:lnTo>
                  <a:pt x="0" y="93610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D588B">
                  <a:lumMod val="88000"/>
                </a:srgbClr>
              </a:gs>
              <a:gs pos="46000">
                <a:srgbClr val="4F83C1"/>
              </a:gs>
              <a:gs pos="98000">
                <a:srgbClr val="6796C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58826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Санкт-Петербургская академия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постдипломного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педагогического образования</a:t>
            </a:r>
          </a:p>
        </p:txBody>
      </p:sp>
      <p:pic>
        <p:nvPicPr>
          <p:cNvPr id="7" name="Picture 2" descr="K:\АКАДЕМИЯ_ЯНВАРЬ_2017\АКАДЕМИЯ_file\logo_appo-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12" y="293856"/>
            <a:ext cx="579572" cy="32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1951"/>
            <a:ext cx="9144000" cy="85496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7085" y="848094"/>
            <a:ext cx="633670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D588B"/>
                </a:solidFill>
              </a:rPr>
              <a:t>ФИЗИКА</a:t>
            </a:r>
          </a:p>
          <a:p>
            <a:pPr algn="ctr"/>
            <a:r>
              <a:rPr lang="ru-RU" sz="2800" dirty="0">
                <a:solidFill>
                  <a:srgbClr val="2D588B"/>
                </a:solidFill>
              </a:rPr>
              <a:t>9</a:t>
            </a:r>
            <a:r>
              <a:rPr lang="ru-RU" sz="2800" dirty="0" smtClean="0">
                <a:solidFill>
                  <a:srgbClr val="2D588B"/>
                </a:solidFill>
              </a:rPr>
              <a:t> класс</a:t>
            </a:r>
          </a:p>
          <a:p>
            <a:r>
              <a:rPr lang="ru-RU" sz="2400" dirty="0" smtClean="0">
                <a:solidFill>
                  <a:srgbClr val="2D588B"/>
                </a:solidFill>
              </a:rPr>
              <a:t>Тема урока: Преломление света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245632" y="42685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24268"/>
                </a:solidFill>
              </a:rPr>
              <a:t>2021</a:t>
            </a:r>
            <a:endParaRPr lang="ru-RU" dirty="0">
              <a:solidFill>
                <a:srgbClr val="22426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6" y="3723878"/>
            <a:ext cx="4087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D588B"/>
                </a:solidFill>
              </a:rPr>
              <a:t>Учитель:  Евгеньев Александр Олегович</a:t>
            </a:r>
            <a:endParaRPr lang="en-US" dirty="0" smtClean="0">
              <a:solidFill>
                <a:srgbClr val="2D588B"/>
              </a:solidFill>
            </a:endParaRPr>
          </a:p>
          <a:p>
            <a:r>
              <a:rPr lang="ru-RU" dirty="0" smtClean="0">
                <a:solidFill>
                  <a:srgbClr val="2D588B"/>
                </a:solidFill>
              </a:rPr>
              <a:t>Гимназия № 168, Санкт-Петербург</a:t>
            </a:r>
            <a:endParaRPr lang="ru-RU" dirty="0">
              <a:solidFill>
                <a:srgbClr val="2D5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Дисперсия</a:t>
            </a:r>
          </a:p>
        </p:txBody>
      </p:sp>
      <p:pic>
        <p:nvPicPr>
          <p:cNvPr id="2050" name="Picture 2" descr="Физика 11 класс: Дисперсия све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5646"/>
            <a:ext cx="533893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Ньютон, Исаак — Википед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50590"/>
            <a:ext cx="26098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665" y="2674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08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66466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Радуга</a:t>
            </a:r>
          </a:p>
        </p:txBody>
      </p:sp>
      <p:pic>
        <p:nvPicPr>
          <p:cNvPr id="3074" name="Picture 2" descr="Астронет &gt; Еще раз о радуг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91630"/>
            <a:ext cx="6984776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3395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0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53593" objId="3"/>
        <p14:stopEvt time="55238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Радуга</a:t>
            </a:r>
          </a:p>
        </p:txBody>
      </p:sp>
      <p:pic>
        <p:nvPicPr>
          <p:cNvPr id="4098" name="Picture 2" descr="Какого размера радуга | Журнал Популярная механи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03598"/>
            <a:ext cx="557983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4314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2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layEvt time="17132" objId="4"/>
        <p14:stopEvt time="18979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лайд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4835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9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48677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779662"/>
            <a:ext cx="5625258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Спасибо за внимание,</a:t>
            </a:r>
          </a:p>
          <a:p>
            <a:pPr algn="ctr"/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До новых встреч!</a:t>
            </a:r>
            <a:endParaRPr lang="ru-RU" sz="4400" b="1" dirty="0">
              <a:ln>
                <a:solidFill>
                  <a:srgbClr val="FFC00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Слайд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3395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0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1"/>
    </p:bldLst>
  </p:timing>
  <p:extLst mod="1">
    <p:ext uri="{E180D4A7-C9FB-4DFB-919C-405C955672EB}">
      <p14:showEvtLst xmlns:p14="http://schemas.microsoft.com/office/powerpoint/2010/main">
        <p14:playEvt time="14" objId="3"/>
        <p14:playEvt time="11425" objId="3"/>
        <p14:stopEvt time="1450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Преломление света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078878"/>
            <a:ext cx="5328592" cy="1512168"/>
          </a:xfrm>
          <a:prstGeom prst="rect">
            <a:avLst/>
          </a:prstGeom>
          <a:solidFill>
            <a:srgbClr val="679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2590749"/>
            <a:ext cx="5328592" cy="1512168"/>
          </a:xfrm>
          <a:prstGeom prst="rect">
            <a:avLst/>
          </a:prstGeom>
          <a:solidFill>
            <a:srgbClr val="2242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915816" y="1057830"/>
            <a:ext cx="1512168" cy="1512168"/>
          </a:xfrm>
          <a:prstGeom prst="line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427984" y="2569998"/>
            <a:ext cx="648072" cy="1512168"/>
          </a:xfrm>
          <a:prstGeom prst="line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427984" y="1201846"/>
            <a:ext cx="0" cy="288032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Дуга 12"/>
          <p:cNvSpPr/>
          <p:nvPr/>
        </p:nvSpPr>
        <p:spPr>
          <a:xfrm rot="19376705">
            <a:off x="3732493" y="2175188"/>
            <a:ext cx="827935" cy="315871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уга 13"/>
          <p:cNvSpPr/>
          <p:nvPr/>
        </p:nvSpPr>
        <p:spPr>
          <a:xfrm rot="8479732">
            <a:off x="4358198" y="2925454"/>
            <a:ext cx="571619" cy="207692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923928" y="1654444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α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1788" y="3091540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11894" y="4437701"/>
            <a:ext cx="6296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α</a:t>
            </a:r>
            <a:r>
              <a:rPr lang="ru-RU" sz="2800" dirty="0" smtClean="0"/>
              <a:t> – Угол падения	</a:t>
            </a:r>
            <a:r>
              <a:rPr lang="el-GR" sz="2800" dirty="0" smtClean="0"/>
              <a:t>β</a:t>
            </a:r>
            <a:r>
              <a:rPr lang="ru-RU" sz="2800" dirty="0" smtClean="0"/>
              <a:t> – угол преломления</a:t>
            </a:r>
            <a:endParaRPr lang="ru-RU" sz="2800" dirty="0"/>
          </a:p>
        </p:txBody>
      </p:sp>
      <p:pic>
        <p:nvPicPr>
          <p:cNvPr id="5" name="Слайд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937" y="2674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3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/>
      <p:bldP spid="16" grpId="0"/>
      <p:bldP spid="18" grpId="0"/>
    </p:bldLst>
  </p:timing>
  <p:extLst mod="1">
    <p:ext uri="{E180D4A7-C9FB-4DFB-919C-405C955672EB}">
      <p14:showEvtLst xmlns:p14="http://schemas.microsoft.com/office/powerpoint/2010/main">
        <p14:playEvt time="0" objId="21"/>
        <p14:playEvt time="49032" objId="21"/>
        <p14:stopEvt time="50808" objId="2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147248" cy="947481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Угол преломления для различных сред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4191" y="1347614"/>
            <a:ext cx="1944216" cy="1256733"/>
          </a:xfrm>
          <a:prstGeom prst="rect">
            <a:avLst/>
          </a:prstGeom>
          <a:solidFill>
            <a:srgbClr val="679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24191" y="2604347"/>
            <a:ext cx="1944216" cy="1299551"/>
          </a:xfrm>
          <a:prstGeom prst="rect">
            <a:avLst/>
          </a:prstGeom>
          <a:solidFill>
            <a:srgbClr val="2242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>
            <a:endCxn id="4" idx="2"/>
          </p:cNvCxnSpPr>
          <p:nvPr/>
        </p:nvCxnSpPr>
        <p:spPr>
          <a:xfrm flipH="1">
            <a:off x="2396299" y="1491630"/>
            <a:ext cx="36004" cy="241226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>
            <a:endCxn id="4" idx="0"/>
          </p:cNvCxnSpPr>
          <p:nvPr/>
        </p:nvCxnSpPr>
        <p:spPr>
          <a:xfrm>
            <a:off x="1424191" y="1400324"/>
            <a:ext cx="972108" cy="1204023"/>
          </a:xfrm>
          <a:prstGeom prst="line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stCxn id="4" idx="0"/>
          </p:cNvCxnSpPr>
          <p:nvPr/>
        </p:nvCxnSpPr>
        <p:spPr>
          <a:xfrm>
            <a:off x="2396299" y="2604347"/>
            <a:ext cx="231485" cy="1299551"/>
          </a:xfrm>
          <a:prstGeom prst="line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6322" y="2156475"/>
            <a:ext cx="1373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Среда 1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4221" y="3380678"/>
            <a:ext cx="1373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Среда 2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1339044"/>
            <a:ext cx="1944216" cy="1273873"/>
          </a:xfrm>
          <a:prstGeom prst="rect">
            <a:avLst/>
          </a:prstGeom>
          <a:solidFill>
            <a:srgbClr val="679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084168" y="2604347"/>
            <a:ext cx="1944216" cy="1299551"/>
          </a:xfrm>
          <a:prstGeom prst="rect">
            <a:avLst/>
          </a:prstGeom>
          <a:solidFill>
            <a:srgbClr val="2242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>
            <a:endCxn id="13" idx="2"/>
          </p:cNvCxnSpPr>
          <p:nvPr/>
        </p:nvCxnSpPr>
        <p:spPr>
          <a:xfrm flipH="1">
            <a:off x="7056276" y="1483060"/>
            <a:ext cx="36004" cy="242083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endCxn id="12" idx="2"/>
          </p:cNvCxnSpPr>
          <p:nvPr/>
        </p:nvCxnSpPr>
        <p:spPr>
          <a:xfrm>
            <a:off x="6084168" y="1391754"/>
            <a:ext cx="972108" cy="1221163"/>
          </a:xfrm>
          <a:prstGeom prst="line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12" idx="2"/>
          </p:cNvCxnSpPr>
          <p:nvPr/>
        </p:nvCxnSpPr>
        <p:spPr>
          <a:xfrm>
            <a:off x="7056276" y="2612917"/>
            <a:ext cx="972108" cy="767761"/>
          </a:xfrm>
          <a:prstGeom prst="line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98404" y="2147905"/>
            <a:ext cx="1373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Среда 1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4498404" y="3288758"/>
            <a:ext cx="1373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Среда 2</a:t>
            </a:r>
            <a:endParaRPr lang="ru-RU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515980" y="4006738"/>
            <a:ext cx="40186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Среда 2 оптически более</a:t>
            </a:r>
            <a:br>
              <a:rPr lang="ru-RU" sz="2800" dirty="0" smtClean="0"/>
            </a:br>
            <a:r>
              <a:rPr lang="ru-RU" sz="2800" dirty="0" smtClean="0"/>
              <a:t>плотная, чем среда 1 </a:t>
            </a:r>
            <a:endParaRPr lang="ru-RU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4788024" y="4006738"/>
            <a:ext cx="40750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Среда 2 оптически менее</a:t>
            </a:r>
            <a:br>
              <a:rPr lang="ru-RU" sz="2800" dirty="0" smtClean="0"/>
            </a:br>
            <a:r>
              <a:rPr lang="ru-RU" sz="2800" dirty="0" smtClean="0"/>
              <a:t>плотная, чем среда 1 </a:t>
            </a:r>
            <a:endParaRPr lang="ru-RU" sz="2800" dirty="0"/>
          </a:p>
        </p:txBody>
      </p:sp>
      <p:pic>
        <p:nvPicPr>
          <p:cNvPr id="7" name="Слайд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661" y="276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6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6"/>
        <p14:playEvt time="41003" objId="36"/>
        <p14:stopEvt time="42666" objId="3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Коэффициент преломления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707654"/>
            <a:ext cx="3456384" cy="1256733"/>
          </a:xfrm>
          <a:prstGeom prst="rect">
            <a:avLst/>
          </a:prstGeom>
          <a:solidFill>
            <a:srgbClr val="679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938844"/>
            <a:ext cx="3456384" cy="1299551"/>
          </a:xfrm>
          <a:prstGeom prst="rect">
            <a:avLst/>
          </a:prstGeom>
          <a:solidFill>
            <a:srgbClr val="2242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>
            <a:endCxn id="4" idx="2"/>
          </p:cNvCxnSpPr>
          <p:nvPr/>
        </p:nvCxnSpPr>
        <p:spPr>
          <a:xfrm>
            <a:off x="2317304" y="1707654"/>
            <a:ext cx="22448" cy="253074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345196" y="1783309"/>
            <a:ext cx="972108" cy="1204023"/>
          </a:xfrm>
          <a:prstGeom prst="line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317304" y="2957180"/>
            <a:ext cx="1606624" cy="1304735"/>
          </a:xfrm>
          <a:prstGeom prst="line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65530" y="1812800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α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1" name="Дуга 10"/>
          <p:cNvSpPr/>
          <p:nvPr/>
        </p:nvSpPr>
        <p:spPr>
          <a:xfrm rot="19376705">
            <a:off x="1554899" y="2392191"/>
            <a:ext cx="827935" cy="315871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 rot="7983057">
            <a:off x="2238967" y="3055386"/>
            <a:ext cx="827935" cy="315871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518816" y="3407798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β</a:t>
            </a:r>
            <a:endParaRPr lang="ru-RU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436096" y="2167080"/>
                <a:ext cx="2102627" cy="1126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2167080"/>
                <a:ext cx="2102627" cy="11266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3572" y="2092932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1</a:t>
            </a:r>
            <a:endParaRPr lang="ru-RU" sz="3200" baseline="-25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3572" y="3097554"/>
            <a:ext cx="540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endParaRPr lang="ru-RU" sz="3200" dirty="0"/>
          </a:p>
        </p:txBody>
      </p:sp>
      <p:pic>
        <p:nvPicPr>
          <p:cNvPr id="6" name="Слайд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049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9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7"/>
        <p14:playEvt time="83884" objId="17"/>
        <p14:stopEvt time="87314" objId="1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Коэффициент преломления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707654"/>
            <a:ext cx="3456384" cy="1256733"/>
          </a:xfrm>
          <a:prstGeom prst="rect">
            <a:avLst/>
          </a:prstGeom>
          <a:solidFill>
            <a:srgbClr val="679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938844"/>
            <a:ext cx="3456384" cy="1299551"/>
          </a:xfrm>
          <a:prstGeom prst="rect">
            <a:avLst/>
          </a:prstGeom>
          <a:solidFill>
            <a:srgbClr val="2242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>
            <a:endCxn id="4" idx="2"/>
          </p:cNvCxnSpPr>
          <p:nvPr/>
        </p:nvCxnSpPr>
        <p:spPr>
          <a:xfrm>
            <a:off x="2317304" y="1707654"/>
            <a:ext cx="22448" cy="253074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99592" y="1995686"/>
            <a:ext cx="1417712" cy="991646"/>
          </a:xfrm>
          <a:prstGeom prst="line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317304" y="2957180"/>
            <a:ext cx="310480" cy="1281215"/>
          </a:xfrm>
          <a:prstGeom prst="line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65530" y="1812800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α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1" name="Дуга 10"/>
          <p:cNvSpPr/>
          <p:nvPr/>
        </p:nvSpPr>
        <p:spPr>
          <a:xfrm rot="19376705">
            <a:off x="1554899" y="2392191"/>
            <a:ext cx="827935" cy="315871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 rot="7983057">
            <a:off x="2238967" y="3055386"/>
            <a:ext cx="827935" cy="315871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518816" y="3407798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β</a:t>
            </a:r>
            <a:endParaRPr lang="ru-RU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436096" y="2167080"/>
                <a:ext cx="2102627" cy="1126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2167080"/>
                <a:ext cx="2102627" cy="11266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3572" y="2092932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1</a:t>
            </a:r>
            <a:endParaRPr lang="ru-RU" sz="3200" baseline="-25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3572" y="3097554"/>
            <a:ext cx="540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endParaRPr lang="ru-RU" sz="3200" dirty="0"/>
          </a:p>
        </p:txBody>
      </p:sp>
      <p:pic>
        <p:nvPicPr>
          <p:cNvPr id="6" name="Слайд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360" y="4057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9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8"/>
        <p14:playEvt time="37107" objId="18"/>
        <p14:stopEvt time="38597" objId="1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19256" cy="121364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Значения коэффициента преломления</a:t>
            </a:r>
          </a:p>
        </p:txBody>
      </p:sp>
      <p:pic>
        <p:nvPicPr>
          <p:cNvPr id="1028" name="Picture 4" descr="Показатели преломлен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49352"/>
            <a:ext cx="5904656" cy="34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6095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playEvt time="62231" objId="3"/>
        <p14:stopEvt time="63085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360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Физический смысл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коэффициента преломления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Объект 3"/>
              <p:cNvSpPr>
                <a:spLocks noGrp="1"/>
              </p:cNvSpPr>
              <p:nvPr>
                <p:ph idx="1"/>
              </p:nvPr>
            </p:nvSpPr>
            <p:spPr>
              <a:xfrm>
                <a:off x="539552" y="2859782"/>
                <a:ext cx="8147248" cy="1518816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C=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f>
                      <m:fPr>
                        <m:type m:val="skw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</m:t>
                        </m:r>
                      </m:den>
                    </m:f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−скорость света в вакууме</m:t>
                    </m:r>
                  </m:oMath>
                </a14:m>
                <a:endParaRPr lang="ru-RU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U- </a:t>
                </a:r>
                <a:r>
                  <a:rPr lang="ru-RU" dirty="0" smtClean="0"/>
                  <a:t>скорость света в данной среде.</a:t>
                </a:r>
              </a:p>
              <a:p>
                <a:pPr marL="0" indent="0">
                  <a:buNone/>
                </a:pPr>
                <a:r>
                  <a:rPr lang="ru-RU" dirty="0" smtClean="0"/>
                  <a:t>Например: </a:t>
                </a:r>
                <a:r>
                  <a:rPr lang="en-US" dirty="0" smtClean="0"/>
                  <a:t>n=2, </a:t>
                </a:r>
                <a:r>
                  <a:rPr lang="ru-RU" dirty="0" smtClean="0"/>
                  <a:t>следовательно </a:t>
                </a:r>
                <a:r>
                  <a:rPr lang="en-US" dirty="0" smtClean="0"/>
                  <a:t>U=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1,5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</m:t>
                        </m:r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Объект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2859782"/>
                <a:ext cx="8147248" cy="1518816"/>
              </a:xfrm>
              <a:blipFill>
                <a:blip r:embed="rId5"/>
                <a:stretch>
                  <a:fillRect l="-1796" t="-7631" b="-124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27784" y="1419622"/>
                <a:ext cx="3272434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или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1419622"/>
                <a:ext cx="3272434" cy="9253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Слайд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8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playEvt time="78911" objId="5"/>
        <p14:stopEvt time="81521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Полное внутреннее отражение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707654"/>
            <a:ext cx="3456384" cy="1256733"/>
          </a:xfrm>
          <a:prstGeom prst="rect">
            <a:avLst/>
          </a:prstGeom>
          <a:solidFill>
            <a:srgbClr val="679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938844"/>
            <a:ext cx="3456384" cy="1299551"/>
          </a:xfrm>
          <a:prstGeom prst="rect">
            <a:avLst/>
          </a:prstGeom>
          <a:solidFill>
            <a:srgbClr val="2242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>
            <a:endCxn id="4" idx="2"/>
          </p:cNvCxnSpPr>
          <p:nvPr/>
        </p:nvCxnSpPr>
        <p:spPr>
          <a:xfrm>
            <a:off x="2317304" y="1707654"/>
            <a:ext cx="22448" cy="253074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345196" y="1783309"/>
            <a:ext cx="972108" cy="1204023"/>
          </a:xfrm>
          <a:prstGeom prst="line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317304" y="2957180"/>
            <a:ext cx="1606624" cy="1304735"/>
          </a:xfrm>
          <a:prstGeom prst="line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65530" y="1812800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α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Дуга 8"/>
          <p:cNvSpPr/>
          <p:nvPr/>
        </p:nvSpPr>
        <p:spPr>
          <a:xfrm rot="19376705">
            <a:off x="1554899" y="2392191"/>
            <a:ext cx="827935" cy="315871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уга 9"/>
          <p:cNvSpPr/>
          <p:nvPr/>
        </p:nvSpPr>
        <p:spPr>
          <a:xfrm rot="7983057">
            <a:off x="2238967" y="3055386"/>
            <a:ext cx="827935" cy="315871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18816" y="3407798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72" y="2092932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1</a:t>
            </a:r>
            <a:endParaRPr lang="ru-RU" sz="3200" baseline="-25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3572" y="3097554"/>
            <a:ext cx="540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48064" y="1818406"/>
                <a:ext cx="3094437" cy="2166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3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1818406"/>
                <a:ext cx="3094437" cy="21661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Слайд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000" y="3395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54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5"/>
        <p14:stopEvt time="109920" objId="1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Полное внутреннее отражение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707654"/>
            <a:ext cx="3456384" cy="1256733"/>
          </a:xfrm>
          <a:prstGeom prst="rect">
            <a:avLst/>
          </a:prstGeom>
          <a:solidFill>
            <a:srgbClr val="679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938844"/>
            <a:ext cx="3456384" cy="1299551"/>
          </a:xfrm>
          <a:prstGeom prst="rect">
            <a:avLst/>
          </a:prstGeom>
          <a:solidFill>
            <a:srgbClr val="2242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>
            <a:endCxn id="4" idx="2"/>
          </p:cNvCxnSpPr>
          <p:nvPr/>
        </p:nvCxnSpPr>
        <p:spPr>
          <a:xfrm>
            <a:off x="2317304" y="1707654"/>
            <a:ext cx="22448" cy="253074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345196" y="1783309"/>
            <a:ext cx="972108" cy="1204023"/>
          </a:xfrm>
          <a:prstGeom prst="line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317304" y="2957180"/>
            <a:ext cx="1606624" cy="1304735"/>
          </a:xfrm>
          <a:prstGeom prst="line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65530" y="1812800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α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Дуга 8"/>
          <p:cNvSpPr/>
          <p:nvPr/>
        </p:nvSpPr>
        <p:spPr>
          <a:xfrm rot="19376705">
            <a:off x="1554899" y="2392191"/>
            <a:ext cx="827935" cy="315871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уга 9"/>
          <p:cNvSpPr/>
          <p:nvPr/>
        </p:nvSpPr>
        <p:spPr>
          <a:xfrm rot="7983057">
            <a:off x="2238967" y="3055386"/>
            <a:ext cx="827935" cy="315871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18816" y="3407798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72" y="2092932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1</a:t>
            </a:r>
            <a:endParaRPr lang="ru-RU" sz="3200" baseline="-25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3572" y="3097554"/>
            <a:ext cx="540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004565" y="991357"/>
                <a:ext cx="3253583" cy="40394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3600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3600" b="0" dirty="0" smtClean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𝑠𝑖𝑛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3600" dirty="0" smtClean="0"/>
                  <a:t>1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 smtClean="0"/>
              </a:p>
              <a:p>
                <a:endParaRPr lang="ru-RU" sz="3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565" y="991357"/>
                <a:ext cx="3253583" cy="4039439"/>
              </a:xfrm>
              <a:prstGeom prst="rect">
                <a:avLst/>
              </a:prstGeom>
              <a:blipFill>
                <a:blip r:embed="rId5"/>
                <a:stretch>
                  <a:fillRect l="-1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Слайд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" objId="16"/>
        <p14:stopEvt time="63329" objId="16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2022</TotalTime>
  <Words>104</Words>
  <Application>Microsoft Office PowerPoint</Application>
  <PresentationFormat>Экран (16:9)</PresentationFormat>
  <Paragraphs>57</Paragraphs>
  <Slides>14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Narrow</vt:lpstr>
      <vt:lpstr>Calibri</vt:lpstr>
      <vt:lpstr>Cambria Math</vt:lpstr>
      <vt:lpstr>Тема Office</vt:lpstr>
      <vt:lpstr>Презентация PowerPoint</vt:lpstr>
      <vt:lpstr>Преломление света</vt:lpstr>
      <vt:lpstr>Угол преломления для различных сред</vt:lpstr>
      <vt:lpstr>Коэффициент преломления</vt:lpstr>
      <vt:lpstr>Коэффициент преломления</vt:lpstr>
      <vt:lpstr>Значения коэффициента преломления</vt:lpstr>
      <vt:lpstr>Физический смысл коэффициента преломления</vt:lpstr>
      <vt:lpstr>Полное внутреннее отражение</vt:lpstr>
      <vt:lpstr>Полное внутреннее отражение</vt:lpstr>
      <vt:lpstr>Дисперсия</vt:lpstr>
      <vt:lpstr>Радуга</vt:lpstr>
      <vt:lpstr>Радуга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Irina Knyazeva</dc:creator>
  <cp:lastModifiedBy>Александр Евгеньев</cp:lastModifiedBy>
  <cp:revision>135</cp:revision>
  <dcterms:created xsi:type="dcterms:W3CDTF">2020-07-08T13:10:34Z</dcterms:created>
  <dcterms:modified xsi:type="dcterms:W3CDTF">2021-03-15T07:07:02Z</dcterms:modified>
</cp:coreProperties>
</file>