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8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0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79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7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5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2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46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2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7B70-CDC7-4762-B454-A1730076422F}" type="datetimeFigureOut">
              <a:rPr lang="ru-RU" smtClean="0"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8B54-E750-4E55-B66B-48B15F1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6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Определение КПД цикла</a:t>
            </a:r>
          </a:p>
        </p:txBody>
      </p:sp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" t="4512" r="50815" b="50831"/>
          <a:stretch/>
        </p:blipFill>
        <p:spPr bwMode="auto">
          <a:xfrm>
            <a:off x="2267744" y="1916832"/>
            <a:ext cx="4441444" cy="360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833720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Процесс 3-1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669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321177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-124,5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-174,5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25819" y="4564551"/>
                <a:ext cx="4268669" cy="172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=2,5∙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−0,2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=−50 000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Дж=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−50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 КДж</m:t>
                      </m:r>
                    </m:oMath>
                  </m:oMathPara>
                </a14:m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=2,5∙10∙8,3∙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−600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=</m:t>
                      </m:r>
                      <m:r>
                        <m:rPr>
                          <m:nor/>
                        </m:rPr>
                        <a:rPr lang="en-US" b="0" i="0" dirty="0" smtClean="0"/>
                        <m:t>−</m:t>
                      </m:r>
                      <m:r>
                        <m:rPr>
                          <m:nor/>
                        </m:rPr>
                        <a:rPr lang="en-US" dirty="0" smtClean="0"/>
                        <m:t>124,5×10</m:t>
                      </m:r>
                      <m:r>
                        <m:rPr>
                          <m:nor/>
                        </m:rPr>
                        <a:rPr lang="en-US" baseline="30000" dirty="0" smtClean="0"/>
                        <m:t>3</m:t>
                      </m:r>
                      <m:r>
                        <m:rPr>
                          <m:nor/>
                        </m:rPr>
                        <a:rPr lang="ru-RU" dirty="0" smtClean="0"/>
                        <m:t>Дж=</m:t>
                      </m:r>
                      <m:r>
                        <m:rPr>
                          <m:nor/>
                        </m:rPr>
                        <a:rPr lang="en-US" b="0" i="0" dirty="0" smtClean="0"/>
                        <m:t>−</m:t>
                      </m:r>
                      <m:r>
                        <m:rPr>
                          <m:nor/>
                        </m:rPr>
                        <a:rPr lang="ru-RU" dirty="0" smtClean="0"/>
                        <m:t>124,5КДж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Q=-50-124,5=-174,5 </a:t>
                </a:r>
                <a:r>
                  <a:rPr lang="ru-RU" dirty="0"/>
                  <a:t>КДж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819" y="4564551"/>
                <a:ext cx="4268669" cy="1727589"/>
              </a:xfrm>
              <a:prstGeom prst="rect">
                <a:avLst/>
              </a:prstGeom>
              <a:blipFill rotWithShape="1">
                <a:blip r:embed="rId2"/>
                <a:stretch>
                  <a:fillRect l="-1141" b="-4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009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Подводим итоги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917533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617881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-124,5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-174,5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8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КПД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037884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862698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-124,5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-174,5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16016" y="4653136"/>
                <a:ext cx="4515210" cy="1563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=32 КДж</m:t>
                      </m:r>
                    </m:oMath>
                  </m:oMathPara>
                </a14:m>
                <a:endParaRPr lang="ru-RU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пол</m:t>
                          </m:r>
                        </m:sub>
                      </m:sSub>
                      <m:r>
                        <a:rPr lang="ru-RU" sz="2400" b="0" i="1" smtClean="0">
                          <a:latin typeface="Cambria Math"/>
                        </a:rPr>
                        <m:t>=124,5+82=206,5 КДж</m:t>
                      </m:r>
                    </m:oMath>
                  </m:oMathPara>
                </a14:m>
                <a:endParaRPr lang="ru-RU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32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206,5</m:t>
                          </m:r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=0,155=15,5%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653136"/>
                <a:ext cx="4515210" cy="15639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61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Максимально возможный КПД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83976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564593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-124,5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-174,5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16016" y="4653136"/>
                <a:ext cx="4233210" cy="1540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ea typeface="Cambria Math"/>
                        </a:rPr>
                        <m:t>η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  <a:ea typeface="Cambria Math"/>
                                </a:rPr>
                                <m:t>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  <a:ea typeface="Cambria Math"/>
                                </a:rPr>
                                <m:t>н</m:t>
                              </m:r>
                            </m:sub>
                          </m:sSub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300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900</m:t>
                          </m:r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=1−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=0,667=66,7%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653136"/>
                <a:ext cx="4233210" cy="15404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971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Шпаргалка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4520587"/>
                  </p:ext>
                </p:extLst>
              </p:nvPr>
            </p:nvGraphicFramePr>
            <p:xfrm>
              <a:off x="1524000" y="1397000"/>
              <a:ext cx="6096000" cy="13485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Работа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V=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𝜈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𝑅𝑇𝑙𝑛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𝑉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A=p</a:t>
                          </a:r>
                          <a:r>
                            <a:rPr lang="el-GR" dirty="0"/>
                            <a:t>Δ</a:t>
                          </a:r>
                          <a:r>
                            <a:rPr lang="en-US" dirty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4520587"/>
                  </p:ext>
                </p:extLst>
              </p:nvPr>
            </p:nvGraphicFramePr>
            <p:xfrm>
              <a:off x="1524000" y="1397000"/>
              <a:ext cx="6096000" cy="13485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Работа</a:t>
                          </a:r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28283" r="-200300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A=p</a:t>
                          </a:r>
                          <a:r>
                            <a:rPr lang="el-GR" dirty="0" smtClean="0"/>
                            <a:t>Δ</a:t>
                          </a:r>
                          <a:r>
                            <a:rPr lang="en-US" dirty="0" smtClean="0"/>
                            <a:t>V</a:t>
                          </a:r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2505438"/>
                  </p:ext>
                </p:extLst>
              </p:nvPr>
            </p:nvGraphicFramePr>
            <p:xfrm>
              <a:off x="1547664" y="2996952"/>
              <a:ext cx="6096000" cy="12306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Внутренняя</a:t>
                          </a:r>
                          <a:r>
                            <a:rPr lang="ru-RU" baseline="0" dirty="0"/>
                            <a:t> </a:t>
                          </a:r>
                          <a:r>
                            <a:rPr lang="ru-RU" baseline="0" dirty="0" err="1"/>
                            <a:t>энернгия</a:t>
                          </a:r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V=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P=</a:t>
                          </a:r>
                          <a:r>
                            <a:rPr lang="en-US" dirty="0" err="1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0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Δ</a:t>
                          </a:r>
                          <a:r>
                            <a:rPr lang="en-US" dirty="0"/>
                            <a:t>U=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/>
                                  <a:ea typeface="Cambria Math"/>
                                </a:rPr>
                                <m:t>Δ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l-GR" dirty="0"/>
                            <a:t>Δ</a:t>
                          </a:r>
                          <a:r>
                            <a:rPr lang="en-US" dirty="0"/>
                            <a:t>(</a:t>
                          </a:r>
                          <a:r>
                            <a:rPr lang="en-US" dirty="0" err="1"/>
                            <a:t>pV</a:t>
                          </a:r>
                          <a:r>
                            <a:rPr lang="en-US" dirty="0"/>
                            <a:t>)</a:t>
                          </a:r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2505438"/>
                  </p:ext>
                </p:extLst>
              </p:nvPr>
            </p:nvGraphicFramePr>
            <p:xfrm>
              <a:off x="1547664" y="2996952"/>
              <a:ext cx="6096000" cy="12306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Внутренняя</a:t>
                          </a:r>
                          <a:r>
                            <a:rPr lang="ru-RU" baseline="0" dirty="0" smtClean="0"/>
                            <a:t> </a:t>
                          </a:r>
                          <a:r>
                            <a:rPr lang="ru-RU" baseline="0" dirty="0" err="1" smtClean="0"/>
                            <a:t>энернгия</a:t>
                          </a:r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P=</a:t>
                          </a:r>
                          <a:r>
                            <a:rPr lang="en-US" dirty="0" err="1" smtClean="0"/>
                            <a:t>const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4890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0</a:t>
                          </a:r>
                          <a:endParaRPr lang="ru-RU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75" t="-158750" b="-75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1437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434282"/>
          </a:xfrm>
        </p:spPr>
        <p:txBody>
          <a:bodyPr>
            <a:normAutofit fontScale="90000"/>
          </a:bodyPr>
          <a:lstStyle/>
          <a:p>
            <a:r>
              <a:rPr lang="ru-RU" dirty="0"/>
              <a:t>Дан цикл 1-2-3</a:t>
            </a:r>
            <a:br>
              <a:rPr lang="ru-RU" dirty="0"/>
            </a:br>
            <a:r>
              <a:rPr lang="ru-RU" dirty="0"/>
              <a:t>Найти его КПД, сравнить с максимально возможным.</a:t>
            </a:r>
            <a:br>
              <a:rPr lang="ru-RU" dirty="0"/>
            </a:br>
            <a:r>
              <a:rPr lang="ru-RU" dirty="0"/>
              <a:t>Газ – азот, 10 моль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109013"/>
              </p:ext>
            </p:extLst>
          </p:nvPr>
        </p:nvGraphicFramePr>
        <p:xfrm>
          <a:off x="323528" y="3140968"/>
          <a:ext cx="3672408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5076056" y="2852936"/>
            <a:ext cx="0" cy="33843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76056" y="6229099"/>
            <a:ext cx="3672408" cy="82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99992" y="292494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P</a:t>
            </a:r>
            <a:endParaRPr lang="ru-RU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8604448" y="6228102"/>
            <a:ext cx="3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V</a:t>
            </a:r>
            <a:endParaRPr lang="ru-RU" sz="2800" b="1" i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5652120" y="3645024"/>
            <a:ext cx="0" cy="19442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652120" y="5589240"/>
            <a:ext cx="216024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5650302" y="3700732"/>
            <a:ext cx="2162058" cy="1888508"/>
          </a:xfrm>
          <a:custGeom>
            <a:avLst/>
            <a:gdLst>
              <a:gd name="connsiteX0" fmla="*/ 0 w 2210664"/>
              <a:gd name="connsiteY0" fmla="*/ 0 h 1687274"/>
              <a:gd name="connsiteX1" fmla="*/ 431321 w 2210664"/>
              <a:gd name="connsiteY1" fmla="*/ 681487 h 1687274"/>
              <a:gd name="connsiteX2" fmla="*/ 1138687 w 2210664"/>
              <a:gd name="connsiteY2" fmla="*/ 1311215 h 1687274"/>
              <a:gd name="connsiteX3" fmla="*/ 1811547 w 2210664"/>
              <a:gd name="connsiteY3" fmla="*/ 1604513 h 1687274"/>
              <a:gd name="connsiteX4" fmla="*/ 2182483 w 2210664"/>
              <a:gd name="connsiteY4" fmla="*/ 1682151 h 1687274"/>
              <a:gd name="connsiteX5" fmla="*/ 2156604 w 2210664"/>
              <a:gd name="connsiteY5" fmla="*/ 1673525 h 168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0664" h="1687274">
                <a:moveTo>
                  <a:pt x="0" y="0"/>
                </a:moveTo>
                <a:cubicBezTo>
                  <a:pt x="120770" y="231475"/>
                  <a:pt x="241540" y="462951"/>
                  <a:pt x="431321" y="681487"/>
                </a:cubicBezTo>
                <a:cubicBezTo>
                  <a:pt x="621102" y="900023"/>
                  <a:pt x="908649" y="1157377"/>
                  <a:pt x="1138687" y="1311215"/>
                </a:cubicBezTo>
                <a:cubicBezTo>
                  <a:pt x="1368725" y="1465053"/>
                  <a:pt x="1637581" y="1542690"/>
                  <a:pt x="1811547" y="1604513"/>
                </a:cubicBezTo>
                <a:cubicBezTo>
                  <a:pt x="1985513" y="1666336"/>
                  <a:pt x="2124974" y="1670649"/>
                  <a:pt x="2182483" y="1682151"/>
                </a:cubicBezTo>
                <a:cubicBezTo>
                  <a:pt x="2239992" y="1693653"/>
                  <a:pt x="2198298" y="1683589"/>
                  <a:pt x="2156604" y="1673525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292080" y="55892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292080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812360" y="5661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22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Находим значения величин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682829"/>
              </p:ext>
            </p:extLst>
          </p:nvPr>
        </p:nvGraphicFramePr>
        <p:xfrm>
          <a:off x="395536" y="1613034"/>
          <a:ext cx="374441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247746" y="1498971"/>
            <a:ext cx="4500718" cy="3898386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7864" y="5229200"/>
                <a:ext cx="5444296" cy="825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𝜈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𝑅𝑇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∙8,3∙300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0,1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=2,5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64" y="5229200"/>
                <a:ext cx="5444296" cy="825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56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Находим значения величин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473885"/>
              </p:ext>
            </p:extLst>
          </p:nvPr>
        </p:nvGraphicFramePr>
        <p:xfrm>
          <a:off x="395536" y="1613034"/>
          <a:ext cx="374441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247746" y="1498971"/>
            <a:ext cx="4500718" cy="3898386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11560" y="5805264"/>
            <a:ext cx="2296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1-2 - </a:t>
            </a:r>
            <a:r>
              <a:rPr lang="ru-RU" sz="2400" dirty="0"/>
              <a:t>Изохорный</a:t>
            </a:r>
          </a:p>
        </p:txBody>
      </p:sp>
    </p:spTree>
    <p:extLst>
      <p:ext uri="{BB962C8B-B14F-4D97-AF65-F5344CB8AC3E}">
        <p14:creationId xmlns:p14="http://schemas.microsoft.com/office/powerpoint/2010/main" val="184052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Находим значения величин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325696"/>
              </p:ext>
            </p:extLst>
          </p:nvPr>
        </p:nvGraphicFramePr>
        <p:xfrm>
          <a:off x="395536" y="1613034"/>
          <a:ext cx="374441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rgbClr val="FF0000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rgbClr val="FF0000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247746" y="1498971"/>
            <a:ext cx="4500718" cy="3898386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11559" y="5229200"/>
            <a:ext cx="2156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2</a:t>
            </a:r>
            <a:r>
              <a:rPr lang="en-US" sz="2400" dirty="0"/>
              <a:t>-</a:t>
            </a:r>
            <a:r>
              <a:rPr lang="ru-RU" sz="2400" dirty="0"/>
              <a:t>3</a:t>
            </a:r>
            <a:r>
              <a:rPr lang="en-US" sz="2400" dirty="0"/>
              <a:t> – </a:t>
            </a:r>
            <a:r>
              <a:rPr lang="ru-RU" sz="2400" dirty="0"/>
              <a:t>Изотерма</a:t>
            </a:r>
          </a:p>
          <a:p>
            <a:r>
              <a:rPr lang="ru-RU" sz="2400" dirty="0"/>
              <a:t>3-1 - Изобара</a:t>
            </a:r>
          </a:p>
        </p:txBody>
      </p:sp>
    </p:spTree>
    <p:extLst>
      <p:ext uri="{BB962C8B-B14F-4D97-AF65-F5344CB8AC3E}">
        <p14:creationId xmlns:p14="http://schemas.microsoft.com/office/powerpoint/2010/main" val="1257052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Строим таблицу для </a:t>
            </a:r>
            <a:r>
              <a:rPr lang="en-US" dirty="0"/>
              <a:t>Q, A, </a:t>
            </a:r>
            <a:r>
              <a:rPr lang="el-GR" dirty="0"/>
              <a:t>Δ</a:t>
            </a:r>
            <a:r>
              <a:rPr lang="en-US" dirty="0"/>
              <a:t>U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542243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082675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66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Процесс 1-2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20331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340178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2809" y="5085184"/>
                <a:ext cx="3889142" cy="1447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=2,5∙10∙8,3∙600=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=124,5×10</a:t>
                </a:r>
                <a:r>
                  <a:rPr lang="en-US" baseline="30000" dirty="0"/>
                  <a:t>3</a:t>
                </a:r>
                <a:r>
                  <a:rPr lang="ru-RU" dirty="0"/>
                  <a:t>Дж=124,5КДж</a:t>
                </a:r>
              </a:p>
              <a:p>
                <a:r>
                  <a:rPr lang="en-US" dirty="0"/>
                  <a:t>Q=124,5 </a:t>
                </a:r>
                <a:r>
                  <a:rPr lang="ru-RU" dirty="0"/>
                  <a:t>КДж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809" y="5085184"/>
                <a:ext cx="3889142" cy="1447512"/>
              </a:xfrm>
              <a:prstGeom prst="rect">
                <a:avLst/>
              </a:prstGeom>
              <a:blipFill rotWithShape="1">
                <a:blip r:embed="rId2"/>
                <a:stretch>
                  <a:fillRect l="-1411" t="-2101" b="-5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2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rmAutofit/>
          </a:bodyPr>
          <a:lstStyle/>
          <a:p>
            <a:r>
              <a:rPr lang="ru-RU" dirty="0"/>
              <a:t>Процесс 2-3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729971"/>
              </p:ext>
            </p:extLst>
          </p:nvPr>
        </p:nvGraphicFramePr>
        <p:xfrm>
          <a:off x="395536" y="1348176"/>
          <a:ext cx="396044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P,</a:t>
                      </a:r>
                      <a:r>
                        <a:rPr lang="en-US" sz="2800" baseline="0" dirty="0"/>
                        <a:t> </a:t>
                      </a:r>
                      <a:r>
                        <a:rPr lang="ru-RU" sz="2800" baseline="0" dirty="0"/>
                        <a:t>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V,</a:t>
                      </a:r>
                      <a:r>
                        <a:rPr lang="ru-RU" sz="2800" dirty="0"/>
                        <a:t> м</a:t>
                      </a:r>
                      <a:r>
                        <a:rPr lang="ru-RU" sz="2800" baseline="30000" dirty="0"/>
                        <a:t>3</a:t>
                      </a:r>
                      <a:r>
                        <a:rPr lang="en-US" sz="2800" dirty="0"/>
                        <a:t>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800" b="1" i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7,5×10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2,5×10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877434" y="1348176"/>
            <a:ext cx="3557787" cy="3177644"/>
            <a:chOff x="4499992" y="2852936"/>
            <a:chExt cx="4500718" cy="3898386"/>
          </a:xfrm>
        </p:grpSpPr>
        <p:cxnSp>
          <p:nvCxnSpPr>
            <p:cNvPr id="6" name="Прямая со стрелкой 5"/>
            <p:cNvCxnSpPr/>
            <p:nvPr/>
          </p:nvCxnSpPr>
          <p:spPr>
            <a:xfrm flipV="1">
              <a:off x="5076056" y="2852936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076056" y="6229099"/>
              <a:ext cx="3672408" cy="8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99992" y="292494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P</a:t>
              </a:r>
              <a:endParaRPr lang="ru-RU" sz="2800" b="1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604448" y="6228102"/>
              <a:ext cx="396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/>
                <a:t>V</a:t>
              </a:r>
              <a:endParaRPr lang="ru-RU" sz="2800" b="1" i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5652120" y="3645024"/>
              <a:ext cx="0" cy="1944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652120" y="5589240"/>
              <a:ext cx="216024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5650302" y="3700732"/>
              <a:ext cx="2162058" cy="1888508"/>
            </a:xfrm>
            <a:custGeom>
              <a:avLst/>
              <a:gdLst>
                <a:gd name="connsiteX0" fmla="*/ 0 w 2210664"/>
                <a:gd name="connsiteY0" fmla="*/ 0 h 1687274"/>
                <a:gd name="connsiteX1" fmla="*/ 431321 w 2210664"/>
                <a:gd name="connsiteY1" fmla="*/ 681487 h 1687274"/>
                <a:gd name="connsiteX2" fmla="*/ 1138687 w 2210664"/>
                <a:gd name="connsiteY2" fmla="*/ 1311215 h 1687274"/>
                <a:gd name="connsiteX3" fmla="*/ 1811547 w 2210664"/>
                <a:gd name="connsiteY3" fmla="*/ 1604513 h 1687274"/>
                <a:gd name="connsiteX4" fmla="*/ 2182483 w 2210664"/>
                <a:gd name="connsiteY4" fmla="*/ 1682151 h 1687274"/>
                <a:gd name="connsiteX5" fmla="*/ 2156604 w 2210664"/>
                <a:gd name="connsiteY5" fmla="*/ 1673525 h 1687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0664" h="1687274">
                  <a:moveTo>
                    <a:pt x="0" y="0"/>
                  </a:moveTo>
                  <a:cubicBezTo>
                    <a:pt x="120770" y="231475"/>
                    <a:pt x="241540" y="462951"/>
                    <a:pt x="431321" y="681487"/>
                  </a:cubicBezTo>
                  <a:cubicBezTo>
                    <a:pt x="621102" y="900023"/>
                    <a:pt x="908649" y="1157377"/>
                    <a:pt x="1138687" y="1311215"/>
                  </a:cubicBezTo>
                  <a:cubicBezTo>
                    <a:pt x="1368725" y="1465053"/>
                    <a:pt x="1637581" y="1542690"/>
                    <a:pt x="1811547" y="1604513"/>
                  </a:cubicBezTo>
                  <a:cubicBezTo>
                    <a:pt x="1985513" y="1666336"/>
                    <a:pt x="2124974" y="1670649"/>
                    <a:pt x="2182483" y="1682151"/>
                  </a:cubicBezTo>
                  <a:cubicBezTo>
                    <a:pt x="2239992" y="1693653"/>
                    <a:pt x="2198298" y="1683589"/>
                    <a:pt x="2156604" y="1673525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55892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3501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12360" y="56612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525498"/>
              </p:ext>
            </p:extLst>
          </p:nvPr>
        </p:nvGraphicFramePr>
        <p:xfrm>
          <a:off x="107504" y="3729110"/>
          <a:ext cx="453650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ΔU,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Q,</a:t>
                      </a:r>
                      <a:r>
                        <a:rPr lang="en-US" sz="2000" baseline="0" dirty="0"/>
                        <a:t> </a:t>
                      </a:r>
                      <a:r>
                        <a:rPr lang="ru-RU" sz="2000" baseline="0" dirty="0"/>
                        <a:t>КДЖ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  <a:r>
                        <a:rPr lang="ru-RU" sz="28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124,5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  <a:r>
                        <a:rPr lang="ru-RU" sz="28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  <a:r>
                        <a:rPr lang="ru-RU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Цикл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25819" y="4564551"/>
                <a:ext cx="2805192" cy="18226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𝑅𝑇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=10∙8,3∙900∙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=8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066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Дж=82 КДж</m:t>
                      </m:r>
                    </m:oMath>
                  </m:oMathPara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</m:oMath>
                </a14:m>
                <a:r>
                  <a:rPr lang="ru-RU" dirty="0"/>
                  <a:t>=0</a:t>
                </a:r>
              </a:p>
              <a:p>
                <a:r>
                  <a:rPr lang="en-US" dirty="0"/>
                  <a:t>Q=</a:t>
                </a:r>
                <a:r>
                  <a:rPr lang="ru-RU" dirty="0"/>
                  <a:t>82</a:t>
                </a:r>
                <a:r>
                  <a:rPr lang="en-US" dirty="0"/>
                  <a:t> </a:t>
                </a:r>
                <a:r>
                  <a:rPr lang="ru-RU" dirty="0"/>
                  <a:t>КДж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819" y="4564551"/>
                <a:ext cx="2805192" cy="1822678"/>
              </a:xfrm>
              <a:prstGeom prst="rect">
                <a:avLst/>
              </a:prstGeom>
              <a:blipFill rotWithShape="1">
                <a:blip r:embed="rId2"/>
                <a:stretch>
                  <a:fillRect l="-1735" b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706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736</Words>
  <Application>Microsoft Office PowerPoint</Application>
  <PresentationFormat>Экран (4:3)</PresentationFormat>
  <Paragraphs>371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Тема Office</vt:lpstr>
      <vt:lpstr>Определение КПД цикла</vt:lpstr>
      <vt:lpstr>Шпаргалка</vt:lpstr>
      <vt:lpstr>Дан цикл 1-2-3 Найти его КПД, сравнить с максимально возможным. Газ – азот, 10 моль</vt:lpstr>
      <vt:lpstr>Находим значения величин</vt:lpstr>
      <vt:lpstr>Находим значения величин</vt:lpstr>
      <vt:lpstr>Находим значения величин</vt:lpstr>
      <vt:lpstr>Строим таблицу для Q, A, ΔU</vt:lpstr>
      <vt:lpstr>Процесс 1-2</vt:lpstr>
      <vt:lpstr>Процесс 2-3</vt:lpstr>
      <vt:lpstr>Процесс 3-1</vt:lpstr>
      <vt:lpstr>Подводим итоги</vt:lpstr>
      <vt:lpstr>КПД</vt:lpstr>
      <vt:lpstr>Максимально возможный КПД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КПД цикла</dc:title>
  <dc:creator>Александр Олегович Евгеньев</dc:creator>
  <cp:lastModifiedBy>Александр Олегович Евгеньев</cp:lastModifiedBy>
  <cp:revision>14</cp:revision>
  <dcterms:created xsi:type="dcterms:W3CDTF">2019-03-21T05:31:53Z</dcterms:created>
  <dcterms:modified xsi:type="dcterms:W3CDTF">2020-03-03T07:25:17Z</dcterms:modified>
</cp:coreProperties>
</file>