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53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46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32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0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1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78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12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0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49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FA844-0B2C-4B39-98B8-D3A7161EE88C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89000-17F9-4FB7-A676-AFD0889FB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Расчёт КПД теплового двигателя</a:t>
            </a:r>
          </a:p>
        </p:txBody>
      </p:sp>
    </p:spTree>
    <p:extLst>
      <p:ext uri="{BB962C8B-B14F-4D97-AF65-F5344CB8AC3E}">
        <p14:creationId xmlns:p14="http://schemas.microsoft.com/office/powerpoint/2010/main" val="287239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Считаем КПД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677583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66621"/>
              </p:ext>
            </p:extLst>
          </p:nvPr>
        </p:nvGraphicFramePr>
        <p:xfrm>
          <a:off x="3265542" y="2123541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64408" y="4003660"/>
                <a:ext cx="4640501" cy="1379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КПД тепловой машины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𝜂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нагревателя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  <a:p>
                <a:r>
                  <a:rPr lang="en-US" dirty="0"/>
                  <a:t>A=1386+0-1200=186 </a:t>
                </a:r>
                <a:r>
                  <a:rPr lang="ru-RU" dirty="0"/>
                  <a:t>Дж</a:t>
                </a:r>
              </a:p>
              <a:p>
                <a:r>
                  <a:rPr lang="ru-RU" dirty="0"/>
                  <a:t>Нагревателем являются те процессы, где </a:t>
                </a:r>
                <a:r>
                  <a:rPr lang="en-US" dirty="0"/>
                  <a:t>Q&gt;0</a:t>
                </a:r>
                <a:endParaRPr lang="ru-RU" dirty="0"/>
              </a:p>
              <a:p>
                <a:r>
                  <a:rPr lang="en-US" dirty="0"/>
                  <a:t>Q</a:t>
                </a:r>
                <a:r>
                  <a:rPr lang="ru-RU" baseline="-25000" dirty="0" err="1"/>
                  <a:t>нагр</a:t>
                </a:r>
                <a:r>
                  <a:rPr lang="ru-RU" dirty="0"/>
                  <a:t>=1386</a:t>
                </a:r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08" y="4003660"/>
                <a:ext cx="4640501" cy="137999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051" r="-394" b="-6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139952" y="5597272"/>
                <a:ext cx="267765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186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1386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=0,13=13%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597272"/>
                <a:ext cx="2677656" cy="6127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57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Сравним КПД с максимальным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199790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654433"/>
              </p:ext>
            </p:extLst>
          </p:nvPr>
        </p:nvGraphicFramePr>
        <p:xfrm>
          <a:off x="3265542" y="2123541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64408" y="4003660"/>
                <a:ext cx="5594608" cy="1801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ru-RU" dirty="0"/>
                  <a:t>Максимально возможный КПД тепловой машины</a:t>
                </a:r>
                <a:br>
                  <a:rPr lang="ru-RU" dirty="0"/>
                </a:br>
                <a:r>
                  <a:rPr lang="ru-RU" dirty="0"/>
                  <a:t>в данном диапазоне температур – КПД машины Карно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  <a:ea typeface="Cambria Math"/>
                            </a:rPr>
                            <m:t>𝜂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Карно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холодильника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нагревателя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В нашем случае нагреватель: процесс 1-2 (максим. </a:t>
                </a:r>
                <a:br>
                  <a:rPr lang="ru-RU" dirty="0"/>
                </a:br>
                <a:r>
                  <a:rPr lang="ru-RU" dirty="0"/>
                  <a:t>Температура, холодильник: точка 3 (мин. Темпер)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08" y="4003660"/>
                <a:ext cx="5594608" cy="180145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871" t="-1695" r="-109" b="-4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09654" y="6210004"/>
                <a:ext cx="8313430" cy="753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Карно</m:t>
                          </m:r>
                        </m:sub>
                      </m:sSub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1−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хол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нагр</m:t>
                              </m:r>
                            </m:sub>
                          </m:sSub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3,8×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×4×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=0,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24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24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%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54" y="6210004"/>
                <a:ext cx="8313430" cy="75334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69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Сравним КПД с максимальным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25037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17212"/>
              </p:ext>
            </p:extLst>
          </p:nvPr>
        </p:nvGraphicFramePr>
        <p:xfrm>
          <a:off x="3265542" y="2123541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64408" y="4003660"/>
            <a:ext cx="4749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Таким образом КПД нашей тепловой машины</a:t>
            </a:r>
            <a:br>
              <a:rPr lang="ru-RU" dirty="0"/>
            </a:br>
            <a:r>
              <a:rPr lang="ru-RU" dirty="0"/>
              <a:t> составляет 13/24 = 0,54=54% от максимально </a:t>
            </a:r>
            <a:br>
              <a:rPr lang="ru-RU" dirty="0"/>
            </a:br>
            <a:r>
              <a:rPr lang="ru-RU" dirty="0"/>
              <a:t>возможного.</a:t>
            </a:r>
          </a:p>
        </p:txBody>
      </p:sp>
    </p:spTree>
    <p:extLst>
      <p:ext uri="{BB962C8B-B14F-4D97-AF65-F5344CB8AC3E}">
        <p14:creationId xmlns:p14="http://schemas.microsoft.com/office/powerpoint/2010/main" val="415878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Задача, разобранная в классе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 просьбам телезрителей</a:t>
            </a:r>
          </a:p>
        </p:txBody>
      </p:sp>
    </p:spTree>
    <p:extLst>
      <p:ext uri="{BB962C8B-B14F-4D97-AF65-F5344CB8AC3E}">
        <p14:creationId xmlns:p14="http://schemas.microsoft.com/office/powerpoint/2010/main" val="3746685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1916832"/>
            <a:ext cx="3754760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Найти КПД цикла, изображённого на рисунке. Рабочий газ – Аргон.</a:t>
            </a:r>
          </a:p>
          <a:p>
            <a:pPr marL="0" indent="0">
              <a:buNone/>
            </a:pPr>
            <a:r>
              <a:rPr lang="ru-RU" dirty="0"/>
              <a:t>Найти, какой процент составляет КПД от максимально возможного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787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3068960"/>
            <a:ext cx="3754760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Заполняем таблицу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54352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5482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1-2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Работу ищем как площадь под графиком процесса – площадь трапеции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𝑃𝑜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𝑃𝑜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4Vo=12PoVo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  <a:blipFill rotWithShape="1">
                <a:blip r:embed="rId2"/>
                <a:stretch>
                  <a:fillRect l="-2458" t="-1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906935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12PoVo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343886" y="4642962"/>
            <a:ext cx="1907852" cy="874270"/>
          </a:xfrm>
          <a:prstGeom prst="flowChartProcess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288956" y="2001329"/>
            <a:ext cx="1962782" cy="2625653"/>
          </a:xfrm>
          <a:prstGeom prst="rtTriangle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25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1-2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Аргон – одноатомный газ – 3 степени свободы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𝑃𝑉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br>
                  <a:rPr lang="en-US" sz="2400" b="0" i="1" dirty="0"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(5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/>
                  <a:t>=0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  <a:blipFill rotWithShape="1">
                <a:blip r:embed="rId2"/>
                <a:stretch>
                  <a:fillRect l="-2458" t="-1594" r="-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180471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5020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1-2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60"/>
            <a:ext cx="3970784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12PoVo+0=12PoVo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52138"/>
              </p:ext>
            </p:extLst>
          </p:nvPr>
        </p:nvGraphicFramePr>
        <p:xfrm>
          <a:off x="2277956" y="1241863"/>
          <a:ext cx="59957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12PoVo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06926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2</a:t>
            </a:r>
            <a:r>
              <a:rPr lang="ru-RU" dirty="0"/>
              <a:t>-</a:t>
            </a:r>
            <a:r>
              <a:rPr lang="en-US" dirty="0"/>
              <a:t>3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Работу ищем как площадь под графиком процесса – площадь прямоугольника, но со знаком «-», так как объём уменьшается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=−</m:t>
                    </m:r>
                    <m:r>
                      <a:rPr lang="en-US" sz="2400" b="0" i="1" smtClean="0">
                        <a:latin typeface="Cambria Math"/>
                      </a:rPr>
                      <m:t>𝑃𝑜</m:t>
                    </m:r>
                  </m:oMath>
                </a14:m>
                <a:r>
                  <a:rPr lang="en-US" sz="2400" dirty="0"/>
                  <a:t>4Vo=-4PoVo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  <a:blipFill rotWithShape="1">
                <a:blip r:embed="rId2"/>
                <a:stretch>
                  <a:fillRect l="-2458" t="-1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84194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343886" y="4642962"/>
            <a:ext cx="1907852" cy="874270"/>
          </a:xfrm>
          <a:prstGeom prst="flowChartProcess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91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1916832"/>
            <a:ext cx="3754760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Найти КПД цикла, изображённого на рисунке. Рабочий газ – Азот.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388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2</a:t>
            </a:r>
            <a:r>
              <a:rPr lang="ru-RU" dirty="0"/>
              <a:t>-</a:t>
            </a:r>
            <a:r>
              <a:rPr lang="en-US" dirty="0"/>
              <a:t>3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Аргон – одноатомный газ – 3 степени свободы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𝑃𝑉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br>
                  <a:rPr lang="en-US" sz="2400" b="0" i="1" dirty="0"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/>
                  <a:t>=-6PoVo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  <a:blipFill rotWithShape="1">
                <a:blip r:embed="rId2"/>
                <a:stretch>
                  <a:fillRect l="-2458" t="-1594" r="-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85500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-6PoVo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77125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2</a:t>
            </a:r>
            <a:r>
              <a:rPr lang="ru-RU" dirty="0"/>
              <a:t>-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60"/>
            <a:ext cx="3970784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-4PoVo-6PoVo=-10PoVo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66258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-10PoVo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83861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3</a:t>
            </a:r>
            <a:r>
              <a:rPr lang="ru-RU" dirty="0"/>
              <a:t>-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60"/>
            <a:ext cx="3970784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A=0 (</a:t>
            </a:r>
            <a:r>
              <a:rPr lang="ru-RU" sz="2400" dirty="0"/>
              <a:t>Изохорный процесс)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91602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45302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2</a:t>
            </a:r>
            <a:r>
              <a:rPr lang="ru-RU" dirty="0"/>
              <a:t>-</a:t>
            </a:r>
            <a:r>
              <a:rPr lang="en-US" dirty="0"/>
              <a:t>3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Аргон – одноатомный газ – 3 степени свободы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∆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𝑃𝑉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br>
                  <a:rPr lang="en-US" sz="2400" b="0" i="1" dirty="0">
                    <a:latin typeface="Cambria Math"/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𝑉𝑜𝑃𝑜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/>
                  <a:t>=6PoVo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3068960"/>
                <a:ext cx="3970784" cy="3057203"/>
              </a:xfrm>
              <a:blipFill rotWithShape="1">
                <a:blip r:embed="rId2"/>
                <a:stretch>
                  <a:fillRect l="-2458" t="-1594" r="-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01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-10</a:t>
                      </a:r>
                      <a:r>
                        <a:rPr lang="en-US" dirty="0" err="1"/>
                        <a:t>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87636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</a:t>
            </a:r>
            <a:r>
              <a:rPr lang="en-US" dirty="0"/>
              <a:t>2</a:t>
            </a:r>
            <a:r>
              <a:rPr lang="ru-RU" dirty="0"/>
              <a:t>-</a:t>
            </a:r>
            <a:r>
              <a:rPr lang="en-US" dirty="0"/>
              <a:t>3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584279"/>
              </p:ext>
            </p:extLst>
          </p:nvPr>
        </p:nvGraphicFramePr>
        <p:xfrm>
          <a:off x="2555776" y="1241863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-10</a:t>
                      </a:r>
                      <a:r>
                        <a:rPr lang="en-US" dirty="0" err="1"/>
                        <a:t>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4415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36456"/>
              </p:ext>
            </p:extLst>
          </p:nvPr>
        </p:nvGraphicFramePr>
        <p:xfrm>
          <a:off x="3314313" y="1219029"/>
          <a:ext cx="5717911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Режим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-10</a:t>
                      </a:r>
                      <a:r>
                        <a:rPr lang="en-US" dirty="0" err="1"/>
                        <a:t>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Холодильник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</a:t>
                      </a:r>
                      <a:r>
                        <a:rPr lang="ru-RU" baseline="0" dirty="0"/>
                        <a:t> цикл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Тепловая машина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64088" y="4483820"/>
            <a:ext cx="283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  <a:r>
              <a:rPr lang="ru-RU" dirty="0"/>
              <a:t>н=</a:t>
            </a:r>
            <a:r>
              <a:rPr lang="en-US" dirty="0"/>
              <a:t>12PoVo+6PoVo=18PoVo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45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21896"/>
              </p:ext>
            </p:extLst>
          </p:nvPr>
        </p:nvGraphicFramePr>
        <p:xfrm>
          <a:off x="3314313" y="1219029"/>
          <a:ext cx="5717911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Режим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-10</a:t>
                      </a:r>
                      <a:r>
                        <a:rPr lang="en-US" dirty="0" err="1"/>
                        <a:t>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Холодильник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</a:t>
                      </a:r>
                      <a:r>
                        <a:rPr lang="ru-RU" baseline="0" dirty="0"/>
                        <a:t> цикл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Тепловая машина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64088" y="4483820"/>
            <a:ext cx="3655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Работа цикл равна площади цикла </a:t>
            </a:r>
            <a:br>
              <a:rPr lang="ru-RU" dirty="0"/>
            </a:br>
            <a:r>
              <a:rPr lang="ru-RU" dirty="0"/>
              <a:t>или по таблице:</a:t>
            </a:r>
          </a:p>
          <a:p>
            <a:r>
              <a:rPr lang="en-US" dirty="0"/>
              <a:t>A=8PoVo</a:t>
            </a:r>
            <a:endParaRPr lang="ru-RU" dirty="0"/>
          </a:p>
        </p:txBody>
      </p:sp>
      <p:sp>
        <p:nvSpPr>
          <p:cNvPr id="37" name="Прямоугольный треугольник 36"/>
          <p:cNvSpPr/>
          <p:nvPr/>
        </p:nvSpPr>
        <p:spPr>
          <a:xfrm>
            <a:off x="1288956" y="2001329"/>
            <a:ext cx="1962782" cy="2625653"/>
          </a:xfrm>
          <a:prstGeom prst="rtTriangle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42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57881"/>
              </p:ext>
            </p:extLst>
          </p:nvPr>
        </p:nvGraphicFramePr>
        <p:xfrm>
          <a:off x="3314313" y="1219029"/>
          <a:ext cx="5717911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Режим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-10</a:t>
                      </a:r>
                      <a:r>
                        <a:rPr lang="en-US" dirty="0" err="1"/>
                        <a:t>PoVo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Холодильник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6PoVo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Нагреватель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</a:t>
                      </a:r>
                      <a:r>
                        <a:rPr lang="ru-RU" baseline="0" dirty="0"/>
                        <a:t> цикл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8PoVo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Тепловая машина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92960" y="4005064"/>
                <a:ext cx="4083496" cy="677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н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𝑃𝑜𝑉𝑜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𝑃𝑜𝑉𝑜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960" y="4005064"/>
                <a:ext cx="4083496" cy="67781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905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Максимально возможный КПД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idx="1"/>
              </p:nvPr>
            </p:nvSpPr>
            <p:spPr>
              <a:xfrm>
                <a:off x="4860031" y="1648663"/>
                <a:ext cx="3960441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КПД Карно: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х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н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, </m:t>
                      </m:r>
                    </m:oMath>
                  </m:oMathPara>
                </a14:m>
                <a:endParaRPr lang="ru-RU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dirty="0"/>
                  <a:t>Где </a:t>
                </a:r>
                <a:r>
                  <a:rPr lang="en-US" dirty="0"/>
                  <a:t>T</a:t>
                </a:r>
                <a:r>
                  <a:rPr lang="ru-RU" dirty="0"/>
                  <a:t>х и </a:t>
                </a:r>
                <a:r>
                  <a:rPr lang="en-US" dirty="0"/>
                  <a:t>T</a:t>
                </a:r>
                <a:r>
                  <a:rPr lang="ru-RU" dirty="0"/>
                  <a:t>н </a:t>
                </a:r>
                <a:r>
                  <a:rPr lang="en-US" dirty="0"/>
                  <a:t>– </a:t>
                </a:r>
                <a:r>
                  <a:rPr lang="ru-RU" dirty="0"/>
                  <a:t>наименьшая и наибольшая температуры</a:t>
                </a:r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60031" y="1648663"/>
                <a:ext cx="3960441" cy="4525963"/>
              </a:xfrm>
              <a:blipFill rotWithShape="1">
                <a:blip r:embed="rId2"/>
                <a:stretch>
                  <a:fillRect l="-3846" t="-1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56099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Максимально возможный КПД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idx="1"/>
              </p:nvPr>
            </p:nvSpPr>
            <p:spPr>
              <a:xfrm>
                <a:off x="4592961" y="1648663"/>
                <a:ext cx="4227512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Наименьшая температура в точке 3</a:t>
                </a:r>
              </a:p>
              <a:p>
                <a:pPr marL="0" indent="0">
                  <a:buNone/>
                </a:pPr>
                <a:r>
                  <a:rPr lang="en-US" b="0" dirty="0">
                    <a:ea typeface="Cambria Math"/>
                  </a:rPr>
                  <a:t>T</a:t>
                </a:r>
                <a:r>
                  <a:rPr lang="ru-RU" b="0" dirty="0">
                    <a:ea typeface="Cambria Math"/>
                  </a:rPr>
                  <a:t>х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𝑃𝑜𝑉𝑜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den>
                    </m:f>
                    <m:r>
                      <a:rPr lang="ru-RU" b="0" i="1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endParaRPr lang="ru-RU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2961" y="1648663"/>
                <a:ext cx="4227512" cy="4525963"/>
              </a:xfrm>
              <a:blipFill rotWithShape="1">
                <a:blip r:embed="rId2"/>
                <a:stretch>
                  <a:fillRect l="-3602" t="-1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6489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dirty="0"/>
              <a:t>Ликбез</a:t>
            </a:r>
            <a:br>
              <a:rPr lang="ru-RU" dirty="0"/>
            </a:br>
            <a:r>
              <a:rPr lang="ru-RU" dirty="0"/>
              <a:t>Как найти изменение внутренней энергии и работу для различных процессов.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708920"/>
            <a:ext cx="8003232" cy="22322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Изменение внутренней энергии.</a:t>
            </a:r>
          </a:p>
          <a:p>
            <a:pPr marL="0" indent="0">
              <a:buNone/>
            </a:pPr>
            <a:r>
              <a:rPr lang="ru-RU" dirty="0"/>
              <a:t>Внутренняя энергия не зависит от вида процесса и определяется только начальными и конечными условиями.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67744" y="5661248"/>
                <a:ext cx="2644506" cy="60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𝑃𝑉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661248"/>
                <a:ext cx="2644506" cy="60721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105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Максимально возможный КПД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idx="1"/>
              </p:nvPr>
            </p:nvSpPr>
            <p:spPr>
              <a:xfrm>
                <a:off x="4592961" y="1648663"/>
                <a:ext cx="4227512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Наибольшая температура в середине 1-2 </a:t>
                </a:r>
              </a:p>
              <a:p>
                <a:pPr marL="0" indent="0">
                  <a:buNone/>
                </a:pPr>
                <a:r>
                  <a:rPr lang="en-US" b="0" dirty="0">
                    <a:ea typeface="Cambria Math"/>
                  </a:rPr>
                  <a:t>T</a:t>
                </a:r>
                <a:r>
                  <a:rPr lang="ru-RU" b="0" dirty="0">
                    <a:ea typeface="Cambria Math"/>
                  </a:rPr>
                  <a:t>х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𝑃𝑜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𝑉𝑜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den>
                    </m:f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𝑃𝑜𝑉𝑜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den>
                    </m:f>
                    <m:r>
                      <a:rPr lang="ru-RU" b="0" i="1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endParaRPr lang="ru-RU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2961" y="1648663"/>
                <a:ext cx="4227512" cy="4525963"/>
              </a:xfrm>
              <a:blipFill rotWithShape="1">
                <a:blip r:embed="rId2"/>
                <a:stretch>
                  <a:fillRect l="-3602" t="-1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90771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Максимально возможный КПД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/>
              <p:cNvSpPr>
                <a:spLocks noGrp="1"/>
              </p:cNvSpPr>
              <p:nvPr>
                <p:ph idx="1"/>
              </p:nvPr>
            </p:nvSpPr>
            <p:spPr>
              <a:xfrm>
                <a:off x="4860031" y="1648663"/>
                <a:ext cx="3960441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КПД Карно: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х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н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, 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ru-RU" i="1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dirty="0">
                    <a:ea typeface="Cambria Math"/>
                  </a:rPr>
                  <a:t>Наш КПД (4/9) составляет 50% от максимально возможного</a:t>
                </a:r>
                <a:endParaRPr lang="ru-RU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7" name="Объект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60031" y="1648663"/>
                <a:ext cx="3960441" cy="4525963"/>
              </a:xfrm>
              <a:blipFill rotWithShape="1">
                <a:blip r:embed="rId2"/>
                <a:stretch>
                  <a:fillRect l="-3846" t="-1750" b="-2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53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5Po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42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54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5Vo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251737" y="4626982"/>
            <a:ext cx="1" cy="89025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88955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288955" y="2001328"/>
            <a:ext cx="27467" cy="26256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4174" y="4626982"/>
            <a:ext cx="19475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302689" y="2001329"/>
            <a:ext cx="1949048" cy="262565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4816" y="4273630"/>
            <a:ext cx="42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467544" y="4626982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41997" y="1631997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85448" y="429915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4397" y="4706924"/>
            <a:ext cx="203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707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Ликбез</a:t>
            </a:r>
            <a:br>
              <a:rPr lang="ru-RU" dirty="0"/>
            </a:br>
            <a:r>
              <a:rPr lang="ru-RU" dirty="0"/>
              <a:t>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8003232" cy="12241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Работа зависит от вида процесса и её в каждом случае надо искать отдельно.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8866717"/>
                  </p:ext>
                </p:extLst>
              </p:nvPr>
            </p:nvGraphicFramePr>
            <p:xfrm>
              <a:off x="323528" y="3212976"/>
              <a:ext cx="7848873" cy="1803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5618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5618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5618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dirty="0"/>
                            <a:t>Процесс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V=</a:t>
                          </a:r>
                          <a:r>
                            <a:rPr lang="en-US" dirty="0" err="1"/>
                            <a:t>const</a:t>
                          </a:r>
                          <a:br>
                            <a:rPr lang="en-US" dirty="0"/>
                          </a:br>
                          <a:r>
                            <a:rPr lang="en-US" dirty="0"/>
                            <a:t>(</a:t>
                          </a:r>
                          <a:r>
                            <a:rPr lang="ru-RU" dirty="0"/>
                            <a:t>Изохорный)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P=</a:t>
                          </a:r>
                          <a:r>
                            <a:rPr lang="en-US" dirty="0" err="1"/>
                            <a:t>const</a:t>
                          </a:r>
                          <a:endParaRPr lang="en-US" dirty="0"/>
                        </a:p>
                        <a:p>
                          <a:pPr algn="ctr"/>
                          <a:r>
                            <a:rPr lang="en-US" dirty="0"/>
                            <a:t>(</a:t>
                          </a:r>
                          <a:r>
                            <a:rPr lang="ru-RU" dirty="0"/>
                            <a:t>Изобарный)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T=</a:t>
                          </a:r>
                          <a:r>
                            <a:rPr lang="en-US" dirty="0" err="1"/>
                            <a:t>const</a:t>
                          </a:r>
                          <a:endParaRPr lang="en-US" dirty="0"/>
                        </a:p>
                        <a:p>
                          <a:r>
                            <a:rPr lang="en-US" sz="1400" dirty="0"/>
                            <a:t>(</a:t>
                          </a:r>
                          <a:r>
                            <a:rPr lang="ru-RU" sz="1400" dirty="0"/>
                            <a:t>Изотермический)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Q=0</a:t>
                          </a:r>
                        </a:p>
                        <a:p>
                          <a:pPr algn="ctr"/>
                          <a:r>
                            <a:rPr lang="en-US" dirty="0"/>
                            <a:t>(</a:t>
                          </a:r>
                          <a:r>
                            <a:rPr lang="ru-RU" dirty="0"/>
                            <a:t>Адиабатный)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dirty="0"/>
                            <a:t>Через </a:t>
                          </a:r>
                          <a:r>
                            <a:rPr lang="en-US" dirty="0"/>
                            <a:t>P </a:t>
                          </a:r>
                          <a:r>
                            <a:rPr lang="ru-RU" dirty="0"/>
                            <a:t>и </a:t>
                          </a:r>
                          <a:r>
                            <a:rPr lang="en-US" dirty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</a:t>
                          </a:r>
                          <a:r>
                            <a:rPr lang="el-GR" dirty="0"/>
                            <a:t>Δ</a:t>
                          </a:r>
                          <a:r>
                            <a:rPr lang="en-US" dirty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ea typeface="Cambria Math"/>
                            </a:rPr>
                            <a:t>PV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ln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⁡(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A= -</a:t>
                          </a:r>
                          <a:r>
                            <a:rPr lang="el-GR" dirty="0"/>
                            <a:t>Δ</a:t>
                          </a:r>
                          <a:r>
                            <a:rPr lang="en-US" dirty="0"/>
                            <a:t>U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dirty="0"/>
                            <a:t>Через </a:t>
                          </a:r>
                          <a:r>
                            <a:rPr lang="en-US" dirty="0"/>
                            <a:t>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𝜈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𝑅</m:t>
                                </m:r>
                                <m:r>
                                  <m:rPr>
                                    <m:sty m:val="p"/>
                                  </m:rPr>
                                  <a:rPr lang="el-GR" b="0" i="1" smtClean="0">
                                    <a:latin typeface="Cambria Math"/>
                                    <a:ea typeface="Cambria Math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𝜈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𝑅𝑇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  <a:ea typeface="Cambria Math"/>
                                  </a:rPr>
                                  <m:t>ln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⁡(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318866717"/>
                  </p:ext>
                </p:extLst>
              </p:nvPr>
            </p:nvGraphicFramePr>
            <p:xfrm>
              <a:off x="323528" y="3212976"/>
              <a:ext cx="7848873" cy="1803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/>
                    <a:gridCol w="1656184"/>
                    <a:gridCol w="1584176"/>
                    <a:gridCol w="1656184"/>
                    <a:gridCol w="1656185"/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Процесс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V=</a:t>
                          </a:r>
                          <a:r>
                            <a:rPr lang="en-US" dirty="0" err="1" smtClean="0"/>
                            <a:t>const</a:t>
                          </a:r>
                          <a:r>
                            <a:rPr lang="en-US" dirty="0" smtClean="0"/>
                            <a:t/>
                          </a:r>
                          <a:br>
                            <a:rPr lang="en-US" dirty="0" smtClean="0"/>
                          </a:br>
                          <a:r>
                            <a:rPr lang="en-US" dirty="0" smtClean="0"/>
                            <a:t>(</a:t>
                          </a:r>
                          <a:r>
                            <a:rPr lang="ru-RU" dirty="0" smtClean="0"/>
                            <a:t>Изохорный)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P=</a:t>
                          </a:r>
                          <a:r>
                            <a:rPr lang="en-US" dirty="0" err="1" smtClean="0"/>
                            <a:t>const</a:t>
                          </a:r>
                          <a:endParaRPr lang="en-US" dirty="0" smtClean="0"/>
                        </a:p>
                        <a:p>
                          <a:pPr algn="ctr"/>
                          <a:r>
                            <a:rPr lang="en-US" dirty="0" smtClean="0"/>
                            <a:t>(</a:t>
                          </a:r>
                          <a:r>
                            <a:rPr lang="ru-RU" dirty="0" smtClean="0"/>
                            <a:t>Изобарный)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T=</a:t>
                          </a:r>
                          <a:r>
                            <a:rPr lang="en-US" dirty="0" err="1" smtClean="0"/>
                            <a:t>const</a:t>
                          </a:r>
                          <a:endParaRPr lang="en-US" dirty="0" smtClean="0"/>
                        </a:p>
                        <a:p>
                          <a:r>
                            <a:rPr lang="en-US" sz="1400" dirty="0" smtClean="0"/>
                            <a:t>(</a:t>
                          </a:r>
                          <a:r>
                            <a:rPr lang="ru-RU" sz="1400" dirty="0" smtClean="0"/>
                            <a:t>Изотермический)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Q=0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(</a:t>
                          </a:r>
                          <a:r>
                            <a:rPr lang="ru-RU" dirty="0" smtClean="0"/>
                            <a:t>Адиабатный)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513461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Через </a:t>
                          </a:r>
                          <a:r>
                            <a:rPr lang="en-US" dirty="0" smtClean="0"/>
                            <a:t>P </a:t>
                          </a:r>
                          <a:r>
                            <a:rPr lang="ru-RU" dirty="0" smtClean="0"/>
                            <a:t>и </a:t>
                          </a:r>
                          <a:r>
                            <a:rPr lang="en-US" dirty="0" smtClean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</a:t>
                          </a:r>
                          <a:r>
                            <a:rPr lang="el-GR" dirty="0" smtClean="0"/>
                            <a:t>Δ</a:t>
                          </a:r>
                          <a:r>
                            <a:rPr lang="en-US" dirty="0" smtClean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3529" t="-130952" r="-100000" b="-12738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A= -</a:t>
                          </a:r>
                          <a:r>
                            <a:rPr lang="el-GR" dirty="0" smtClean="0"/>
                            <a:t>Δ</a:t>
                          </a:r>
                          <a:r>
                            <a:rPr lang="en-US" dirty="0" smtClean="0"/>
                            <a:t>U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49859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Через </a:t>
                          </a:r>
                          <a:r>
                            <a:rPr lang="en-US" dirty="0" smtClean="0"/>
                            <a:t>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86154" t="-181308" r="-20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3529" t="-181308" r="-100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Прямоугольник 5"/>
          <p:cNvSpPr/>
          <p:nvPr/>
        </p:nvSpPr>
        <p:spPr>
          <a:xfrm>
            <a:off x="3347864" y="4437112"/>
            <a:ext cx="1440160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ѵR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ru-RU" dirty="0">
                <a:solidFill>
                  <a:schemeClr val="tx1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35726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Строим таблицу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67544" y="5517232"/>
            <a:ext cx="4032448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661248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70557"/>
              </p:ext>
            </p:extLst>
          </p:nvPr>
        </p:nvGraphicFramePr>
        <p:xfrm>
          <a:off x="2627784" y="144506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60032" y="2891028"/>
            <a:ext cx="3114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Процесс 1-2 -изотермический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23928" y="3404369"/>
                <a:ext cx="4522264" cy="8340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          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−3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×10×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=5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dirty="0"/>
                  <a:t>Па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404369"/>
                <a:ext cx="4522264" cy="83401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r="-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43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Строим таблицу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635896" y="5759336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61425"/>
              </p:ext>
            </p:extLst>
          </p:nvPr>
        </p:nvGraphicFramePr>
        <p:xfrm>
          <a:off x="2627784" y="144506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35896" y="2789531"/>
                <a:ext cx="5368329" cy="1443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Процесс 1-</a:t>
                </a:r>
                <a:r>
                  <a:rPr lang="en-US" dirty="0"/>
                  <a:t>3</a:t>
                </a:r>
                <a:r>
                  <a:rPr lang="ru-RU" dirty="0"/>
                  <a:t> –адиабатный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, т.к. азот двухатомный газ и у него</m:t>
                      </m:r>
                    </m:oMath>
                    <m:oMath xmlns:m="http://schemas.openxmlformats.org/officeDocument/2006/math">
                      <m:r>
                        <a:rPr lang="ru-RU" i="1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 степеней свободы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789531"/>
                <a:ext cx="5368329" cy="144379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908" t="-2119" b="-1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3968" y="4270940"/>
                <a:ext cx="4975786" cy="1530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          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sup>
                        </m:sSup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sup>
                        </m:sSup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−3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−3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×10×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/>
                  <a:ea typeface="Cambria Math"/>
                </a:endParaRPr>
              </a:p>
              <a:p>
                <a:r>
                  <a:rPr lang="en-US" b="0" dirty="0">
                    <a:ea typeface="Cambria Math"/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3,8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Па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270940"/>
                <a:ext cx="4975786" cy="15305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103" b="-55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35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Строим таблицу № 2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64587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36747"/>
              </p:ext>
            </p:extLst>
          </p:nvPr>
        </p:nvGraphicFramePr>
        <p:xfrm>
          <a:off x="3447213" y="2123541"/>
          <a:ext cx="5536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5936" y="4016098"/>
                <a:ext cx="5238550" cy="2099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Процесс 1-2 – Изотермический</a:t>
                </a:r>
              </a:p>
              <a:p>
                <a:r>
                  <a:rPr lang="el-GR" dirty="0"/>
                  <a:t>Δ</a:t>
                </a:r>
                <a:r>
                  <a:rPr lang="en-US" dirty="0"/>
                  <a:t>U=0</a:t>
                </a:r>
              </a:p>
              <a:p>
                <a:r>
                  <a:rPr lang="en-US" dirty="0"/>
                  <a:t>A=PV ln(V</a:t>
                </a:r>
                <a:r>
                  <a:rPr lang="en-US" baseline="-25000" dirty="0"/>
                  <a:t>2</a:t>
                </a:r>
                <a:r>
                  <a:rPr lang="en-US" dirty="0"/>
                  <a:t>/V</a:t>
                </a:r>
                <a:r>
                  <a:rPr lang="en-US" baseline="-25000" dirty="0"/>
                  <a:t>1</a:t>
                </a:r>
                <a:r>
                  <a:rPr lang="en-US" dirty="0"/>
                  <a:t>)</a:t>
                </a:r>
                <a:r>
                  <a:rPr lang="ru-RU" dirty="0"/>
                  <a:t>, </a:t>
                </a:r>
                <a:r>
                  <a:rPr lang="en-US" dirty="0"/>
                  <a:t>P </a:t>
                </a:r>
                <a:r>
                  <a:rPr lang="ru-RU" dirty="0"/>
                  <a:t>и </a:t>
                </a:r>
                <a:r>
                  <a:rPr lang="en-US" dirty="0"/>
                  <a:t>V </a:t>
                </a:r>
                <a:r>
                  <a:rPr lang="ru-RU" dirty="0"/>
                  <a:t>берём в любой, но одной </a:t>
                </a:r>
                <a:br>
                  <a:rPr lang="ru-RU" dirty="0"/>
                </a:br>
                <a:r>
                  <a:rPr lang="ru-RU" dirty="0"/>
                  <a:t>точке, например, в первой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=10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×2×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r>
                  <a:rPr lang="ru-RU" dirty="0"/>
                  <a:t> </a:t>
                </a:r>
                <a:r>
                  <a:rPr lang="en-US" dirty="0"/>
                  <a:t>=2000×0,693=1386 </a:t>
                </a:r>
                <a:r>
                  <a:rPr lang="ru-RU" dirty="0"/>
                  <a:t>Дж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016098"/>
                <a:ext cx="5238550" cy="209967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048" t="-1453" b="-3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038283" y="6340678"/>
            <a:ext cx="274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Q=A+</a:t>
            </a:r>
            <a:r>
              <a:rPr lang="el-GR" dirty="0"/>
              <a:t>Δ</a:t>
            </a:r>
            <a:r>
              <a:rPr lang="en-US" dirty="0"/>
              <a:t>U=1386+0=1396 </a:t>
            </a:r>
            <a:r>
              <a:rPr lang="ru-RU"/>
              <a:t>Дж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50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Строим таблицу № 2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68416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955399"/>
              </p:ext>
            </p:extLst>
          </p:nvPr>
        </p:nvGraphicFramePr>
        <p:xfrm>
          <a:off x="3265542" y="2123541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64408" y="4003660"/>
                <a:ext cx="5156925" cy="172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Процесс 2-3 – Изохорный</a:t>
                </a:r>
              </a:p>
              <a:p>
                <a:r>
                  <a:rPr lang="en-US" dirty="0"/>
                  <a:t>A=0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2,5(3,8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×4×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−5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×4×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dirty="0"/>
                  <a:t>)=</a:t>
                </a:r>
              </a:p>
              <a:p>
                <a:r>
                  <a:rPr lang="en-US" dirty="0"/>
                  <a:t>=-1200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08" y="4003660"/>
                <a:ext cx="5156925" cy="172758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946" t="-1767" r="-236" b="-4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038283" y="6340678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Q=A+</a:t>
            </a:r>
            <a:r>
              <a:rPr lang="el-GR" dirty="0"/>
              <a:t>Δ</a:t>
            </a:r>
            <a:r>
              <a:rPr lang="en-US" dirty="0"/>
              <a:t>U=0-1200=-1200 </a:t>
            </a:r>
            <a:r>
              <a:rPr lang="ru-RU" dirty="0"/>
              <a:t>Дж</a:t>
            </a:r>
          </a:p>
        </p:txBody>
      </p:sp>
    </p:spTree>
    <p:extLst>
      <p:ext uri="{BB962C8B-B14F-4D97-AF65-F5344CB8AC3E}">
        <p14:creationId xmlns:p14="http://schemas.microsoft.com/office/powerpoint/2010/main" val="1456147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50" y="89972"/>
            <a:ext cx="7787208" cy="761159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Строим таблицу № 2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1268760"/>
            <a:ext cx="0" cy="43204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7544" y="558924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285336" y="1984075"/>
            <a:ext cx="1854679" cy="3245653"/>
          </a:xfrm>
          <a:custGeom>
            <a:avLst/>
            <a:gdLst>
              <a:gd name="connsiteX0" fmla="*/ 0 w 1933311"/>
              <a:gd name="connsiteY0" fmla="*/ 0 h 3245653"/>
              <a:gd name="connsiteX1" fmla="*/ 267419 w 1933311"/>
              <a:gd name="connsiteY1" fmla="*/ 1224951 h 3245653"/>
              <a:gd name="connsiteX2" fmla="*/ 940279 w 1933311"/>
              <a:gd name="connsiteY2" fmla="*/ 2372265 h 3245653"/>
              <a:gd name="connsiteX3" fmla="*/ 1673524 w 1933311"/>
              <a:gd name="connsiteY3" fmla="*/ 3096883 h 3245653"/>
              <a:gd name="connsiteX4" fmla="*/ 1915064 w 1933311"/>
              <a:gd name="connsiteY4" fmla="*/ 3234906 h 3245653"/>
              <a:gd name="connsiteX5" fmla="*/ 1897811 w 1933311"/>
              <a:gd name="connsiteY5" fmla="*/ 3226280 h 324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311" h="3245653">
                <a:moveTo>
                  <a:pt x="0" y="0"/>
                </a:moveTo>
                <a:cubicBezTo>
                  <a:pt x="55353" y="414787"/>
                  <a:pt x="110706" y="829574"/>
                  <a:pt x="267419" y="1224951"/>
                </a:cubicBezTo>
                <a:cubicBezTo>
                  <a:pt x="424132" y="1620329"/>
                  <a:pt x="705928" y="2060276"/>
                  <a:pt x="940279" y="2372265"/>
                </a:cubicBezTo>
                <a:cubicBezTo>
                  <a:pt x="1174630" y="2684254"/>
                  <a:pt x="1511060" y="2953110"/>
                  <a:pt x="1673524" y="3096883"/>
                </a:cubicBezTo>
                <a:cubicBezTo>
                  <a:pt x="1835988" y="3240656"/>
                  <a:pt x="1877683" y="3213340"/>
                  <a:pt x="1915064" y="3234906"/>
                </a:cubicBezTo>
                <a:cubicBezTo>
                  <a:pt x="1952445" y="3256472"/>
                  <a:pt x="1925128" y="3241376"/>
                  <a:pt x="1897811" y="3226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276709" y="2001328"/>
            <a:ext cx="1863306" cy="1403041"/>
          </a:xfrm>
          <a:custGeom>
            <a:avLst/>
            <a:gdLst>
              <a:gd name="connsiteX0" fmla="*/ 0 w 1863306"/>
              <a:gd name="connsiteY0" fmla="*/ 0 h 1403041"/>
              <a:gd name="connsiteX1" fmla="*/ 353683 w 1863306"/>
              <a:gd name="connsiteY1" fmla="*/ 629729 h 1403041"/>
              <a:gd name="connsiteX2" fmla="*/ 810883 w 1863306"/>
              <a:gd name="connsiteY2" fmla="*/ 1069676 h 1403041"/>
              <a:gd name="connsiteX3" fmla="*/ 1276710 w 1863306"/>
              <a:gd name="connsiteY3" fmla="*/ 1276710 h 1403041"/>
              <a:gd name="connsiteX4" fmla="*/ 1759789 w 1863306"/>
              <a:gd name="connsiteY4" fmla="*/ 1397480 h 1403041"/>
              <a:gd name="connsiteX5" fmla="*/ 1863306 w 1863306"/>
              <a:gd name="connsiteY5" fmla="*/ 1371600 h 1403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306" h="1403041">
                <a:moveTo>
                  <a:pt x="0" y="0"/>
                </a:moveTo>
                <a:cubicBezTo>
                  <a:pt x="109268" y="225725"/>
                  <a:pt x="218536" y="451450"/>
                  <a:pt x="353683" y="629729"/>
                </a:cubicBezTo>
                <a:cubicBezTo>
                  <a:pt x="488830" y="808008"/>
                  <a:pt x="657045" y="961846"/>
                  <a:pt x="810883" y="1069676"/>
                </a:cubicBezTo>
                <a:cubicBezTo>
                  <a:pt x="964721" y="1177506"/>
                  <a:pt x="1118559" y="1222076"/>
                  <a:pt x="1276710" y="1276710"/>
                </a:cubicBezTo>
                <a:cubicBezTo>
                  <a:pt x="1434861" y="1331344"/>
                  <a:pt x="1662023" y="1381665"/>
                  <a:pt x="1759789" y="1397480"/>
                </a:cubicBezTo>
                <a:cubicBezTo>
                  <a:pt x="1857555" y="1413295"/>
                  <a:pt x="1860430" y="1392447"/>
                  <a:pt x="1863306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5"/>
            <a:endCxn id="13" idx="5"/>
          </p:cNvCxnSpPr>
          <p:nvPr/>
        </p:nvCxnSpPr>
        <p:spPr>
          <a:xfrm>
            <a:off x="3140015" y="3372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13" idx="5"/>
          </p:cNvCxnSpPr>
          <p:nvPr/>
        </p:nvCxnSpPr>
        <p:spPr>
          <a:xfrm flipV="1">
            <a:off x="3122510" y="3372928"/>
            <a:ext cx="17505" cy="18460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1884" y="851131"/>
            <a:ext cx="73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P, </a:t>
            </a:r>
            <a:r>
              <a:rPr lang="ru-RU" dirty="0" err="1"/>
              <a:t>атм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57906" y="5732903"/>
            <a:ext cx="52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717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</a:p>
        </p:txBody>
      </p:sp>
      <p:cxnSp>
        <p:nvCxnSpPr>
          <p:cNvPr id="27" name="Прямая соединительная линия 26"/>
          <p:cNvCxnSpPr>
            <a:stCxn id="13" idx="0"/>
          </p:cNvCxnSpPr>
          <p:nvPr/>
        </p:nvCxnSpPr>
        <p:spPr>
          <a:xfrm>
            <a:off x="1276709" y="2001328"/>
            <a:ext cx="54931" cy="35879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0"/>
          </p:cNvCxnSpPr>
          <p:nvPr/>
        </p:nvCxnSpPr>
        <p:spPr>
          <a:xfrm flipH="1">
            <a:off x="460718" y="2001328"/>
            <a:ext cx="81599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014" y="18166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80797" y="5759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14699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34" name="Прямая соединительная линия 33"/>
          <p:cNvCxnSpPr>
            <a:stCxn id="10" idx="4"/>
          </p:cNvCxnSpPr>
          <p:nvPr/>
        </p:nvCxnSpPr>
        <p:spPr>
          <a:xfrm>
            <a:off x="3122510" y="5218981"/>
            <a:ext cx="8752" cy="32922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336" y="1614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552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5528" y="50142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15789"/>
              </p:ext>
            </p:extLst>
          </p:nvPr>
        </p:nvGraphicFramePr>
        <p:xfrm>
          <a:off x="2164227" y="76470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точки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Па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10●10</a:t>
                      </a:r>
                      <a:r>
                        <a:rPr lang="ru-RU" baseline="30000" dirty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●10</a:t>
                      </a:r>
                      <a:r>
                        <a:rPr lang="ru-RU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3,8●10</a:t>
                      </a:r>
                      <a:r>
                        <a:rPr lang="ru-RU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V, </a:t>
                      </a:r>
                      <a:r>
                        <a:rPr lang="ru-RU" dirty="0"/>
                        <a:t>м</a:t>
                      </a:r>
                      <a:r>
                        <a:rPr lang="ru-RU" baseline="30000" dirty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ru-RU" dirty="0"/>
                        <a:t>●10</a:t>
                      </a:r>
                      <a:r>
                        <a:rPr lang="ru-RU" baseline="30000" dirty="0"/>
                        <a:t>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886967"/>
              </p:ext>
            </p:extLst>
          </p:nvPr>
        </p:nvGraphicFramePr>
        <p:xfrm>
          <a:off x="3265542" y="2123541"/>
          <a:ext cx="57179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Процесс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U, </a:t>
                      </a:r>
                      <a:r>
                        <a:rPr lang="ru-RU" dirty="0"/>
                        <a:t>Дж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Q,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Дж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64408" y="4003660"/>
                <a:ext cx="5285165" cy="172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Процесс </a:t>
                </a:r>
                <a:r>
                  <a:rPr lang="en-US" dirty="0"/>
                  <a:t>3-1</a:t>
                </a:r>
                <a:r>
                  <a:rPr lang="ru-RU" dirty="0"/>
                  <a:t> –Адиабатный </a:t>
                </a:r>
              </a:p>
              <a:p>
                <a:r>
                  <a:rPr lang="en-US" dirty="0"/>
                  <a:t>Q=0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2,5(10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×2×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−3,8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×4×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dirty="0"/>
                  <a:t>)=</a:t>
                </a:r>
              </a:p>
              <a:p>
                <a:r>
                  <a:rPr lang="en-US" dirty="0"/>
                  <a:t>=1200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08" y="4003660"/>
                <a:ext cx="5285165" cy="172758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923" t="-1767" r="-231" b="-4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038283" y="6340678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A=-</a:t>
            </a:r>
            <a:r>
              <a:rPr lang="el-GR" dirty="0"/>
              <a:t>Δ</a:t>
            </a:r>
            <a:r>
              <a:rPr lang="en-US" dirty="0"/>
              <a:t>U=-1200=-1200 </a:t>
            </a:r>
            <a:r>
              <a:rPr lang="ru-RU" dirty="0"/>
              <a:t>Дж</a:t>
            </a:r>
          </a:p>
        </p:txBody>
      </p:sp>
    </p:spTree>
    <p:extLst>
      <p:ext uri="{BB962C8B-B14F-4D97-AF65-F5344CB8AC3E}">
        <p14:creationId xmlns:p14="http://schemas.microsoft.com/office/powerpoint/2010/main" val="1063111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1867</Words>
  <Application>Microsoft Office PowerPoint</Application>
  <PresentationFormat>Экран (4:3)</PresentationFormat>
  <Paragraphs>749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Тема Office</vt:lpstr>
      <vt:lpstr>Расчёт КПД теплового двигателя</vt:lpstr>
      <vt:lpstr>Задача</vt:lpstr>
      <vt:lpstr>Ликбез Как найти изменение внутренней энергии и работу для различных процессов.</vt:lpstr>
      <vt:lpstr>Ликбез Работа</vt:lpstr>
      <vt:lpstr>Строим таблицу</vt:lpstr>
      <vt:lpstr>Строим таблицу</vt:lpstr>
      <vt:lpstr>Строим таблицу № 2</vt:lpstr>
      <vt:lpstr>Строим таблицу № 2</vt:lpstr>
      <vt:lpstr>Строим таблицу № 2</vt:lpstr>
      <vt:lpstr>Считаем КПД</vt:lpstr>
      <vt:lpstr>Сравним КПД с максимальным</vt:lpstr>
      <vt:lpstr>Сравним КПД с максимальным</vt:lpstr>
      <vt:lpstr>Задача, разобранная в классе</vt:lpstr>
      <vt:lpstr>Задача</vt:lpstr>
      <vt:lpstr>Решение</vt:lpstr>
      <vt:lpstr>Процесс 1-2</vt:lpstr>
      <vt:lpstr>Процесс 1-2</vt:lpstr>
      <vt:lpstr>Процесс 1-2</vt:lpstr>
      <vt:lpstr>Процесс 2-3</vt:lpstr>
      <vt:lpstr>Процесс 2-3</vt:lpstr>
      <vt:lpstr>Процесс 2-3</vt:lpstr>
      <vt:lpstr>Процесс 3-1</vt:lpstr>
      <vt:lpstr>Процесс 2-3</vt:lpstr>
      <vt:lpstr>Процесс 2-3</vt:lpstr>
      <vt:lpstr>Итоги</vt:lpstr>
      <vt:lpstr>Итоги</vt:lpstr>
      <vt:lpstr>Итоги</vt:lpstr>
      <vt:lpstr>Максимально возможный КПД</vt:lpstr>
      <vt:lpstr>Максимально возможный КПД</vt:lpstr>
      <vt:lpstr>Максимально возможный КПД</vt:lpstr>
      <vt:lpstr>Максимально возможный КПД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 КПД теплового двигателя</dc:title>
  <dc:creator>Учитель</dc:creator>
  <cp:lastModifiedBy>Александр Олегович Евгеньев</cp:lastModifiedBy>
  <cp:revision>27</cp:revision>
  <dcterms:created xsi:type="dcterms:W3CDTF">2016-03-11T07:44:55Z</dcterms:created>
  <dcterms:modified xsi:type="dcterms:W3CDTF">2020-03-03T07:24:35Z</dcterms:modified>
</cp:coreProperties>
</file>