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34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11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81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5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05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9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44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94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1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84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67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1BDD-3C95-44CE-A758-FBA313964F53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901E-C403-4DCF-804B-54B4E6E7D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1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МКТ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4354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499647" cy="1325563"/>
          </a:xfrm>
        </p:spPr>
        <p:txBody>
          <a:bodyPr/>
          <a:lstStyle/>
          <a:p>
            <a:r>
              <a:rPr lang="ru-RU" dirty="0" smtClean="0"/>
              <a:t>№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 понижении абсолютной температуры средняя кинетическая энергия хаотического теплового движения молекул разреженного одноатомного газа уменьшилась в 3 раза. Начальная температура газа 600 К. Какова конечная температура газа?</a:t>
            </a:r>
          </a:p>
        </p:txBody>
      </p:sp>
    </p:spTree>
    <p:extLst>
      <p:ext uri="{BB962C8B-B14F-4D97-AF65-F5344CB8AC3E}">
        <p14:creationId xmlns:p14="http://schemas.microsoft.com/office/powerpoint/2010/main" val="2265905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4196" y="365125"/>
            <a:ext cx="7221718" cy="21895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На рисунках А и Б приведены графики двух процессов: 1–2 и 3–4, в каждом из которых участвует 1 моль гелия. Графики построены в координатах V–T и p–V, где p– давление, V – объём и T– абсолютная температура газа.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Установите соответствие между графиками и утверждениями, характеризующими изображённые на графиках процессы.</a:t>
            </a:r>
            <a:endParaRPr lang="ru-RU" dirty="0"/>
          </a:p>
        </p:txBody>
      </p:sp>
      <p:pic>
        <p:nvPicPr>
          <p:cNvPr id="6149" name="Picture 5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" y="2317194"/>
            <a:ext cx="1849098" cy="200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70" y="4687657"/>
            <a:ext cx="1811027" cy="192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9725" y="2732560"/>
            <a:ext cx="51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246" y="5064291"/>
            <a:ext cx="51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Б</a:t>
            </a:r>
            <a:endParaRPr lang="ru-RU" sz="32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017363" y="2628755"/>
            <a:ext cx="7221718" cy="6885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1. Над </a:t>
            </a:r>
            <a:r>
              <a:rPr lang="ru-RU" dirty="0"/>
              <a:t>газом совершают положительную работу, при этом он получает положительное количество теплоты.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017363" y="3492731"/>
            <a:ext cx="7221718" cy="688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/>
              <a:t>2. Над газом совершают положительную работу, при этом его внутренняя энергия уменьшается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3017363" y="4578385"/>
            <a:ext cx="7221718" cy="6885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sz="2600" dirty="0"/>
              <a:t>Газ получает положительное количество теплоты, при этом его внутренняя энергия увеличивается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3017363" y="5664039"/>
            <a:ext cx="7221718" cy="6885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Газ получает положительное количество теплоты, при этом его внутренняя энергия не изменяется.</a:t>
            </a:r>
          </a:p>
        </p:txBody>
      </p:sp>
    </p:spTree>
    <p:extLst>
      <p:ext uri="{BB962C8B-B14F-4D97-AF65-F5344CB8AC3E}">
        <p14:creationId xmlns:p14="http://schemas.microsoft.com/office/powerpoint/2010/main" val="38902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18810, 18791, 18807,</a:t>
            </a:r>
            <a:r>
              <a:rPr lang="ru-RU" b="1" dirty="0"/>
              <a:t> </a:t>
            </a:r>
            <a:r>
              <a:rPr lang="ru-RU" b="1" dirty="0" smtClean="0"/>
              <a:t>18839, 18840, 18855, 18841, 18872, </a:t>
            </a:r>
          </a:p>
          <a:p>
            <a:pPr marL="0" indent="0">
              <a:buNone/>
            </a:pPr>
            <a:r>
              <a:rPr lang="ru-RU" b="1" dirty="0" smtClean="0"/>
              <a:t>18932, </a:t>
            </a:r>
            <a:r>
              <a:rPr lang="ru-RU" b="1" dirty="0"/>
              <a:t>18714</a:t>
            </a:r>
            <a:r>
              <a:rPr lang="ru-RU" b="1" dirty="0" smtClean="0"/>
              <a:t>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Письменно!!!</a:t>
            </a:r>
          </a:p>
          <a:p>
            <a:pPr marL="0" indent="0">
              <a:buNone/>
            </a:pPr>
            <a:r>
              <a:rPr lang="ru-RU" b="1" smtClean="0"/>
              <a:t>17651, 18231 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61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3684" y="251348"/>
            <a:ext cx="7334839" cy="256726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 рисунке представлены графики зависимости температуры </a:t>
            </a:r>
            <a:r>
              <a:rPr lang="ru-RU" i="1" dirty="0"/>
              <a:t>t</a:t>
            </a:r>
            <a:r>
              <a:rPr lang="ru-RU" dirty="0"/>
              <a:t> двух тел одинаковой массы от сообщённого количества теплоты </a:t>
            </a:r>
            <a:r>
              <a:rPr lang="ru-RU" i="1" dirty="0"/>
              <a:t>Q</a:t>
            </a:r>
            <a:r>
              <a:rPr lang="ru-RU" dirty="0"/>
              <a:t>. Каждое тело находится в сосуде под поршнем. Первоначально тела находились в жидком агрегатном состоянии.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47540" y="2648932"/>
            <a:ext cx="6305747" cy="39592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Температура кипения у первого тела ниже, чем у второго.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Тела имеют одинаковую удельную теплоёмкость в жидком агрегатном состоянии.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Удельная теплоёмкость в жидком агрегатном состоянии второго тела</a:t>
            </a:r>
            <a:br>
              <a:rPr lang="ru-RU" dirty="0"/>
            </a:br>
            <a:r>
              <a:rPr lang="ru-RU" dirty="0"/>
              <a:t>в 2 раза меньше, чем первого.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Удельная теплота парообразования первого тела больше удельной теплоты парообразования второго тела.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Для второго тела удельные теплоёмкости в жидком и газообразном агрегатных состояниях одинаковы.</a:t>
            </a:r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168" y="2818614"/>
            <a:ext cx="3461284" cy="327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23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29627" cy="18885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Концентрацию молекул идеального одноатомного газа уменьшили в 5 раз. Одновременно в 2 раза уменьшили абсолютную температуру газа. Во сколько раз в результате этого снизилось давление газа в сосуде?</a:t>
            </a:r>
          </a:p>
        </p:txBody>
      </p:sp>
    </p:spTree>
    <p:extLst>
      <p:ext uri="{BB962C8B-B14F-4D97-AF65-F5344CB8AC3E}">
        <p14:creationId xmlns:p14="http://schemas.microsoft.com/office/powerpoint/2010/main" val="167504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154212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Идеальному одноатомному газу в цилиндре под поршнем было передано количество теплоты 5000 Дж. Какую работу совершил при этом газ, если его расширение происходило при постоянном давлении?</a:t>
            </a:r>
          </a:p>
        </p:txBody>
      </p:sp>
    </p:spTree>
    <p:extLst>
      <p:ext uri="{BB962C8B-B14F-4D97-AF65-F5344CB8AC3E}">
        <p14:creationId xmlns:p14="http://schemas.microsoft.com/office/powerpoint/2010/main" val="50541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140" y="186017"/>
            <a:ext cx="1207416" cy="728384"/>
          </a:xfrm>
        </p:spPr>
        <p:txBody>
          <a:bodyPr/>
          <a:lstStyle/>
          <a:p>
            <a:r>
              <a:rPr lang="ru-RU" dirty="0" smtClean="0"/>
              <a:t>№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556" y="186017"/>
            <a:ext cx="8946823" cy="23315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Внимательно прочитайте текст задания и выберите верный ответ из </a:t>
            </a:r>
            <a:r>
              <a:rPr lang="ru-RU" b="1" dirty="0" smtClean="0"/>
              <a:t>списка</a:t>
            </a:r>
          </a:p>
          <a:p>
            <a:r>
              <a:rPr lang="ru-RU" dirty="0"/>
              <a:t>Зависимость температуры одного моля одноатомного идеального газа от давления показана на рисунке.</a:t>
            </a:r>
          </a:p>
          <a:p>
            <a:r>
              <a:rPr lang="ru-RU" dirty="0"/>
              <a:t>Выберите из предложенных утверждений </a:t>
            </a:r>
            <a:r>
              <a:rPr lang="ru-RU" b="1" dirty="0"/>
              <a:t>два</a:t>
            </a:r>
            <a:r>
              <a:rPr lang="ru-RU" dirty="0"/>
              <a:t>, которые верно отражают результаты этого эксперимента.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55714" y="2517613"/>
            <a:ext cx="7153375" cy="42225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В процессе 1–2 объём газа увеличился в 3 раза.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В процессе 2–3 газ совершал положительную работу.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В процессе 2–3 внутренняя энергия газа уменьшалась.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В процессе 1–2 газ отдал положительное количество теплоты.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В процессе 1–2 концентрация молекул газа не менялась.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2052" name="Picture 4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663" y="2622533"/>
            <a:ext cx="2879857" cy="295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6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закрытом сосуде под поршнем находится водяной пар при температуре 100 °С под давлением 50 кПа. Каким станет давление пара, если, сохраняя его температуру неизменной, уменьшить объём пара в 3 раза?</a:t>
            </a:r>
          </a:p>
        </p:txBody>
      </p:sp>
    </p:spTree>
    <p:extLst>
      <p:ext uri="{BB962C8B-B14F-4D97-AF65-F5344CB8AC3E}">
        <p14:creationId xmlns:p14="http://schemas.microsoft.com/office/powerpoint/2010/main" val="382475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787" y="1401419"/>
            <a:ext cx="6901206" cy="39812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 цилиндрическом сосуде под поршнем находится газ. Поршень может перемещаться в сосуде без трения. На дне сосуда лежит стальной шарик (см. рисунок). Газ нагревают. Как изменится в результате этого объём газа, его давление и действующая на шарик архимедова сила?</a:t>
            </a:r>
          </a:p>
          <a:p>
            <a:pPr marL="0" indent="0">
              <a:buNone/>
            </a:pPr>
            <a:r>
              <a:rPr lang="ru-RU" dirty="0"/>
              <a:t>Для каждой величины определите соответствующий характер изменения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1-</a:t>
            </a:r>
            <a:r>
              <a:rPr lang="ru-RU" dirty="0" smtClean="0">
                <a:effectLst/>
              </a:rPr>
              <a:t>увеличится, 2-уменьшится, 3-не изменится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421363"/>
              </p:ext>
            </p:extLst>
          </p:nvPr>
        </p:nvGraphicFramePr>
        <p:xfrm>
          <a:off x="1277856" y="5812489"/>
          <a:ext cx="8127999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641747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618046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52128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Объём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Давление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Сила Архимеда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0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38082"/>
                  </a:ext>
                </a:extLst>
              </a:tr>
            </a:tbl>
          </a:graphicData>
        </a:graphic>
      </p:graphicFrame>
      <p:pic>
        <p:nvPicPr>
          <p:cNvPr id="3075" name="Picture 3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579" y="2120472"/>
            <a:ext cx="2493357" cy="312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81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262" y="346271"/>
            <a:ext cx="1414806" cy="1086603"/>
          </a:xfrm>
        </p:spPr>
        <p:txBody>
          <a:bodyPr/>
          <a:lstStyle/>
          <a:p>
            <a:r>
              <a:rPr lang="ru-RU" dirty="0" smtClean="0"/>
              <a:t>№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556" y="499621"/>
            <a:ext cx="8653807" cy="3318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Один моль одноатомного идеального газа участвует в процессе 1–2–3, график которого изображён на рисунке в координатах </a:t>
            </a:r>
            <a:r>
              <a:rPr lang="ru-RU" i="1" dirty="0"/>
              <a:t>p</a:t>
            </a:r>
            <a:r>
              <a:rPr lang="ru-RU" dirty="0"/>
              <a:t>–</a:t>
            </a:r>
            <a:r>
              <a:rPr lang="ru-RU" i="1" dirty="0"/>
              <a:t>T</a:t>
            </a:r>
            <a:r>
              <a:rPr lang="ru-RU" dirty="0"/>
              <a:t>, где </a:t>
            </a:r>
            <a:r>
              <a:rPr lang="ru-RU" i="1" dirty="0"/>
              <a:t>p</a:t>
            </a:r>
            <a:r>
              <a:rPr lang="ru-RU" dirty="0"/>
              <a:t> – давление газа, </a:t>
            </a:r>
            <a:r>
              <a:rPr lang="ru-RU" i="1" dirty="0"/>
              <a:t>T</a:t>
            </a:r>
            <a:r>
              <a:rPr lang="ru-RU" dirty="0"/>
              <a:t> – абсолютная температура газа. Как изменяются объём газа </a:t>
            </a:r>
            <a:r>
              <a:rPr lang="ru-RU" i="1" dirty="0"/>
              <a:t>V</a:t>
            </a:r>
            <a:r>
              <a:rPr lang="ru-RU" dirty="0"/>
              <a:t> в ходе процесса 1–2 и плотность газа ρ в ходе процесса 2–3</a:t>
            </a:r>
            <a:r>
              <a:rPr lang="ru-RU" dirty="0" smtClean="0"/>
              <a:t>? </a:t>
            </a:r>
            <a:r>
              <a:rPr lang="ru-RU" dirty="0"/>
              <a:t>Для каждой величины определите соответствующий характер изменения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1-</a:t>
            </a:r>
            <a:r>
              <a:rPr lang="ru-RU" dirty="0" smtClean="0">
                <a:effectLst/>
              </a:rPr>
              <a:t>увеличится, 2-уменьшится, 3-не изменится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23036"/>
              </p:ext>
            </p:extLst>
          </p:nvPr>
        </p:nvGraphicFramePr>
        <p:xfrm>
          <a:off x="1108173" y="4709553"/>
          <a:ext cx="4774154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077">
                  <a:extLst>
                    <a:ext uri="{9D8B030D-6E8A-4147-A177-3AD203B41FA5}">
                      <a16:colId xmlns:a16="http://schemas.microsoft.com/office/drawing/2014/main" val="1764174721"/>
                    </a:ext>
                  </a:extLst>
                </a:gridCol>
                <a:gridCol w="2387077">
                  <a:extLst>
                    <a:ext uri="{9D8B030D-6E8A-4147-A177-3AD203B41FA5}">
                      <a16:colId xmlns:a16="http://schemas.microsoft.com/office/drawing/2014/main" val="3461804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Объём </a:t>
                      </a:r>
                      <a:r>
                        <a:rPr lang="ru-RU" sz="2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ходе процесса 1–2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Плотность </a:t>
                      </a:r>
                      <a:r>
                        <a:rPr lang="ru-RU" sz="2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ходе процесса 2–3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0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38082"/>
                  </a:ext>
                </a:extLst>
              </a:tr>
            </a:tbl>
          </a:graphicData>
        </a:graphic>
      </p:graphicFrame>
      <p:pic>
        <p:nvPicPr>
          <p:cNvPr id="4098" name="Picture 2" descr="Adobe Syste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77" y="3817856"/>
            <a:ext cx="3341769" cy="322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39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8526" y="270366"/>
            <a:ext cx="6769231" cy="28406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При переводе идеального газа из состояния 1 в состояние 2 концентрация молекул </a:t>
            </a:r>
            <a:r>
              <a:rPr lang="ru-RU" i="1" dirty="0"/>
              <a:t>n</a:t>
            </a:r>
            <a:r>
              <a:rPr lang="ru-RU" dirty="0"/>
              <a:t> пропорциональна давлению </a:t>
            </a:r>
            <a:r>
              <a:rPr lang="ru-RU" i="1" dirty="0"/>
              <a:t>р</a:t>
            </a:r>
            <a:r>
              <a:rPr lang="ru-RU" dirty="0"/>
              <a:t> (см. рисунок). Масса газа в процессе остаётся постоянной</a:t>
            </a:r>
            <a:r>
              <a:rPr lang="ru-RU" dirty="0" smtClean="0"/>
              <a:t>. </a:t>
            </a:r>
            <a:r>
              <a:rPr lang="ru-RU" dirty="0"/>
              <a:t>Из приведённого ниже списка выберите </a:t>
            </a:r>
            <a:r>
              <a:rPr lang="ru-RU" b="1" dirty="0"/>
              <a:t>два </a:t>
            </a:r>
            <a:r>
              <a:rPr lang="ru-RU" dirty="0"/>
              <a:t>правильных</a:t>
            </a:r>
            <a:r>
              <a:rPr lang="ru-RU" b="1" dirty="0"/>
              <a:t> </a:t>
            </a:r>
            <a:r>
              <a:rPr lang="ru-RU" dirty="0"/>
              <a:t>утверждения, характеризующие процесс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60662" y="3168715"/>
            <a:ext cx="6286893" cy="284064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Средняя кинетическая энергия теплового движения молекул газа увеличивается.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Плотность газа остаётся неизменной.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Абсолютная температура газа уменьшается.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Происходит изотермическое расширение газа.</a:t>
            </a:r>
          </a:p>
          <a:p>
            <a:pPr marL="514350" indent="-514350" fontAlgn="t">
              <a:buFont typeface="+mj-lt"/>
              <a:buAutoNum type="arabicParenR"/>
            </a:pPr>
            <a:r>
              <a:rPr lang="ru-RU" dirty="0"/>
              <a:t>Среднеквадратичная скорость теплового движения молекул газа остаётся неизменной.</a:t>
            </a:r>
          </a:p>
        </p:txBody>
      </p:sp>
      <p:pic>
        <p:nvPicPr>
          <p:cNvPr id="5125" name="Picture 5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357" y="3075306"/>
            <a:ext cx="2949456" cy="25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0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509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МКТ</vt:lpstr>
      <vt:lpstr>№ 1</vt:lpstr>
      <vt:lpstr>№ 2</vt:lpstr>
      <vt:lpstr>№ 3</vt:lpstr>
      <vt:lpstr>№ 4</vt:lpstr>
      <vt:lpstr>№ 5</vt:lpstr>
      <vt:lpstr>№ 6</vt:lpstr>
      <vt:lpstr>№ 7</vt:lpstr>
      <vt:lpstr>№ 8</vt:lpstr>
      <vt:lpstr>№ 9</vt:lpstr>
      <vt:lpstr>№ 10</vt:lpstr>
      <vt:lpstr>ДЗ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МКТ</dc:title>
  <dc:creator>Admin</dc:creator>
  <cp:lastModifiedBy>Admin</cp:lastModifiedBy>
  <cp:revision>5</cp:revision>
  <dcterms:created xsi:type="dcterms:W3CDTF">2021-01-30T05:14:36Z</dcterms:created>
  <dcterms:modified xsi:type="dcterms:W3CDTF">2021-01-30T05:41:29Z</dcterms:modified>
</cp:coreProperties>
</file>