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87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86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58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31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71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43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42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27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02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45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0339B-11BD-433D-837D-1F14E58957BC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BB43-2EF1-46A0-83D1-0D2EC3B05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2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Механические свойства твёрдых тел и жидкостей</a:t>
            </a:r>
          </a:p>
        </p:txBody>
      </p:sp>
      <p:pic>
        <p:nvPicPr>
          <p:cNvPr id="1026" name="Picture 2" descr="ÐÐ°ÑÑÐ¸Ð½ÐºÐ¸ Ð¿Ð¾ Ð·Ð°Ð¿ÑÐ¾ÑÑ &quot;Ð¼ÐµÑÐ°Ð½Ð¸ÑÐµÑÐºÐ¸Ðµ ÑÐ²Ð¾Ð¹ÑÑÐ²Ð° ÑÐ²ÑÑÐ´ÑÑ ÑÐµÐ»&quot;">
            <a:extLst>
              <a:ext uri="{FF2B5EF4-FFF2-40B4-BE49-F238E27FC236}">
                <a16:creationId xmlns:a16="http://schemas.microsoft.com/office/drawing/2014/main" id="{5C60471A-8CBA-4132-804E-31FB86DA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71477"/>
            <a:ext cx="3672408" cy="33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49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DEB8-F61B-443C-9F7C-EAE142BB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C55A87-8311-429B-A24E-04397674E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По таблице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1,8∙10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Температура повысилась на 20 </a:t>
                </a:r>
                <a:r>
                  <a:rPr lang="ru-RU" baseline="30000" dirty="0"/>
                  <a:t>0</a:t>
                </a:r>
                <a:r>
                  <a:rPr lang="ru-RU" dirty="0"/>
                  <a:t>С.</a:t>
                </a:r>
              </a:p>
              <a:p>
                <a:pPr marL="0" indent="0">
                  <a:buNone/>
                </a:pPr>
                <a:r>
                  <a:rPr lang="ru-RU" dirty="0"/>
                  <a:t>При начальной температуре объём ртути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/>
                  <a:t>Увеличение объёма при нагревании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1,8∙10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∙20=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4,32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C55A87-8311-429B-A24E-04397674E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76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DEB8-F61B-443C-9F7C-EAE142BB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C55A87-8311-429B-A24E-04397674E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58964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Вся эта ртуть перейдёт в трубочку, т.к. в резервуаре места нет. Тогда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4,32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1,08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м=1,08см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C55A87-8311-429B-A24E-04397674E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589640" cy="4525963"/>
              </a:xfrm>
              <a:blipFill>
                <a:blip r:embed="rId2"/>
                <a:stretch>
                  <a:fillRect l="-1774" t="-1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78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88A55-2DEB-43DC-A93B-179824B4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Самостоятельно !!!!!</a:t>
            </a:r>
          </a:p>
        </p:txBody>
      </p:sp>
      <p:pic>
        <p:nvPicPr>
          <p:cNvPr id="2050" name="Picture 2" descr="ÐÐ°ÑÑÐ¸Ð½ÐºÐ¸ Ð¿Ð¾ Ð·Ð°Ð¿ÑÐ¾ÑÑ &quot;ÑÑÐµÐ½Ð¸Ðº&quot;">
            <a:extLst>
              <a:ext uri="{FF2B5EF4-FFF2-40B4-BE49-F238E27FC236}">
                <a16:creationId xmlns:a16="http://schemas.microsoft.com/office/drawing/2014/main" id="{675D3576-DCBD-426B-B9A8-0F17183D2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4473847" cy="33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70D3B-9842-4E37-B035-1474F9C0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3D53E-B2E5-4208-97D2-373764B18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Дом стоит на 4х (четыре штуки!) сваях, представляющих собой чугунные стержни длиной 5 м каждая и площадью сечения 10 см</a:t>
            </a:r>
            <a:r>
              <a:rPr lang="ru-RU" baseline="30000" dirty="0"/>
              <a:t>2</a:t>
            </a:r>
            <a:r>
              <a:rPr lang="ru-RU" dirty="0"/>
              <a:t>. Сваи отрезались зимой при температуре -20 </a:t>
            </a:r>
            <a:r>
              <a:rPr lang="ru-RU" baseline="30000" dirty="0"/>
              <a:t>0</a:t>
            </a:r>
            <a:r>
              <a:rPr lang="ru-RU" dirty="0"/>
              <a:t>С, вбиты в скальный грунт, заглубляться не могут.</a:t>
            </a:r>
          </a:p>
          <a:p>
            <a:pPr marL="514350" indent="-514350">
              <a:buAutoNum type="arabicPeriod"/>
            </a:pPr>
            <a:r>
              <a:rPr lang="ru-RU" dirty="0"/>
              <a:t>Найти максимальную массу дома при запасе прочности </a:t>
            </a:r>
            <a:r>
              <a:rPr lang="en-US" dirty="0"/>
              <a:t>n=20</a:t>
            </a:r>
            <a:r>
              <a:rPr lang="ru-RU" dirty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На сколько опустится фундамент при полной постройке этого дома?</a:t>
            </a:r>
          </a:p>
          <a:p>
            <a:pPr marL="514350" indent="-514350">
              <a:buAutoNum type="arabicPeriod"/>
            </a:pPr>
            <a:r>
              <a:rPr lang="ru-RU" dirty="0"/>
              <a:t>На  сколько приподнимется дом летом при температуре 30 </a:t>
            </a:r>
            <a:r>
              <a:rPr lang="ru-RU" baseline="30000" dirty="0"/>
              <a:t>0</a:t>
            </a:r>
            <a:r>
              <a:rPr lang="ru-RU" dirty="0"/>
              <a:t>С?</a:t>
            </a:r>
          </a:p>
        </p:txBody>
      </p:sp>
    </p:spTree>
    <p:extLst>
      <p:ext uri="{BB962C8B-B14F-4D97-AF65-F5344CB8AC3E}">
        <p14:creationId xmlns:p14="http://schemas.microsoft.com/office/powerpoint/2010/main" val="10598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2E476-34E1-4CE8-8C0F-E40E310A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0041A-695E-4627-8E63-B734D1FAF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8" y="1600200"/>
            <a:ext cx="5706115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 доме построена сауна. В сауне висит  Спиртовой  градусник, который представляет собой резервуар площадью сечения </a:t>
            </a:r>
            <a:r>
              <a:rPr lang="en-US" dirty="0"/>
              <a:t>S1=</a:t>
            </a:r>
            <a:r>
              <a:rPr lang="ru-RU" dirty="0"/>
              <a:t>4</a:t>
            </a:r>
            <a:r>
              <a:rPr lang="en-US" dirty="0"/>
              <a:t> c</a:t>
            </a:r>
            <a:r>
              <a:rPr lang="ru-RU" dirty="0"/>
              <a:t>м</a:t>
            </a:r>
            <a:r>
              <a:rPr lang="ru-RU" baseline="30000" dirty="0"/>
              <a:t>2</a:t>
            </a:r>
            <a:r>
              <a:rPr lang="ru-RU" dirty="0"/>
              <a:t> и высотой </a:t>
            </a:r>
            <a:br>
              <a:rPr lang="ru-RU" dirty="0"/>
            </a:br>
            <a:r>
              <a:rPr lang="en-US" dirty="0"/>
              <a:t>H=</a:t>
            </a:r>
            <a:r>
              <a:rPr lang="ru-RU" dirty="0"/>
              <a:t>5</a:t>
            </a:r>
            <a:r>
              <a:rPr lang="en-US" dirty="0"/>
              <a:t> </a:t>
            </a:r>
            <a:r>
              <a:rPr lang="ru-RU" dirty="0"/>
              <a:t>см и трубочку площадью сечения </a:t>
            </a:r>
            <a:r>
              <a:rPr lang="en-US" dirty="0"/>
              <a:t>S2=</a:t>
            </a:r>
            <a:r>
              <a:rPr lang="ru-RU" dirty="0"/>
              <a:t>2 мм</a:t>
            </a:r>
            <a:r>
              <a:rPr lang="ru-RU" baseline="30000" dirty="0"/>
              <a:t>2</a:t>
            </a:r>
            <a:r>
              <a:rPr lang="ru-RU" dirty="0"/>
              <a:t> . При температуре 0</a:t>
            </a:r>
            <a:r>
              <a:rPr lang="ru-RU" baseline="30000" dirty="0"/>
              <a:t>0</a:t>
            </a:r>
            <a:r>
              <a:rPr lang="ru-RU" dirty="0"/>
              <a:t>С спирт заполняет резервуар</a:t>
            </a:r>
            <a:r>
              <a:rPr lang="en-US" dirty="0"/>
              <a:t> </a:t>
            </a:r>
            <a:r>
              <a:rPr lang="ru-RU" dirty="0"/>
              <a:t>полностью, но в трубочку  не заходит. Какой длины </a:t>
            </a:r>
            <a:r>
              <a:rPr lang="en-US" dirty="0"/>
              <a:t>L </a:t>
            </a:r>
            <a:r>
              <a:rPr lang="ru-RU" dirty="0"/>
              <a:t>должна быть трубочка, если температура в сауне может достигать 120</a:t>
            </a:r>
            <a:r>
              <a:rPr lang="ru-RU" baseline="30000" dirty="0"/>
              <a:t>0</a:t>
            </a:r>
            <a:r>
              <a:rPr lang="ru-RU" dirty="0"/>
              <a:t>С?</a:t>
            </a:r>
          </a:p>
        </p:txBody>
      </p:sp>
      <p:sp>
        <p:nvSpPr>
          <p:cNvPr id="4" name="Блок-схема: магнитный диск 3">
            <a:extLst>
              <a:ext uri="{FF2B5EF4-FFF2-40B4-BE49-F238E27FC236}">
                <a16:creationId xmlns:a16="http://schemas.microsoft.com/office/drawing/2014/main" id="{77591667-8E3F-4C01-85C7-5E4B720F3A90}"/>
              </a:ext>
            </a:extLst>
          </p:cNvPr>
          <p:cNvSpPr/>
          <p:nvPr/>
        </p:nvSpPr>
        <p:spPr>
          <a:xfrm>
            <a:off x="8117452" y="4077072"/>
            <a:ext cx="1008112" cy="18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>
            <a:extLst>
              <a:ext uri="{FF2B5EF4-FFF2-40B4-BE49-F238E27FC236}">
                <a16:creationId xmlns:a16="http://schemas.microsoft.com/office/drawing/2014/main" id="{E3B6BE88-B834-4627-889F-CDF89E0A02FE}"/>
              </a:ext>
            </a:extLst>
          </p:cNvPr>
          <p:cNvSpPr/>
          <p:nvPr/>
        </p:nvSpPr>
        <p:spPr>
          <a:xfrm>
            <a:off x="8460432" y="2492896"/>
            <a:ext cx="318386" cy="194421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>
            <a:extLst>
              <a:ext uri="{FF2B5EF4-FFF2-40B4-BE49-F238E27FC236}">
                <a16:creationId xmlns:a16="http://schemas.microsoft.com/office/drawing/2014/main" id="{197AE1E4-6250-4AC5-8CC5-9FBCD2967C89}"/>
              </a:ext>
            </a:extLst>
          </p:cNvPr>
          <p:cNvSpPr/>
          <p:nvPr/>
        </p:nvSpPr>
        <p:spPr>
          <a:xfrm>
            <a:off x="6762594" y="4112169"/>
            <a:ext cx="1008112" cy="18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id="{37D867B5-DFEF-4F24-9B5E-0412CC04C068}"/>
              </a:ext>
            </a:extLst>
          </p:cNvPr>
          <p:cNvSpPr/>
          <p:nvPr/>
        </p:nvSpPr>
        <p:spPr>
          <a:xfrm>
            <a:off x="7094293" y="548680"/>
            <a:ext cx="318386" cy="4032448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id="{E2C94BCD-F93D-4B62-B0AF-3761B84D790E}"/>
              </a:ext>
            </a:extLst>
          </p:cNvPr>
          <p:cNvSpPr/>
          <p:nvPr/>
        </p:nvSpPr>
        <p:spPr>
          <a:xfrm>
            <a:off x="8455419" y="1165610"/>
            <a:ext cx="318386" cy="1944216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AD37E36-6DF8-4D0F-BD91-A34FB56FEC63}"/>
              </a:ext>
            </a:extLst>
          </p:cNvPr>
          <p:cNvCxnSpPr/>
          <p:nvPr/>
        </p:nvCxnSpPr>
        <p:spPr>
          <a:xfrm>
            <a:off x="6415848" y="4325963"/>
            <a:ext cx="0" cy="1407293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DEB40FD-434B-40EF-A288-D77CF70C36C6}"/>
              </a:ext>
            </a:extLst>
          </p:cNvPr>
          <p:cNvCxnSpPr>
            <a:cxnSpLocks/>
          </p:cNvCxnSpPr>
          <p:nvPr/>
        </p:nvCxnSpPr>
        <p:spPr>
          <a:xfrm>
            <a:off x="8028384" y="1340768"/>
            <a:ext cx="0" cy="2985195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803B50-7117-4640-A55E-ABB0C2168CCB}"/>
              </a:ext>
            </a:extLst>
          </p:cNvPr>
          <p:cNvSpPr txBox="1"/>
          <p:nvPr/>
        </p:nvSpPr>
        <p:spPr>
          <a:xfrm>
            <a:off x="6095817" y="486916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F655B-C390-4B8A-A233-E950D0674C13}"/>
              </a:ext>
            </a:extLst>
          </p:cNvPr>
          <p:cNvSpPr txBox="1"/>
          <p:nvPr/>
        </p:nvSpPr>
        <p:spPr>
          <a:xfrm>
            <a:off x="7644687" y="2708920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</a:t>
            </a:r>
            <a:endParaRPr lang="ru-RU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53634-E29B-42DE-BDE0-622E9843A35B}"/>
              </a:ext>
            </a:extLst>
          </p:cNvPr>
          <p:cNvSpPr txBox="1"/>
          <p:nvPr/>
        </p:nvSpPr>
        <p:spPr>
          <a:xfrm>
            <a:off x="7000391" y="594928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S1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34788-4D68-4F4E-B663-C9986DBD50C4}"/>
              </a:ext>
            </a:extLst>
          </p:cNvPr>
          <p:cNvSpPr txBox="1"/>
          <p:nvPr/>
        </p:nvSpPr>
        <p:spPr>
          <a:xfrm>
            <a:off x="6979203" y="92076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216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&quot;Ð´Ð¾Ð¼ Ð½Ð° ÑÐ²Ð°ÑÑ&quot;">
            <a:extLst>
              <a:ext uri="{FF2B5EF4-FFF2-40B4-BE49-F238E27FC236}">
                <a16:creationId xmlns:a16="http://schemas.microsoft.com/office/drawing/2014/main" id="{407FB631-77FB-422A-937B-AE6DDFB7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876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&quot;Ð±Ð°Ð½Ñ Ð´Ð¾Ð¼Ð¸Ðº&quot;">
            <a:extLst>
              <a:ext uri="{FF2B5EF4-FFF2-40B4-BE49-F238E27FC236}">
                <a16:creationId xmlns:a16="http://schemas.microsoft.com/office/drawing/2014/main" id="{53CFA967-D523-4A50-80A1-F8C897A9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187957" cy="3140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&quot;Ð³ÑÐ°Ð´ÑÑÐ½Ð¸Ðº Ð´Ð»Ñ Ð±Ð°Ð½Ð¸&quot;">
            <a:extLst>
              <a:ext uri="{FF2B5EF4-FFF2-40B4-BE49-F238E27FC236}">
                <a16:creationId xmlns:a16="http://schemas.microsoft.com/office/drawing/2014/main" id="{6F4F1574-CEDF-4173-B734-EBBBE08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1200" l="10000" r="90000">
                        <a14:foregroundMark x1="37800" y1="90600" x2="47600" y2="92800"/>
                        <a14:foregroundMark x1="47600" y1="92800" x2="57800" y2="91200"/>
                        <a14:foregroundMark x1="57800" y1="91200" x2="58800" y2="89800"/>
                        <a14:foregroundMark x1="37000" y1="11000" x2="44800" y2="4000"/>
                        <a14:foregroundMark x1="44800" y1="4000" x2="55000" y2="4000"/>
                        <a14:foregroundMark x1="55000" y1="4000" x2="58200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054">
            <a:off x="5440386" y="170509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1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формулы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Закон Гука в форме Юнга: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b="0" i="0" smtClean="0">
                        <a:latin typeface="Cambria Math"/>
                        <a:ea typeface="Cambria Math"/>
                      </a:rPr>
                      <m:t>, где</m:t>
                    </m:r>
                  </m:oMath>
                </a14:m>
                <a:endParaRPr lang="ru-RU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l-GR" dirty="0"/>
                  <a:t>σ</a:t>
                </a:r>
                <a:r>
                  <a:rPr lang="ru-RU" dirty="0"/>
                  <a:t> – внутреннее давление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ε</a:t>
                </a:r>
                <a:r>
                  <a:rPr lang="en-US" dirty="0"/>
                  <a:t> – </a:t>
                </a:r>
                <a:r>
                  <a:rPr lang="ru-RU" dirty="0"/>
                  <a:t>относительная деформация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sSub>
                          <m:sSubPr>
                            <m:ctrlPr>
                              <a:rPr lang="ru-RU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 – </a:t>
                </a:r>
                <a:r>
                  <a:rPr lang="ru-RU" dirty="0"/>
                  <a:t>модуль Юнга (табличная величина)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64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5079"/>
              </p:ext>
            </p:extLst>
          </p:nvPr>
        </p:nvGraphicFramePr>
        <p:xfrm>
          <a:off x="611560" y="1397000"/>
          <a:ext cx="7704856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Плотность</a:t>
                      </a:r>
                      <a:br>
                        <a:rPr lang="ru-RU" dirty="0"/>
                      </a:br>
                      <a:r>
                        <a:rPr lang="ru-RU" dirty="0"/>
                        <a:t>10</a:t>
                      </a:r>
                      <a:r>
                        <a:rPr lang="ru-RU" baseline="30000" dirty="0"/>
                        <a:t>3</a:t>
                      </a:r>
                      <a:r>
                        <a:rPr lang="ru-RU" dirty="0"/>
                        <a:t> кг/м</a:t>
                      </a:r>
                      <a:r>
                        <a:rPr lang="ru-RU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Предел прочности</a:t>
                      </a:r>
                      <a:br>
                        <a:rPr lang="ru-RU" dirty="0"/>
                      </a:br>
                      <a:r>
                        <a:rPr lang="ru-RU" dirty="0"/>
                        <a:t>МПа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Модуль Юнга</a:t>
                      </a:r>
                      <a:br>
                        <a:rPr lang="ru-RU" dirty="0"/>
                      </a:br>
                      <a:r>
                        <a:rPr lang="ru-RU" dirty="0"/>
                        <a:t>ГПа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Коэффициент теплового</a:t>
                      </a:r>
                      <a:r>
                        <a:rPr lang="ru-RU" baseline="0" dirty="0"/>
                        <a:t> расширения</a:t>
                      </a:r>
                      <a:br>
                        <a:rPr lang="ru-RU" baseline="0" dirty="0"/>
                      </a:br>
                      <a:r>
                        <a:rPr lang="ru-RU" baseline="0" dirty="0"/>
                        <a:t>10</a:t>
                      </a:r>
                      <a:r>
                        <a:rPr lang="ru-RU" baseline="30000" dirty="0"/>
                        <a:t>-6</a:t>
                      </a:r>
                      <a:r>
                        <a:rPr lang="ru-RU" baseline="0" dirty="0"/>
                        <a:t> К</a:t>
                      </a:r>
                      <a:r>
                        <a:rPr lang="ru-RU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Алюминий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Бетон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Вольфрам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Гранит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Кирпич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Медь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Чугун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64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Тепловые свойства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2608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Твёрдые тела.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dirty="0"/>
                  <a:t>Жидкости.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260848"/>
              </a:xfrm>
              <a:blipFill rotWithShape="1">
                <a:blip r:embed="rId2"/>
                <a:stretch>
                  <a:fillRect l="-1852" t="-3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546807"/>
              </p:ext>
            </p:extLst>
          </p:nvPr>
        </p:nvGraphicFramePr>
        <p:xfrm>
          <a:off x="323529" y="4293096"/>
          <a:ext cx="676875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Вещество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Бензин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Керосин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Ртуть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Спирт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α</a:t>
                      </a:r>
                      <a:r>
                        <a:rPr lang="en-US" dirty="0"/>
                        <a:t>, </a:t>
                      </a:r>
                      <a:r>
                        <a:rPr lang="ru-RU" baseline="0" dirty="0"/>
                        <a:t>10</a:t>
                      </a:r>
                      <a:r>
                        <a:rPr lang="ru-RU" baseline="30000" dirty="0"/>
                        <a:t>-6</a:t>
                      </a:r>
                      <a:r>
                        <a:rPr lang="ru-RU" baseline="0" dirty="0"/>
                        <a:t> К</a:t>
                      </a:r>
                      <a:r>
                        <a:rPr lang="ru-RU" baseline="30000" dirty="0"/>
                        <a:t>-1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2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2E476-34E1-4CE8-8C0F-E40E310A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0041A-695E-4627-8E63-B734D1FAF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Стальной трос имеет длину 40 м при температуре -10</a:t>
            </a:r>
            <a:r>
              <a:rPr lang="ru-RU" baseline="30000" dirty="0"/>
              <a:t>0</a:t>
            </a:r>
            <a:r>
              <a:rPr lang="ru-RU" dirty="0"/>
              <a:t>С, площадь сечения 4 см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Какую максимальную массу можно повесить на этот трос при запасе прочности </a:t>
            </a:r>
            <a:r>
              <a:rPr lang="en-US" dirty="0"/>
              <a:t>n=5</a:t>
            </a:r>
            <a:r>
              <a:rPr lang="ru-RU" dirty="0"/>
              <a:t>?</a:t>
            </a:r>
          </a:p>
          <a:p>
            <a:pPr marL="514350" indent="-514350">
              <a:buAutoNum type="arabicPeriod"/>
            </a:pPr>
            <a:r>
              <a:rPr lang="ru-RU" dirty="0"/>
              <a:t>На сколько растянется трос при равномерном подъёме груза этой массы?</a:t>
            </a:r>
            <a:endParaRPr lang="en-US" dirty="0"/>
          </a:p>
          <a:p>
            <a:pPr marL="514350" indent="-514350">
              <a:buAutoNum type="arabicPeriod"/>
            </a:pPr>
            <a:r>
              <a:rPr lang="ru-RU" dirty="0"/>
              <a:t>На сколько растянется трос при нагревании на солнце до 40 </a:t>
            </a:r>
            <a:r>
              <a:rPr lang="ru-RU" baseline="30000" dirty="0"/>
              <a:t>0</a:t>
            </a:r>
            <a:r>
              <a:rPr lang="ru-RU" dirty="0"/>
              <a:t>С? </a:t>
            </a:r>
          </a:p>
        </p:txBody>
      </p:sp>
    </p:spTree>
    <p:extLst>
      <p:ext uri="{BB962C8B-B14F-4D97-AF65-F5344CB8AC3E}">
        <p14:creationId xmlns:p14="http://schemas.microsoft.com/office/powerpoint/2010/main" val="40532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82DFF-7C92-42B8-9147-D8189183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1.1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D380D6F-EF87-4681-BA22-331401B1AC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2" y="1268760"/>
                <a:ext cx="8229600" cy="51845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По таблице предел прочности стали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l-GR" b="0" dirty="0"/>
                  <a:t>σ</a:t>
                </a:r>
                <a:r>
                  <a:rPr lang="en-US" b="0" dirty="0"/>
                  <a:t>=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dirty="0"/>
                  <a:t>Па.</a:t>
                </a:r>
              </a:p>
              <a:p>
                <a:pPr marL="0" indent="0">
                  <a:buNone/>
                </a:pPr>
                <a:r>
                  <a:rPr lang="ru-RU" dirty="0"/>
                  <a:t> Это максимально возможное значение </a:t>
                </a:r>
                <a:r>
                  <a:rPr lang="el-GR" dirty="0"/>
                  <a:t>σ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С учётом запаса прочности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=4000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кг=4 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D380D6F-EF87-4681-BA22-331401B1AC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68760"/>
                <a:ext cx="8229600" cy="5184576"/>
              </a:xfrm>
              <a:blipFill>
                <a:blip r:embed="rId2"/>
                <a:stretch>
                  <a:fillRect l="-1778" t="-3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3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B127B-645D-4D7E-8DB2-45C84879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1.2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B286932-BD01-40D5-9569-6ABCA8BA97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4∙10∙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По таблице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Па</m:t>
                    </m:r>
                  </m:oMath>
                </a14:m>
                <a:r>
                  <a:rPr lang="ru-RU" dirty="0"/>
                  <a:t> </a:t>
                </a:r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r>
                        <a:rPr lang="ru-R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=5∙</m:t>
                      </m:r>
                      <m:sSup>
                        <m:sSupPr>
                          <m:ctrlPr>
                            <a:rPr lang="ru-RU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5∙</m:t>
                    </m:r>
                    <m:sSup>
                      <m:sSupPr>
                        <m:ctrlP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40=2∙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м=2мм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B286932-BD01-40D5-9569-6ABCA8BA9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92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0BAD0-2213-43DE-BDEF-5A6ABF45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1.3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95D915B-41FF-4740-97B2-F4A03E59B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Температура поднялась на 50 </a:t>
                </a:r>
                <a:r>
                  <a:rPr lang="ru-RU" baseline="30000" dirty="0"/>
                  <a:t>0</a:t>
                </a:r>
                <a:r>
                  <a:rPr lang="ru-RU" dirty="0"/>
                  <a:t>С.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=40∙11∙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∙50=22∙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м=</m:t>
                      </m:r>
                    </m:oMath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=2,2 см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95D915B-41FF-4740-97B2-F4A03E59B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0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2E476-34E1-4CE8-8C0F-E40E310A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0041A-695E-4627-8E63-B734D1FAF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8" y="1600200"/>
            <a:ext cx="570611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Ртутный градусник представляет собой резервуар площадью сечения </a:t>
            </a:r>
            <a:r>
              <a:rPr lang="en-US" dirty="0"/>
              <a:t>S1=2 c</a:t>
            </a:r>
            <a:r>
              <a:rPr lang="ru-RU" dirty="0"/>
              <a:t>м</a:t>
            </a:r>
            <a:r>
              <a:rPr lang="ru-RU" baseline="30000" dirty="0"/>
              <a:t>2</a:t>
            </a:r>
            <a:r>
              <a:rPr lang="ru-RU" dirty="0"/>
              <a:t> и высотой </a:t>
            </a:r>
            <a:br>
              <a:rPr lang="en-US" dirty="0"/>
            </a:br>
            <a:r>
              <a:rPr lang="en-US" dirty="0"/>
              <a:t>H=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ru-RU" dirty="0"/>
              <a:t>см и трубочку площадью сечения </a:t>
            </a:r>
            <a:r>
              <a:rPr lang="en-US" dirty="0"/>
              <a:t>S2=</a:t>
            </a:r>
            <a:r>
              <a:rPr lang="ru-RU" dirty="0"/>
              <a:t>4 мм</a:t>
            </a:r>
            <a:r>
              <a:rPr lang="ru-RU" baseline="30000" dirty="0"/>
              <a:t>2</a:t>
            </a:r>
            <a:r>
              <a:rPr lang="ru-RU" dirty="0"/>
              <a:t> . При температуре 10</a:t>
            </a:r>
            <a:r>
              <a:rPr lang="ru-RU" baseline="30000" dirty="0"/>
              <a:t>0</a:t>
            </a:r>
            <a:r>
              <a:rPr lang="ru-RU" dirty="0"/>
              <a:t>С ртуть заполняет резервуар</a:t>
            </a:r>
            <a:r>
              <a:rPr lang="en-US" dirty="0"/>
              <a:t> </a:t>
            </a:r>
            <a:r>
              <a:rPr lang="ru-RU" dirty="0"/>
              <a:t>полностью, но в трубочку ртуть не заходит. Какую длину </a:t>
            </a:r>
            <a:r>
              <a:rPr lang="en-US" dirty="0"/>
              <a:t>h </a:t>
            </a:r>
            <a:r>
              <a:rPr lang="ru-RU" dirty="0"/>
              <a:t>будет иметь столбик</a:t>
            </a:r>
            <a:r>
              <a:rPr lang="en-US" dirty="0"/>
              <a:t> </a:t>
            </a:r>
            <a:r>
              <a:rPr lang="ru-RU" dirty="0"/>
              <a:t>ртути в трубочке при температуре 30</a:t>
            </a:r>
            <a:r>
              <a:rPr lang="ru-RU" baseline="30000" dirty="0"/>
              <a:t>0</a:t>
            </a:r>
            <a:r>
              <a:rPr lang="ru-RU" dirty="0"/>
              <a:t>С?</a:t>
            </a:r>
          </a:p>
        </p:txBody>
      </p:sp>
      <p:sp>
        <p:nvSpPr>
          <p:cNvPr id="4" name="Блок-схема: магнитный диск 3">
            <a:extLst>
              <a:ext uri="{FF2B5EF4-FFF2-40B4-BE49-F238E27FC236}">
                <a16:creationId xmlns:a16="http://schemas.microsoft.com/office/drawing/2014/main" id="{77591667-8E3F-4C01-85C7-5E4B720F3A90}"/>
              </a:ext>
            </a:extLst>
          </p:cNvPr>
          <p:cNvSpPr/>
          <p:nvPr/>
        </p:nvSpPr>
        <p:spPr>
          <a:xfrm>
            <a:off x="8117452" y="4077072"/>
            <a:ext cx="1008112" cy="18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>
            <a:extLst>
              <a:ext uri="{FF2B5EF4-FFF2-40B4-BE49-F238E27FC236}">
                <a16:creationId xmlns:a16="http://schemas.microsoft.com/office/drawing/2014/main" id="{E3B6BE88-B834-4627-889F-CDF89E0A02FE}"/>
              </a:ext>
            </a:extLst>
          </p:cNvPr>
          <p:cNvSpPr/>
          <p:nvPr/>
        </p:nvSpPr>
        <p:spPr>
          <a:xfrm>
            <a:off x="8460432" y="2492896"/>
            <a:ext cx="318386" cy="194421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>
            <a:extLst>
              <a:ext uri="{FF2B5EF4-FFF2-40B4-BE49-F238E27FC236}">
                <a16:creationId xmlns:a16="http://schemas.microsoft.com/office/drawing/2014/main" id="{197AE1E4-6250-4AC5-8CC5-9FBCD2967C89}"/>
              </a:ext>
            </a:extLst>
          </p:cNvPr>
          <p:cNvSpPr/>
          <p:nvPr/>
        </p:nvSpPr>
        <p:spPr>
          <a:xfrm>
            <a:off x="6762594" y="4112169"/>
            <a:ext cx="1008112" cy="18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id="{37D867B5-DFEF-4F24-9B5E-0412CC04C068}"/>
              </a:ext>
            </a:extLst>
          </p:cNvPr>
          <p:cNvSpPr/>
          <p:nvPr/>
        </p:nvSpPr>
        <p:spPr>
          <a:xfrm>
            <a:off x="7094293" y="548680"/>
            <a:ext cx="318386" cy="4032448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id="{E2C94BCD-F93D-4B62-B0AF-3761B84D790E}"/>
              </a:ext>
            </a:extLst>
          </p:cNvPr>
          <p:cNvSpPr/>
          <p:nvPr/>
        </p:nvSpPr>
        <p:spPr>
          <a:xfrm>
            <a:off x="8455419" y="1165610"/>
            <a:ext cx="318386" cy="1944216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AD37E36-6DF8-4D0F-BD91-A34FB56FEC63}"/>
              </a:ext>
            </a:extLst>
          </p:cNvPr>
          <p:cNvCxnSpPr/>
          <p:nvPr/>
        </p:nvCxnSpPr>
        <p:spPr>
          <a:xfrm>
            <a:off x="6415848" y="4325963"/>
            <a:ext cx="0" cy="1407293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DEB40FD-434B-40EF-A288-D77CF70C36C6}"/>
              </a:ext>
            </a:extLst>
          </p:cNvPr>
          <p:cNvCxnSpPr/>
          <p:nvPr/>
        </p:nvCxnSpPr>
        <p:spPr>
          <a:xfrm>
            <a:off x="8028384" y="2918670"/>
            <a:ext cx="0" cy="1407293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803B50-7117-4640-A55E-ABB0C2168CCB}"/>
              </a:ext>
            </a:extLst>
          </p:cNvPr>
          <p:cNvSpPr txBox="1"/>
          <p:nvPr/>
        </p:nvSpPr>
        <p:spPr>
          <a:xfrm>
            <a:off x="6095817" y="486916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F655B-C390-4B8A-A233-E950D0674C13}"/>
              </a:ext>
            </a:extLst>
          </p:cNvPr>
          <p:cNvSpPr txBox="1"/>
          <p:nvPr/>
        </p:nvSpPr>
        <p:spPr>
          <a:xfrm>
            <a:off x="7650955" y="333538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endParaRPr lang="ru-RU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53634-E29B-42DE-BDE0-622E9843A35B}"/>
              </a:ext>
            </a:extLst>
          </p:cNvPr>
          <p:cNvSpPr txBox="1"/>
          <p:nvPr/>
        </p:nvSpPr>
        <p:spPr>
          <a:xfrm>
            <a:off x="7000391" y="594928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S1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34788-4D68-4F4E-B663-C9986DBD50C4}"/>
              </a:ext>
            </a:extLst>
          </p:cNvPr>
          <p:cNvSpPr txBox="1"/>
          <p:nvPr/>
        </p:nvSpPr>
        <p:spPr>
          <a:xfrm>
            <a:off x="6979203" y="92076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7830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665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Тема Office</vt:lpstr>
      <vt:lpstr>Механические свойства твёрдых тел и жидкостей</vt:lpstr>
      <vt:lpstr>Основные формулы</vt:lpstr>
      <vt:lpstr>Таблица</vt:lpstr>
      <vt:lpstr>Тепловые свойства</vt:lpstr>
      <vt:lpstr>Задача 1</vt:lpstr>
      <vt:lpstr>Решение 1.1</vt:lpstr>
      <vt:lpstr>Решение 1.2</vt:lpstr>
      <vt:lpstr>Решение 1.3</vt:lpstr>
      <vt:lpstr>Задача 2</vt:lpstr>
      <vt:lpstr>Решение 2</vt:lpstr>
      <vt:lpstr>Решение 2</vt:lpstr>
      <vt:lpstr>Самостоятельно !!!!!</vt:lpstr>
      <vt:lpstr>№ 1</vt:lpstr>
      <vt:lpstr>Задача 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Механические свойства твёрдых тел и жидкостей</dc:title>
  <dc:creator>Пользователь Windows</dc:creator>
  <cp:lastModifiedBy>Александр Олегович Евгеньев</cp:lastModifiedBy>
  <cp:revision>18</cp:revision>
  <dcterms:created xsi:type="dcterms:W3CDTF">2020-02-20T07:43:29Z</dcterms:created>
  <dcterms:modified xsi:type="dcterms:W3CDTF">2020-02-21T13:38:34Z</dcterms:modified>
</cp:coreProperties>
</file>