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6" r:id="rId3"/>
    <p:sldId id="270" r:id="rId4"/>
    <p:sldId id="271" r:id="rId5"/>
    <p:sldId id="272" r:id="rId6"/>
    <p:sldId id="273" r:id="rId7"/>
    <p:sldId id="274" r:id="rId8"/>
    <p:sldId id="275" r:id="rId9"/>
    <p:sldId id="277" r:id="rId10"/>
    <p:sldId id="278" r:id="rId11"/>
    <p:sldId id="256" r:id="rId12"/>
    <p:sldId id="257" r:id="rId13"/>
    <p:sldId id="258" r:id="rId14"/>
    <p:sldId id="259" r:id="rId15"/>
    <p:sldId id="260" r:id="rId16"/>
    <p:sldId id="261" r:id="rId17"/>
    <p:sldId id="263" r:id="rId18"/>
    <p:sldId id="279" r:id="rId19"/>
    <p:sldId id="280" r:id="rId20"/>
    <p:sldId id="281" r:id="rId21"/>
    <p:sldId id="282" r:id="rId22"/>
    <p:sldId id="262" r:id="rId23"/>
    <p:sldId id="267" r:id="rId24"/>
    <p:sldId id="26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92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57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55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072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821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42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225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30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12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30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A52C8-31B9-4B21-8820-5B0916E3EF09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DA996-78B4-4C12-B514-ADA6ED901D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06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49702-4B00-4346-9C55-CF5C6D06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857500"/>
            <a:ext cx="8229600" cy="1143000"/>
          </a:xfrm>
        </p:spPr>
        <p:txBody>
          <a:bodyPr/>
          <a:lstStyle/>
          <a:p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Движение в поле силы тяжести</a:t>
            </a:r>
          </a:p>
        </p:txBody>
      </p:sp>
    </p:spTree>
    <p:extLst>
      <p:ext uri="{BB962C8B-B14F-4D97-AF65-F5344CB8AC3E}">
        <p14:creationId xmlns:p14="http://schemas.microsoft.com/office/powerpoint/2010/main" val="2638916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1791-EEF8-42D2-B0D6-0979599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найти?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60839" y="1190110"/>
                <a:ext cx="5163153" cy="377132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b="1" i="1" dirty="0"/>
                  <a:t>Дальность полёта:</a:t>
                </a:r>
              </a:p>
              <a:p>
                <a:pPr marL="0" indent="0">
                  <a:buNone/>
                </a:pPr>
                <a:r>
                  <a:rPr lang="ru-RU" b="0" dirty="0">
                    <a:ea typeface="Cambria Math" panose="02040503050406030204" pitchFamily="18" charset="0"/>
                  </a:rPr>
                  <a:t>Значение координаты </a:t>
                </a:r>
                <a:r>
                  <a:rPr lang="en-US" b="0" dirty="0">
                    <a:ea typeface="Cambria Math" panose="02040503050406030204" pitchFamily="18" charset="0"/>
                  </a:rPr>
                  <a:t>x </a:t>
                </a:r>
                <a:r>
                  <a:rPr lang="ru-RU" b="0" dirty="0">
                    <a:ea typeface="Cambria Math" panose="02040503050406030204" pitchFamily="18" charset="0"/>
                  </a:rPr>
                  <a:t>в момент удара о Землю.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𝑓𝑢𝑙𝑙</m:t>
                          </m:r>
                        </m:sub>
                      </m:sSub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𝑓𝑢𝑙𝑙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время 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полёта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60839" y="1190110"/>
                <a:ext cx="5163153" cy="3771327"/>
              </a:xfrm>
              <a:blipFill>
                <a:blip r:embed="rId2"/>
                <a:stretch>
                  <a:fillRect l="-3070" t="-21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A5A59BB-A761-43F9-82C3-1C341852D8DF}"/>
              </a:ext>
            </a:extLst>
          </p:cNvPr>
          <p:cNvGrpSpPr/>
          <p:nvPr/>
        </p:nvGrpSpPr>
        <p:grpSpPr>
          <a:xfrm>
            <a:off x="107504" y="1412670"/>
            <a:ext cx="7319567" cy="5444340"/>
            <a:chOff x="107504" y="1180130"/>
            <a:chExt cx="7319567" cy="544434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00A554-A222-487C-A577-5879D36C3DFF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6D102657-5573-49A2-AA02-62B1A0E3FAC7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1A663BA4-63F0-40A4-B140-CF6737F3A9DB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2A4CE-4F87-4901-A38A-CE1C35DF5C2F}"/>
                </a:ext>
              </a:extLst>
            </p:cNvPr>
            <p:cNvSpPr txBox="1"/>
            <p:nvPr/>
          </p:nvSpPr>
          <p:spPr>
            <a:xfrm>
              <a:off x="7003557" y="5673595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5149E1-C646-4C90-B9CF-70C99C82DB04}"/>
                </a:ext>
              </a:extLst>
            </p:cNvPr>
            <p:cNvSpPr txBox="1"/>
            <p:nvPr/>
          </p:nvSpPr>
          <p:spPr>
            <a:xfrm>
              <a:off x="548249" y="1180130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55DF380F-95C2-4281-B030-2C5EE92DB05E}"/>
                </a:ext>
              </a:extLst>
            </p:cNvPr>
            <p:cNvCxnSpPr/>
            <p:nvPr/>
          </p:nvCxnSpPr>
          <p:spPr>
            <a:xfrm flipV="1">
              <a:off x="926326" y="2047838"/>
              <a:ext cx="1156656" cy="264526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5DE00AA-4E50-4A94-8733-EFB95DF45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710" y="4693099"/>
              <a:ext cx="1651655" cy="7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54C5B9-7610-4786-9702-1A74675051C3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1B5A799B-7D1D-450F-9CC4-13B28C651308}"/>
                </a:ext>
              </a:extLst>
            </p:cNvPr>
            <p:cNvCxnSpPr/>
            <p:nvPr/>
          </p:nvCxnSpPr>
          <p:spPr>
            <a:xfrm>
              <a:off x="780053" y="4681151"/>
              <a:ext cx="0" cy="122413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441DC2-E275-49B2-BE84-DDA4F9A2F032}"/>
                </a:ext>
              </a:extLst>
            </p:cNvPr>
            <p:cNvSpPr txBox="1"/>
            <p:nvPr/>
          </p:nvSpPr>
          <p:spPr>
            <a:xfrm>
              <a:off x="462485" y="4889624"/>
              <a:ext cx="4267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1F1872-6F3A-4C7F-AA05-22FA3E4CC6A9}"/>
                </a:ext>
              </a:extLst>
            </p:cNvPr>
            <p:cNvSpPr txBox="1"/>
            <p:nvPr/>
          </p:nvSpPr>
          <p:spPr>
            <a:xfrm>
              <a:off x="2104656" y="1642192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B2A5CF85-2814-4711-809C-8413FA4CE7EB}"/>
                </a:ext>
              </a:extLst>
            </p:cNvPr>
            <p:cNvCxnSpPr/>
            <p:nvPr/>
          </p:nvCxnSpPr>
          <p:spPr>
            <a:xfrm>
              <a:off x="2195085" y="1675850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39086909-E78B-4EB7-A7FA-8E21BF5C85AF}"/>
                </a:ext>
              </a:extLst>
            </p:cNvPr>
            <p:cNvSpPr/>
            <p:nvPr/>
          </p:nvSpPr>
          <p:spPr>
            <a:xfrm>
              <a:off x="925133" y="3140418"/>
              <a:ext cx="3685032" cy="2805664"/>
            </a:xfrm>
            <a:custGeom>
              <a:avLst/>
              <a:gdLst>
                <a:gd name="connsiteX0" fmla="*/ 0 w 3685032"/>
                <a:gd name="connsiteY0" fmla="*/ 1525504 h 2805664"/>
                <a:gd name="connsiteX1" fmla="*/ 649224 w 3685032"/>
                <a:gd name="connsiteY1" fmla="*/ 528808 h 2805664"/>
                <a:gd name="connsiteX2" fmla="*/ 1499616 w 3685032"/>
                <a:gd name="connsiteY2" fmla="*/ 35032 h 2805664"/>
                <a:gd name="connsiteX3" fmla="*/ 2368296 w 3685032"/>
                <a:gd name="connsiteY3" fmla="*/ 163048 h 2805664"/>
                <a:gd name="connsiteX4" fmla="*/ 3182112 w 3685032"/>
                <a:gd name="connsiteY4" fmla="*/ 1141456 h 2805664"/>
                <a:gd name="connsiteX5" fmla="*/ 3685032 w 3685032"/>
                <a:gd name="connsiteY5" fmla="*/ 2805664 h 2805664"/>
                <a:gd name="connsiteX6" fmla="*/ 3685032 w 3685032"/>
                <a:gd name="connsiteY6" fmla="*/ 2805664 h 280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5032" h="2805664">
                  <a:moveTo>
                    <a:pt x="0" y="1525504"/>
                  </a:moveTo>
                  <a:cubicBezTo>
                    <a:pt x="199644" y="1151362"/>
                    <a:pt x="399288" y="777220"/>
                    <a:pt x="649224" y="528808"/>
                  </a:cubicBezTo>
                  <a:cubicBezTo>
                    <a:pt x="899160" y="280396"/>
                    <a:pt x="1213104" y="95992"/>
                    <a:pt x="1499616" y="35032"/>
                  </a:cubicBezTo>
                  <a:cubicBezTo>
                    <a:pt x="1786128" y="-25928"/>
                    <a:pt x="2087880" y="-21356"/>
                    <a:pt x="2368296" y="163048"/>
                  </a:cubicBezTo>
                  <a:cubicBezTo>
                    <a:pt x="2648712" y="347452"/>
                    <a:pt x="2962656" y="701020"/>
                    <a:pt x="3182112" y="1141456"/>
                  </a:cubicBezTo>
                  <a:cubicBezTo>
                    <a:pt x="3401568" y="1581892"/>
                    <a:pt x="3685032" y="2805664"/>
                    <a:pt x="3685032" y="2805664"/>
                  </a:cubicBezTo>
                  <a:lnTo>
                    <a:pt x="3685032" y="2805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2D00BEE7-0249-430F-97C4-76CC6DEF9534}"/>
                </a:ext>
              </a:extLst>
            </p:cNvPr>
            <p:cNvCxnSpPr/>
            <p:nvPr/>
          </p:nvCxnSpPr>
          <p:spPr>
            <a:xfrm>
              <a:off x="925133" y="6138521"/>
              <a:ext cx="3685032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5F14B90A-C6AF-4231-BC5E-41D2F22952F9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3258201"/>
              <a:ext cx="0" cy="2707198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C3D368-0E62-4CA8-9C6B-2B19F3D0B5AE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86241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772400" cy="2350457"/>
          </a:xfrm>
        </p:spPr>
        <p:txBody>
          <a:bodyPr>
            <a:normAutofit fontScale="90000"/>
          </a:bodyPr>
          <a:lstStyle/>
          <a:p>
            <a:r>
              <a:rPr lang="ru-RU" dirty="0"/>
              <a:t>Задача</a:t>
            </a:r>
            <a:br>
              <a:rPr lang="ru-RU" dirty="0"/>
            </a:br>
            <a:r>
              <a:rPr lang="ru-RU" sz="2700" dirty="0"/>
              <a:t>Пушка, стоящая на бастионе на высоте 20 м над уровнем моря стреляет горизонтально по кораблю, находящемуся на расстоянии 200 м от неё и попадает в него. Найти начальную скорость снаряда.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4869160"/>
            <a:ext cx="5544616" cy="19888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356992"/>
            <a:ext cx="1512168" cy="350100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691680" y="2971145"/>
            <a:ext cx="360040" cy="36004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магнитный диск 6"/>
          <p:cNvSpPr/>
          <p:nvPr/>
        </p:nvSpPr>
        <p:spPr>
          <a:xfrm rot="5400000">
            <a:off x="1691680" y="1891025"/>
            <a:ext cx="432048" cy="1728192"/>
          </a:xfrm>
          <a:prstGeom prst="flowChartMagneticDisk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www.corrosion-club.com/images/shi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283" y="3501008"/>
            <a:ext cx="142875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3275856" y="2755121"/>
            <a:ext cx="0" cy="2042031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02733" y="2470973"/>
            <a:ext cx="27463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44898" y="3501008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  <a:r>
              <a:rPr lang="en-US" dirty="0"/>
              <a:t>0 </a:t>
            </a:r>
            <a:r>
              <a:rPr lang="ru-RU" dirty="0"/>
              <a:t>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7994" y="538060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200 м</a:t>
            </a:r>
          </a:p>
        </p:txBody>
      </p:sp>
    </p:spTree>
    <p:extLst>
      <p:ext uri="{BB962C8B-B14F-4D97-AF65-F5344CB8AC3E}">
        <p14:creationId xmlns:p14="http://schemas.microsoft.com/office/powerpoint/2010/main" val="366758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356992"/>
            <a:ext cx="2555776" cy="350100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691680" y="2971145"/>
            <a:ext cx="360040" cy="36004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магнитный диск 6"/>
          <p:cNvSpPr/>
          <p:nvPr/>
        </p:nvSpPr>
        <p:spPr>
          <a:xfrm rot="5400000">
            <a:off x="1691680" y="1891025"/>
            <a:ext cx="432048" cy="1728192"/>
          </a:xfrm>
          <a:prstGeom prst="flowChartMagneticDisk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www.corrosion-club.com/images/shi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283" y="3501008"/>
            <a:ext cx="142875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>
            <a:cxnSpLocks/>
          </p:cNvCxnSpPr>
          <p:nvPr/>
        </p:nvCxnSpPr>
        <p:spPr>
          <a:xfrm>
            <a:off x="3275856" y="2755121"/>
            <a:ext cx="0" cy="2188835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44898" y="3501008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40 </a:t>
            </a:r>
            <a:r>
              <a:rPr lang="ru-RU" dirty="0">
                <a:highlight>
                  <a:srgbClr val="FFFF00"/>
                </a:highlight>
              </a:rPr>
              <a:t>м</a:t>
            </a:r>
          </a:p>
        </p:txBody>
      </p:sp>
      <p:sp>
        <p:nvSpPr>
          <p:cNvPr id="3" name="Овал 2"/>
          <p:cNvSpPr/>
          <p:nvPr/>
        </p:nvSpPr>
        <p:spPr>
          <a:xfrm>
            <a:off x="2267743" y="2549294"/>
            <a:ext cx="432048" cy="43204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лнце 7"/>
          <p:cNvSpPr/>
          <p:nvPr/>
        </p:nvSpPr>
        <p:spPr>
          <a:xfrm>
            <a:off x="1943707" y="2251065"/>
            <a:ext cx="1080120" cy="1008112"/>
          </a:xfrm>
          <a:prstGeom prst="sun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/>
          <p:cNvSpPr/>
          <p:nvPr/>
        </p:nvSpPr>
        <p:spPr>
          <a:xfrm>
            <a:off x="6514562" y="3151165"/>
            <a:ext cx="1585830" cy="1792791"/>
          </a:xfrm>
          <a:prstGeom prst="cloud">
            <a:avLst/>
          </a:prstGeom>
          <a:gradFill flip="none" rotWithShape="1">
            <a:gsLst>
              <a:gs pos="0">
                <a:srgbClr val="FFC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ÐÐ°ÑÑÐ¸Ð½ÐºÐ¸ Ð¿Ð¾ Ð·Ð°Ð¿ÑÐ¾ÑÑ Ð¼Ð¾ÑÐµ">
            <a:extLst>
              <a:ext uri="{FF2B5EF4-FFF2-40B4-BE49-F238E27FC236}">
                <a16:creationId xmlns:a16="http://schemas.microsoft.com/office/drawing/2014/main" id="{50FEF91C-0018-476C-96BA-3EE756882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8580" r="11413"/>
          <a:stretch/>
        </p:blipFill>
        <p:spPr bwMode="auto">
          <a:xfrm>
            <a:off x="2564904" y="4976640"/>
            <a:ext cx="6588224" cy="190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02733" y="2470973"/>
            <a:ext cx="27463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67994" y="538060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200 м</a:t>
            </a:r>
          </a:p>
        </p:txBody>
      </p:sp>
      <p:pic>
        <p:nvPicPr>
          <p:cNvPr id="2052" name="Picture 4" descr="ÐÐ°ÑÑÐ¸Ð½ÐºÐ¸ Ð¿Ð¾ Ð·Ð°Ð¿ÑÐ¾ÑÑ Ð°ÑÑÐ¸Ð»Ð»ÐµÑÐ¸ÑÑ">
            <a:extLst>
              <a:ext uri="{FF2B5EF4-FFF2-40B4-BE49-F238E27FC236}">
                <a16:creationId xmlns:a16="http://schemas.microsoft.com/office/drawing/2014/main" id="{BB6097B6-3B61-4804-A27B-AFEC150B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068" y="1486906"/>
            <a:ext cx="1342603" cy="19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7425B111-C722-4669-BE48-C4BE19CD9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794" y="314419"/>
            <a:ext cx="7772400" cy="556674"/>
          </a:xfrm>
        </p:spPr>
        <p:txBody>
          <a:bodyPr>
            <a:normAutofit fontScale="90000"/>
          </a:bodyPr>
          <a:lstStyle/>
          <a:p>
            <a:r>
              <a:rPr lang="ru-RU" dirty="0"/>
              <a:t>Что происходит?</a:t>
            </a:r>
          </a:p>
        </p:txBody>
      </p:sp>
    </p:spTree>
    <p:extLst>
      <p:ext uri="{BB962C8B-B14F-4D97-AF65-F5344CB8AC3E}">
        <p14:creationId xmlns:p14="http://schemas.microsoft.com/office/powerpoint/2010/main" val="281918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7 C 0.00277 -3.7037E-7 0.00555 -3.7037E-7 0.00833 -3.7037E-7 L 0.22013 0.0206 L 0.37135 0.08403 L 0.4559 0.16343 L 0.52013 0.2713 " pathEditMode="relative" ptsTypes="f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  <p:bldP spid="8" grpId="0" animBg="1"/>
      <p:bldP spid="8" grpId="2" animBg="1"/>
      <p:bldP spid="8" grpId="3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Решение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91680" y="2132856"/>
            <a:ext cx="0" cy="24482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467544" y="3140968"/>
            <a:ext cx="122413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3045" y="2357581"/>
                <a:ext cx="1116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=?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45" y="2357581"/>
                <a:ext cx="1116856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23045" y="3362121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h=20</a:t>
            </a:r>
            <a:r>
              <a:rPr lang="ru-RU" dirty="0"/>
              <a:t>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944" y="385175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L=200</a:t>
            </a:r>
            <a:r>
              <a:rPr lang="ru-RU" dirty="0"/>
              <a:t>м</a:t>
            </a:r>
          </a:p>
        </p:txBody>
      </p:sp>
      <p:sp>
        <p:nvSpPr>
          <p:cNvPr id="26" name="Дуга 25"/>
          <p:cNvSpPr/>
          <p:nvPr/>
        </p:nvSpPr>
        <p:spPr>
          <a:xfrm>
            <a:off x="2123728" y="2542247"/>
            <a:ext cx="4896544" cy="1606833"/>
          </a:xfrm>
          <a:prstGeom prst="arc">
            <a:avLst>
              <a:gd name="adj1" fmla="val 16200000"/>
              <a:gd name="adj2" fmla="val 21568609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/>
        </p:nvGrpSpPr>
        <p:grpSpPr>
          <a:xfrm>
            <a:off x="3496491" y="1700808"/>
            <a:ext cx="4756393" cy="2289502"/>
            <a:chOff x="3496491" y="1700808"/>
            <a:chExt cx="4756393" cy="2289502"/>
          </a:xfrm>
        </p:grpSpPr>
        <p:cxnSp>
          <p:nvCxnSpPr>
            <p:cNvPr id="16" name="Прямая со стрелкой 15"/>
            <p:cNvCxnSpPr/>
            <p:nvPr/>
          </p:nvCxnSpPr>
          <p:spPr>
            <a:xfrm flipV="1">
              <a:off x="3995936" y="1700808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>
              <a:off x="3995936" y="3362121"/>
              <a:ext cx="3952056" cy="373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496491" y="1700808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47992" y="3554543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91132" y="34824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  <a:endParaRPr lang="ru-RU" dirty="0"/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>
              <a:off x="3995936" y="2542247"/>
              <a:ext cx="9361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572000" y="2098178"/>
              <a:ext cx="428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</a:t>
              </a:r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20272" y="3620978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</a:t>
              </a:r>
              <a:endParaRPr lang="ru-RU" dirty="0"/>
            </a:p>
          </p:txBody>
        </p:sp>
        <p:cxnSp>
          <p:nvCxnSpPr>
            <p:cNvPr id="29" name="Прямая со стрелкой 28"/>
            <p:cNvCxnSpPr/>
            <p:nvPr/>
          </p:nvCxnSpPr>
          <p:spPr>
            <a:xfrm>
              <a:off x="7020272" y="1885474"/>
              <a:ext cx="0" cy="9674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161497" y="2184539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  <a:endParaRPr lang="ru-RU" dirty="0"/>
            </a:p>
          </p:txBody>
        </p:sp>
        <p:cxnSp>
          <p:nvCxnSpPr>
            <p:cNvPr id="33" name="Прямая со стрелкой 32"/>
            <p:cNvCxnSpPr/>
            <p:nvPr/>
          </p:nvCxnSpPr>
          <p:spPr>
            <a:xfrm>
              <a:off x="4606109" y="2083662"/>
              <a:ext cx="360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7095127" y="2232572"/>
              <a:ext cx="360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Прямоугольник 34"/>
          <p:cNvSpPr/>
          <p:nvPr/>
        </p:nvSpPr>
        <p:spPr>
          <a:xfrm>
            <a:off x="3001990" y="4042843"/>
            <a:ext cx="4273157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этой задаче</a:t>
            </a:r>
            <a:b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рисунок </a:t>
            </a:r>
            <a:b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обязателен!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63152" y="236920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5930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14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Решение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91680" y="2132856"/>
            <a:ext cx="0" cy="24482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467544" y="3140968"/>
            <a:ext cx="122413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3045" y="2357581"/>
                <a:ext cx="1116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=?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45" y="2357581"/>
                <a:ext cx="1116856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23045" y="3362121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h=20</a:t>
            </a:r>
            <a:r>
              <a:rPr lang="ru-RU" dirty="0"/>
              <a:t>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944" y="385175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L=200</a:t>
            </a:r>
            <a:r>
              <a:rPr lang="ru-RU" dirty="0"/>
              <a:t>м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987824" y="476672"/>
            <a:ext cx="5553092" cy="2448272"/>
            <a:chOff x="2123728" y="1700808"/>
            <a:chExt cx="6129156" cy="2448272"/>
          </a:xfrm>
        </p:grpSpPr>
        <p:sp>
          <p:nvSpPr>
            <p:cNvPr id="26" name="Дуга 25"/>
            <p:cNvSpPr/>
            <p:nvPr/>
          </p:nvSpPr>
          <p:spPr>
            <a:xfrm>
              <a:off x="2123728" y="2542247"/>
              <a:ext cx="4896544" cy="1606833"/>
            </a:xfrm>
            <a:prstGeom prst="arc">
              <a:avLst>
                <a:gd name="adj1" fmla="val 16200000"/>
                <a:gd name="adj2" fmla="val 21568609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 стрелкой 15"/>
            <p:cNvCxnSpPr/>
            <p:nvPr/>
          </p:nvCxnSpPr>
          <p:spPr>
            <a:xfrm flipV="1">
              <a:off x="3995936" y="1700808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>
              <a:off x="3995936" y="3362121"/>
              <a:ext cx="3952056" cy="373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496491" y="1700808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47992" y="3554543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91132" y="34824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  <a:endParaRPr lang="ru-RU" dirty="0"/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>
              <a:off x="3995936" y="2542247"/>
              <a:ext cx="9361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572000" y="2098178"/>
              <a:ext cx="428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</a:t>
              </a:r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20272" y="3620978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</a:t>
              </a:r>
              <a:endParaRPr lang="ru-RU" dirty="0"/>
            </a:p>
          </p:txBody>
        </p:sp>
        <p:cxnSp>
          <p:nvCxnSpPr>
            <p:cNvPr id="29" name="Прямая со стрелкой 28"/>
            <p:cNvCxnSpPr/>
            <p:nvPr/>
          </p:nvCxnSpPr>
          <p:spPr>
            <a:xfrm>
              <a:off x="7020272" y="1885474"/>
              <a:ext cx="0" cy="9674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161497" y="2184539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  <a:endParaRPr lang="ru-RU" dirty="0"/>
            </a:p>
          </p:txBody>
        </p:sp>
        <p:cxnSp>
          <p:nvCxnSpPr>
            <p:cNvPr id="33" name="Прямая со стрелкой 32"/>
            <p:cNvCxnSpPr/>
            <p:nvPr/>
          </p:nvCxnSpPr>
          <p:spPr>
            <a:xfrm>
              <a:off x="4606109" y="2083662"/>
              <a:ext cx="360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7095127" y="2232572"/>
              <a:ext cx="360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67744" y="2787134"/>
                <a:ext cx="19908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;  </m:t>
                      </m:r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2787134"/>
                <a:ext cx="1990801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420144" y="3356601"/>
                <a:ext cx="2683427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𝑔𝑡</m:t>
                      </m:r>
                      <m:r>
                        <a:rPr lang="en-US" b="0" i="1" smtClean="0">
                          <a:latin typeface="Cambria Math"/>
                        </a:rPr>
                        <m:t>;  </m:t>
                      </m:r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h</m:t>
                      </m:r>
                      <m:r>
                        <a:rPr lang="en-US" b="0" i="1" smtClean="0">
                          <a:latin typeface="Cambria Math"/>
                        </a:rPr>
                        <m:t>−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144" y="3356601"/>
                <a:ext cx="2683427" cy="6708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4231564" y="112009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626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14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Решение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91680" y="2132856"/>
            <a:ext cx="0" cy="36724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467544" y="3140968"/>
            <a:ext cx="122413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3045" y="2357581"/>
                <a:ext cx="1116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=?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45" y="2357581"/>
                <a:ext cx="1116856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23045" y="3362121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h=20</a:t>
            </a:r>
            <a:r>
              <a:rPr lang="ru-RU" dirty="0"/>
              <a:t>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944" y="385175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L=200</a:t>
            </a:r>
            <a:r>
              <a:rPr lang="ru-RU" dirty="0"/>
              <a:t>м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987824" y="476672"/>
            <a:ext cx="5553092" cy="2448272"/>
            <a:chOff x="2123728" y="1700808"/>
            <a:chExt cx="6129156" cy="2448272"/>
          </a:xfrm>
        </p:grpSpPr>
        <p:sp>
          <p:nvSpPr>
            <p:cNvPr id="26" name="Дуга 25"/>
            <p:cNvSpPr/>
            <p:nvPr/>
          </p:nvSpPr>
          <p:spPr>
            <a:xfrm>
              <a:off x="2123728" y="2542247"/>
              <a:ext cx="4896544" cy="1606833"/>
            </a:xfrm>
            <a:prstGeom prst="arc">
              <a:avLst>
                <a:gd name="adj1" fmla="val 16200000"/>
                <a:gd name="adj2" fmla="val 21568609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 стрелкой 15"/>
            <p:cNvCxnSpPr/>
            <p:nvPr/>
          </p:nvCxnSpPr>
          <p:spPr>
            <a:xfrm flipV="1">
              <a:off x="3995936" y="1700808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>
              <a:off x="3995936" y="3362121"/>
              <a:ext cx="3952056" cy="373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496491" y="1700808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47992" y="3554543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91132" y="34824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  <a:endParaRPr lang="ru-RU" dirty="0"/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>
              <a:off x="3995936" y="2542247"/>
              <a:ext cx="9361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572000" y="2098178"/>
              <a:ext cx="428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</a:t>
              </a:r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20272" y="3620978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</a:t>
              </a:r>
              <a:endParaRPr lang="ru-RU" dirty="0"/>
            </a:p>
          </p:txBody>
        </p:sp>
        <p:cxnSp>
          <p:nvCxnSpPr>
            <p:cNvPr id="29" name="Прямая со стрелкой 28"/>
            <p:cNvCxnSpPr/>
            <p:nvPr/>
          </p:nvCxnSpPr>
          <p:spPr>
            <a:xfrm>
              <a:off x="7020272" y="1885474"/>
              <a:ext cx="0" cy="9674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161497" y="2184539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  <a:endParaRPr lang="ru-RU" dirty="0"/>
            </a:p>
          </p:txBody>
        </p:sp>
        <p:cxnSp>
          <p:nvCxnSpPr>
            <p:cNvPr id="33" name="Прямая со стрелкой 32"/>
            <p:cNvCxnSpPr/>
            <p:nvPr/>
          </p:nvCxnSpPr>
          <p:spPr>
            <a:xfrm>
              <a:off x="4606109" y="2083662"/>
              <a:ext cx="360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7095127" y="2232572"/>
              <a:ext cx="360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67744" y="2787134"/>
                <a:ext cx="19908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;  </m:t>
                      </m:r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2787134"/>
                <a:ext cx="1990801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260239" y="3211374"/>
                <a:ext cx="2683427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𝑔𝑡</m:t>
                      </m:r>
                      <m:r>
                        <a:rPr lang="en-US" b="0" i="1" smtClean="0">
                          <a:latin typeface="Cambria Math"/>
                        </a:rPr>
                        <m:t>;  </m:t>
                      </m:r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h</m:t>
                      </m:r>
                      <m:r>
                        <a:rPr lang="en-US" b="0" i="1" smtClean="0">
                          <a:latin typeface="Cambria Math"/>
                        </a:rPr>
                        <m:t>−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239" y="3211374"/>
                <a:ext cx="2683427" cy="6708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4231564" y="112009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83768" y="4221088"/>
            <a:ext cx="250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Конец движения: </a:t>
            </a:r>
            <a:r>
              <a:rPr lang="en-US" dirty="0"/>
              <a:t>y(t)=0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67745" y="4819179"/>
                <a:ext cx="1872208" cy="666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h</m:t>
                    </m:r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𝑔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=0, </a:t>
                </a:r>
                <a:endParaRPr lang="ru-RU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5" y="4819179"/>
                <a:ext cx="1872208" cy="666401"/>
              </a:xfrm>
              <a:prstGeom prst="rect">
                <a:avLst/>
              </a:prstGeom>
              <a:blipFill rotWithShape="1">
                <a:blip r:embed="rId5"/>
                <a:stretch>
                  <a:fillRect b="-9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017434" y="4725771"/>
                <a:ext cx="2765116" cy="843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𝑡</m:t>
                    </m:r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h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400" dirty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/>
                              </a:rPr>
                              <m:t>2 20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/>
                              </a:rPr>
                              <m:t>10</m:t>
                            </m:r>
                          </m:den>
                        </m:f>
                      </m:e>
                    </m:rad>
                    <m:r>
                      <a:rPr lang="en-US" sz="2400" b="0" i="1" dirty="0" smtClean="0">
                        <a:latin typeface="Cambria Math"/>
                      </a:rPr>
                      <m:t>=2</m:t>
                    </m:r>
                    <m:r>
                      <a:rPr lang="en-US" sz="2400" b="0" i="1" dirty="0" smtClean="0">
                        <a:latin typeface="Cambria Math"/>
                      </a:rPr>
                      <m:t>𝑐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434" y="4725771"/>
                <a:ext cx="2765116" cy="84388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1021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14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Решение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91680" y="2132856"/>
            <a:ext cx="0" cy="36724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467544" y="3140968"/>
            <a:ext cx="122413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3045" y="2357581"/>
                <a:ext cx="1116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=?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45" y="2357581"/>
                <a:ext cx="1116856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23045" y="3362121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h=20</a:t>
            </a:r>
            <a:r>
              <a:rPr lang="ru-RU" dirty="0"/>
              <a:t>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944" y="3851756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L=200</a:t>
            </a:r>
            <a:r>
              <a:rPr lang="ru-RU" dirty="0"/>
              <a:t>м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987824" y="476672"/>
            <a:ext cx="5553092" cy="2448272"/>
            <a:chOff x="2123728" y="1700808"/>
            <a:chExt cx="6129156" cy="2448272"/>
          </a:xfrm>
        </p:grpSpPr>
        <p:sp>
          <p:nvSpPr>
            <p:cNvPr id="26" name="Дуга 25"/>
            <p:cNvSpPr/>
            <p:nvPr/>
          </p:nvSpPr>
          <p:spPr>
            <a:xfrm>
              <a:off x="2123728" y="2542247"/>
              <a:ext cx="4896544" cy="1606833"/>
            </a:xfrm>
            <a:prstGeom prst="arc">
              <a:avLst>
                <a:gd name="adj1" fmla="val 16200000"/>
                <a:gd name="adj2" fmla="val 21568609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 стрелкой 15"/>
            <p:cNvCxnSpPr/>
            <p:nvPr/>
          </p:nvCxnSpPr>
          <p:spPr>
            <a:xfrm flipV="1">
              <a:off x="3995936" y="1700808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>
              <a:off x="3995936" y="3362121"/>
              <a:ext cx="3952056" cy="373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496491" y="1700808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47992" y="3554543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91132" y="34824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  <a:endParaRPr lang="ru-RU" dirty="0"/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>
              <a:off x="3995936" y="2542247"/>
              <a:ext cx="9361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572000" y="2098178"/>
              <a:ext cx="428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Vo</a:t>
              </a:r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20272" y="3620978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</a:t>
              </a:r>
              <a:endParaRPr lang="ru-RU" dirty="0"/>
            </a:p>
          </p:txBody>
        </p:sp>
        <p:cxnSp>
          <p:nvCxnSpPr>
            <p:cNvPr id="29" name="Прямая со стрелкой 28"/>
            <p:cNvCxnSpPr/>
            <p:nvPr/>
          </p:nvCxnSpPr>
          <p:spPr>
            <a:xfrm>
              <a:off x="7020272" y="1885474"/>
              <a:ext cx="0" cy="9674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161497" y="2184539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  <a:endParaRPr lang="ru-RU" dirty="0"/>
            </a:p>
          </p:txBody>
        </p:sp>
        <p:cxnSp>
          <p:nvCxnSpPr>
            <p:cNvPr id="33" name="Прямая со стрелкой 32"/>
            <p:cNvCxnSpPr/>
            <p:nvPr/>
          </p:nvCxnSpPr>
          <p:spPr>
            <a:xfrm>
              <a:off x="4606109" y="2083662"/>
              <a:ext cx="360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7095127" y="2232572"/>
              <a:ext cx="360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67744" y="2787134"/>
                <a:ext cx="19908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;  </m:t>
                      </m:r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2787134"/>
                <a:ext cx="1990801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260239" y="3211374"/>
                <a:ext cx="2683427" cy="670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𝑔𝑡</m:t>
                      </m:r>
                      <m:r>
                        <a:rPr lang="en-US" b="0" i="1" smtClean="0">
                          <a:latin typeface="Cambria Math"/>
                        </a:rPr>
                        <m:t>;  </m:t>
                      </m:r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h</m:t>
                      </m:r>
                      <m:r>
                        <a:rPr lang="en-US" b="0" i="1" smtClean="0">
                          <a:latin typeface="Cambria Math"/>
                        </a:rPr>
                        <m:t>−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239" y="3211374"/>
                <a:ext cx="2683427" cy="6708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4231564" y="112009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83768" y="4221088"/>
            <a:ext cx="250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Конец движения: </a:t>
            </a:r>
            <a:r>
              <a:rPr lang="en-US" dirty="0"/>
              <a:t>y(t)=0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67745" y="4819179"/>
                <a:ext cx="1872208" cy="666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h</m:t>
                    </m:r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𝑔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=0, </a:t>
                </a:r>
                <a:endParaRPr lang="ru-RU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5" y="4819179"/>
                <a:ext cx="1872208" cy="666401"/>
              </a:xfrm>
              <a:prstGeom prst="rect">
                <a:avLst/>
              </a:prstGeom>
              <a:blipFill rotWithShape="1">
                <a:blip r:embed="rId5"/>
                <a:stretch>
                  <a:fillRect b="-9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017434" y="4725771"/>
                <a:ext cx="2765116" cy="843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𝑡</m:t>
                    </m:r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h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400" dirty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/>
                              </a:rPr>
                              <m:t>2 20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/>
                              </a:rPr>
                              <m:t>10</m:t>
                            </m:r>
                          </m:den>
                        </m:f>
                      </m:e>
                    </m:rad>
                    <m:r>
                      <a:rPr lang="en-US" sz="2400" b="0" i="1" dirty="0" smtClean="0">
                        <a:latin typeface="Cambria Math"/>
                      </a:rPr>
                      <m:t>=2</m:t>
                    </m:r>
                    <m:r>
                      <a:rPr lang="en-US" sz="2400" b="0" i="1" dirty="0" smtClean="0">
                        <a:latin typeface="Cambria Math"/>
                      </a:rPr>
                      <m:t>𝑐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434" y="4725771"/>
                <a:ext cx="2765116" cy="84388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05150" y="5949280"/>
                <a:ext cx="3515899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𝐿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200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=100 </m:t>
                      </m:r>
                      <m:r>
                        <a:rPr lang="ru-RU" b="0" i="1" smtClean="0">
                          <a:latin typeface="Cambria Math"/>
                        </a:rPr>
                        <m:t>м/с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150" y="5949280"/>
                <a:ext cx="3515899" cy="6127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566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ru-RU" dirty="0"/>
              <a:t>Задача № 2.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628800"/>
            <a:ext cx="7776864" cy="4464496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#2	</a:t>
            </a:r>
            <a:r>
              <a:rPr lang="ru-RU" dirty="0">
                <a:solidFill>
                  <a:schemeClr val="tx1"/>
                </a:solidFill>
              </a:rPr>
              <a:t>Пушка стреляет снарядом под углом 30</a:t>
            </a:r>
            <a:r>
              <a:rPr lang="ru-RU" baseline="30000" dirty="0">
                <a:solidFill>
                  <a:schemeClr val="tx1"/>
                </a:solidFill>
              </a:rPr>
              <a:t>0</a:t>
            </a:r>
            <a:r>
              <a:rPr lang="ru-RU" dirty="0">
                <a:solidFill>
                  <a:schemeClr val="tx1"/>
                </a:solidFill>
              </a:rPr>
              <a:t> к горизонту с начальной скоростью 200м/с. Снаряд падает на землю на ту же высоту, на которой находится пушка. Найдите дальность полёта снаряда и его максимальную высоту подъёма.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Источник  ФИПИ ЕГЭ.</a:t>
            </a:r>
          </a:p>
        </p:txBody>
      </p:sp>
    </p:spTree>
    <p:extLst>
      <p:ext uri="{BB962C8B-B14F-4D97-AF65-F5344CB8AC3E}">
        <p14:creationId xmlns:p14="http://schemas.microsoft.com/office/powerpoint/2010/main" val="4106266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BB322-7251-4AA3-A32E-EE3237983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Краткое условие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7B04A6-FC28-4728-B969-F6396381E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72" y="1600200"/>
            <a:ext cx="3466728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</a:t>
            </a:r>
            <a:r>
              <a:rPr lang="en-US" baseline="-25000" dirty="0"/>
              <a:t>0</a:t>
            </a:r>
            <a:r>
              <a:rPr lang="en-US" dirty="0"/>
              <a:t>=</a:t>
            </a:r>
            <a:r>
              <a:rPr lang="ru-RU" dirty="0"/>
              <a:t>2</a:t>
            </a:r>
            <a:r>
              <a:rPr lang="en-US" dirty="0"/>
              <a:t>00 </a:t>
            </a:r>
            <a:r>
              <a:rPr lang="ru-RU" dirty="0"/>
              <a:t>м/с</a:t>
            </a:r>
          </a:p>
          <a:p>
            <a:pPr marL="0" indent="0">
              <a:buNone/>
            </a:pPr>
            <a:r>
              <a:rPr lang="el-GR" dirty="0"/>
              <a:t>α</a:t>
            </a:r>
            <a:r>
              <a:rPr lang="ru-RU" dirty="0"/>
              <a:t>=</a:t>
            </a:r>
            <a:r>
              <a:rPr lang="en-US" dirty="0"/>
              <a:t>3</a:t>
            </a:r>
            <a:r>
              <a:rPr lang="ru-RU" dirty="0"/>
              <a:t>0</a:t>
            </a:r>
            <a:r>
              <a:rPr lang="ru-RU" baseline="30000" dirty="0"/>
              <a:t>0</a:t>
            </a:r>
          </a:p>
          <a:p>
            <a:pPr marL="0" indent="0">
              <a:buNone/>
            </a:pPr>
            <a:r>
              <a:rPr lang="en-US" dirty="0"/>
              <a:t>Y</a:t>
            </a:r>
            <a:r>
              <a:rPr lang="en-US" baseline="-25000" dirty="0"/>
              <a:t>0</a:t>
            </a:r>
            <a:r>
              <a:rPr lang="en-US" dirty="0"/>
              <a:t>=0</a:t>
            </a:r>
          </a:p>
          <a:p>
            <a:pPr marL="0" indent="0">
              <a:buNone/>
            </a:pPr>
            <a:r>
              <a:rPr lang="en-US" dirty="0"/>
              <a:t>H=</a:t>
            </a:r>
            <a:r>
              <a:rPr lang="ru-RU" dirty="0"/>
              <a:t>?  </a:t>
            </a:r>
            <a:r>
              <a:rPr lang="en-US" dirty="0"/>
              <a:t>L=</a:t>
            </a:r>
            <a:r>
              <a:rPr lang="ru-RU" dirty="0"/>
              <a:t>?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244032D-3F4B-4293-B886-1B4FBB220EEA}"/>
              </a:ext>
            </a:extLst>
          </p:cNvPr>
          <p:cNvGrpSpPr/>
          <p:nvPr/>
        </p:nvGrpSpPr>
        <p:grpSpPr>
          <a:xfrm>
            <a:off x="107504" y="1360467"/>
            <a:ext cx="7233362" cy="5496543"/>
            <a:chOff x="107504" y="1127927"/>
            <a:chExt cx="7233362" cy="54965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34089E-88BA-4D79-A1B8-7845CDB352F0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70E58DAE-A023-4DFA-8752-B1DA6FC7CE32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01085DA-09EE-4FDF-83AA-0AA965AA3BBD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EB196D-4568-4196-B41D-5897CB05DD1B}"/>
                </a:ext>
              </a:extLst>
            </p:cNvPr>
            <p:cNvSpPr txBox="1"/>
            <p:nvPr/>
          </p:nvSpPr>
          <p:spPr>
            <a:xfrm>
              <a:off x="6917352" y="5753019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8FD4C1-2502-4134-8C07-7FFA979EB865}"/>
                </a:ext>
              </a:extLst>
            </p:cNvPr>
            <p:cNvSpPr txBox="1"/>
            <p:nvPr/>
          </p:nvSpPr>
          <p:spPr>
            <a:xfrm>
              <a:off x="457200" y="1127927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0C4D03BE-C74B-46F0-ADA9-AE0F1B4E3E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8397" y="3258201"/>
              <a:ext cx="907245" cy="269509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CFCC6-388E-46CA-800A-933D0038AC5D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6AD832-DFE7-456F-83DE-6C3BCDBFB5CD}"/>
                </a:ext>
              </a:extLst>
            </p:cNvPr>
            <p:cNvSpPr txBox="1"/>
            <p:nvPr/>
          </p:nvSpPr>
          <p:spPr>
            <a:xfrm>
              <a:off x="1657116" y="2531679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0C347EE3-8355-422B-B82E-9513FE824E2C}"/>
                </a:ext>
              </a:extLst>
            </p:cNvPr>
            <p:cNvCxnSpPr/>
            <p:nvPr/>
          </p:nvCxnSpPr>
          <p:spPr>
            <a:xfrm>
              <a:off x="1763688" y="2620396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B60231F8-EF89-40C8-A7B9-8F76E558847C}"/>
                </a:ext>
              </a:extLst>
            </p:cNvPr>
            <p:cNvCxnSpPr>
              <a:cxnSpLocks/>
            </p:cNvCxnSpPr>
            <p:nvPr/>
          </p:nvCxnSpPr>
          <p:spPr>
            <a:xfrm>
              <a:off x="925133" y="6138521"/>
              <a:ext cx="4533835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8E16A323-E8D5-46EB-9DC3-36C8D0DB1E43}"/>
                </a:ext>
              </a:extLst>
            </p:cNvPr>
            <p:cNvCxnSpPr>
              <a:cxnSpLocks/>
            </p:cNvCxnSpPr>
            <p:nvPr/>
          </p:nvCxnSpPr>
          <p:spPr>
            <a:xfrm>
              <a:off x="579108" y="2968333"/>
              <a:ext cx="0" cy="2984963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CD66F2-9976-4668-B6D5-880F4A7EF71D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4035E86A-A7D9-441F-BC4D-0594BD1967EA}"/>
              </a:ext>
            </a:extLst>
          </p:cNvPr>
          <p:cNvSpPr/>
          <p:nvPr/>
        </p:nvSpPr>
        <p:spPr>
          <a:xfrm>
            <a:off x="932688" y="3154529"/>
            <a:ext cx="4526280" cy="2999383"/>
          </a:xfrm>
          <a:custGeom>
            <a:avLst/>
            <a:gdLst>
              <a:gd name="connsiteX0" fmla="*/ 0 w 4526280"/>
              <a:gd name="connsiteY0" fmla="*/ 2971951 h 2999383"/>
              <a:gd name="connsiteX1" fmla="*/ 740664 w 4526280"/>
              <a:gd name="connsiteY1" fmla="*/ 1143151 h 2999383"/>
              <a:gd name="connsiteX2" fmla="*/ 1627632 w 4526280"/>
              <a:gd name="connsiteY2" fmla="*/ 201319 h 2999383"/>
              <a:gd name="connsiteX3" fmla="*/ 2441448 w 4526280"/>
              <a:gd name="connsiteY3" fmla="*/ 9295 h 2999383"/>
              <a:gd name="connsiteX4" fmla="*/ 3246120 w 4526280"/>
              <a:gd name="connsiteY4" fmla="*/ 375055 h 2999383"/>
              <a:gd name="connsiteX5" fmla="*/ 4114800 w 4526280"/>
              <a:gd name="connsiteY5" fmla="*/ 1572919 h 2999383"/>
              <a:gd name="connsiteX6" fmla="*/ 4526280 w 4526280"/>
              <a:gd name="connsiteY6" fmla="*/ 2999383 h 299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6280" h="2999383">
                <a:moveTo>
                  <a:pt x="0" y="2971951"/>
                </a:moveTo>
                <a:cubicBezTo>
                  <a:pt x="234696" y="2288437"/>
                  <a:pt x="469392" y="1604923"/>
                  <a:pt x="740664" y="1143151"/>
                </a:cubicBezTo>
                <a:cubicBezTo>
                  <a:pt x="1011936" y="681379"/>
                  <a:pt x="1344168" y="390295"/>
                  <a:pt x="1627632" y="201319"/>
                </a:cubicBezTo>
                <a:cubicBezTo>
                  <a:pt x="1911096" y="12343"/>
                  <a:pt x="2171700" y="-19661"/>
                  <a:pt x="2441448" y="9295"/>
                </a:cubicBezTo>
                <a:cubicBezTo>
                  <a:pt x="2711196" y="38251"/>
                  <a:pt x="2967228" y="114451"/>
                  <a:pt x="3246120" y="375055"/>
                </a:cubicBezTo>
                <a:cubicBezTo>
                  <a:pt x="3525012" y="635659"/>
                  <a:pt x="3901440" y="1135531"/>
                  <a:pt x="4114800" y="1572919"/>
                </a:cubicBezTo>
                <a:cubicBezTo>
                  <a:pt x="4328160" y="2010307"/>
                  <a:pt x="4427220" y="2504845"/>
                  <a:pt x="4526280" y="29993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871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BB322-7251-4AA3-A32E-EE3237983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677" y="271"/>
            <a:ext cx="8229600" cy="1143000"/>
          </a:xfrm>
        </p:spPr>
        <p:txBody>
          <a:bodyPr/>
          <a:lstStyle/>
          <a:p>
            <a:r>
              <a:rPr lang="ru-RU" dirty="0"/>
              <a:t>Решение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47B04A6-FC28-4728-B969-F6396381E2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04834" y="984569"/>
                <a:ext cx="4680519" cy="4525963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=200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∙0,5=100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с</m:t>
                          </m:r>
                        </m:den>
                      </m:f>
                    </m:oMath>
                  </m:oMathPara>
                </a14:m>
                <a:endParaRPr lang="ru-RU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𝑔𝑡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ru-RU" dirty="0"/>
                  <a:t>Максимальный подъём- </a:t>
                </a:r>
                <a:br>
                  <a:rPr lang="ru-RU" dirty="0"/>
                </a:br>
                <a:r>
                  <a:rPr lang="en-US" dirty="0"/>
                  <a:t>		</a:t>
                </a:r>
                <a:r>
                  <a:rPr lang="ru-RU" dirty="0"/>
                  <a:t>-</a:t>
                </a:r>
                <a:r>
                  <a:rPr lang="en-US" dirty="0" err="1"/>
                  <a:t>V</a:t>
                </a:r>
                <a:r>
                  <a:rPr lang="en-US" baseline="-25000" dirty="0" err="1"/>
                  <a:t>y</a:t>
                </a:r>
                <a:r>
                  <a:rPr lang="en-US" dirty="0"/>
                  <a:t>=0	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𝑔𝑡</m:t>
                    </m:r>
                  </m:oMath>
                </a14:m>
                <a:r>
                  <a:rPr lang="en-US" dirty="0"/>
                  <a:t>=0</a:t>
                </a:r>
                <a:br>
                  <a:rPr lang="en-US" dirty="0"/>
                </a:b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=10  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с</m:t>
                    </m:r>
                  </m:oMath>
                </a14:m>
                <a:endParaRPr lang="ru-RU" b="0" dirty="0"/>
              </a:p>
              <a:p>
                <a:pPr marL="0" indent="0">
                  <a:buNone/>
                </a:pPr>
                <a:r>
                  <a:rPr lang="ru-RU" dirty="0"/>
                  <a:t>Это время подъёма!!!</a:t>
                </a:r>
                <a:br>
                  <a:rPr lang="en-US" dirty="0"/>
                </a:br>
                <a:endParaRPr lang="ru-RU" dirty="0"/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47B04A6-FC28-4728-B969-F6396381E2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04834" y="984569"/>
                <a:ext cx="4680519" cy="4525963"/>
              </a:xfrm>
              <a:blipFill>
                <a:blip r:embed="rId2"/>
                <a:stretch>
                  <a:fillRect l="-24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244032D-3F4B-4293-B886-1B4FBB220EEA}"/>
              </a:ext>
            </a:extLst>
          </p:cNvPr>
          <p:cNvGrpSpPr/>
          <p:nvPr/>
        </p:nvGrpSpPr>
        <p:grpSpPr>
          <a:xfrm>
            <a:off x="107504" y="1347509"/>
            <a:ext cx="7290154" cy="5509501"/>
            <a:chOff x="107504" y="1114969"/>
            <a:chExt cx="7290154" cy="550950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34089E-88BA-4D79-A1B8-7845CDB352F0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70E58DAE-A023-4DFA-8752-B1DA6FC7CE32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01085DA-09EE-4FDF-83AA-0AA965AA3BBD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EB196D-4568-4196-B41D-5897CB05DD1B}"/>
                </a:ext>
              </a:extLst>
            </p:cNvPr>
            <p:cNvSpPr txBox="1"/>
            <p:nvPr/>
          </p:nvSpPr>
          <p:spPr>
            <a:xfrm>
              <a:off x="6974144" y="5598206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8FD4C1-2502-4134-8C07-7FFA979EB865}"/>
                </a:ext>
              </a:extLst>
            </p:cNvPr>
            <p:cNvSpPr txBox="1"/>
            <p:nvPr/>
          </p:nvSpPr>
          <p:spPr>
            <a:xfrm>
              <a:off x="538984" y="1114969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0C4D03BE-C74B-46F0-ADA9-AE0F1B4E3E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8397" y="3258201"/>
              <a:ext cx="907245" cy="269509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CFCC6-388E-46CA-800A-933D0038AC5D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6AD832-DFE7-456F-83DE-6C3BCDBFB5CD}"/>
                </a:ext>
              </a:extLst>
            </p:cNvPr>
            <p:cNvSpPr txBox="1"/>
            <p:nvPr/>
          </p:nvSpPr>
          <p:spPr>
            <a:xfrm>
              <a:off x="1657116" y="2531679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0C347EE3-8355-422B-B82E-9513FE824E2C}"/>
                </a:ext>
              </a:extLst>
            </p:cNvPr>
            <p:cNvCxnSpPr/>
            <p:nvPr/>
          </p:nvCxnSpPr>
          <p:spPr>
            <a:xfrm>
              <a:off x="1763688" y="2531679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B60231F8-EF89-40C8-A7B9-8F76E558847C}"/>
                </a:ext>
              </a:extLst>
            </p:cNvPr>
            <p:cNvCxnSpPr>
              <a:cxnSpLocks/>
            </p:cNvCxnSpPr>
            <p:nvPr/>
          </p:nvCxnSpPr>
          <p:spPr>
            <a:xfrm>
              <a:off x="925133" y="6138521"/>
              <a:ext cx="4533835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8E16A323-E8D5-46EB-9DC3-36C8D0DB1E43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2980436"/>
              <a:ext cx="0" cy="2984963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CD66F2-9976-4668-B6D5-880F4A7EF71D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4035E86A-A7D9-441F-BC4D-0594BD1967EA}"/>
              </a:ext>
            </a:extLst>
          </p:cNvPr>
          <p:cNvSpPr/>
          <p:nvPr/>
        </p:nvSpPr>
        <p:spPr>
          <a:xfrm>
            <a:off x="932688" y="3154529"/>
            <a:ext cx="4526280" cy="2999383"/>
          </a:xfrm>
          <a:custGeom>
            <a:avLst/>
            <a:gdLst>
              <a:gd name="connsiteX0" fmla="*/ 0 w 4526280"/>
              <a:gd name="connsiteY0" fmla="*/ 2971951 h 2999383"/>
              <a:gd name="connsiteX1" fmla="*/ 740664 w 4526280"/>
              <a:gd name="connsiteY1" fmla="*/ 1143151 h 2999383"/>
              <a:gd name="connsiteX2" fmla="*/ 1627632 w 4526280"/>
              <a:gd name="connsiteY2" fmla="*/ 201319 h 2999383"/>
              <a:gd name="connsiteX3" fmla="*/ 2441448 w 4526280"/>
              <a:gd name="connsiteY3" fmla="*/ 9295 h 2999383"/>
              <a:gd name="connsiteX4" fmla="*/ 3246120 w 4526280"/>
              <a:gd name="connsiteY4" fmla="*/ 375055 h 2999383"/>
              <a:gd name="connsiteX5" fmla="*/ 4114800 w 4526280"/>
              <a:gd name="connsiteY5" fmla="*/ 1572919 h 2999383"/>
              <a:gd name="connsiteX6" fmla="*/ 4526280 w 4526280"/>
              <a:gd name="connsiteY6" fmla="*/ 2999383 h 299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6280" h="2999383">
                <a:moveTo>
                  <a:pt x="0" y="2971951"/>
                </a:moveTo>
                <a:cubicBezTo>
                  <a:pt x="234696" y="2288437"/>
                  <a:pt x="469392" y="1604923"/>
                  <a:pt x="740664" y="1143151"/>
                </a:cubicBezTo>
                <a:cubicBezTo>
                  <a:pt x="1011936" y="681379"/>
                  <a:pt x="1344168" y="390295"/>
                  <a:pt x="1627632" y="201319"/>
                </a:cubicBezTo>
                <a:cubicBezTo>
                  <a:pt x="1911096" y="12343"/>
                  <a:pt x="2171700" y="-19661"/>
                  <a:pt x="2441448" y="9295"/>
                </a:cubicBezTo>
                <a:cubicBezTo>
                  <a:pt x="2711196" y="38251"/>
                  <a:pt x="2967228" y="114451"/>
                  <a:pt x="3246120" y="375055"/>
                </a:cubicBezTo>
                <a:cubicBezTo>
                  <a:pt x="3525012" y="635659"/>
                  <a:pt x="3901440" y="1135531"/>
                  <a:pt x="4114800" y="1572919"/>
                </a:cubicBezTo>
                <a:cubicBezTo>
                  <a:pt x="4328160" y="2010307"/>
                  <a:pt x="4427220" y="2504845"/>
                  <a:pt x="4526280" y="29993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234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639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BB322-7251-4AA3-A32E-EE3237983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1143000"/>
          </a:xfrm>
        </p:spPr>
        <p:txBody>
          <a:bodyPr/>
          <a:lstStyle/>
          <a:p>
            <a:r>
              <a:rPr lang="ru-RU" dirty="0"/>
              <a:t>Решение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47B04A6-FC28-4728-B969-F6396381E2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09593" y="158809"/>
                <a:ext cx="4680519" cy="452596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endParaRPr lang="ru-RU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Y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ru-RU" dirty="0"/>
                  <a:t>Подставляя сюда полученное время подъёма, получаем максимальную высоту.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=100∙10−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10∙100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=500 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</m:t>
                      </m:r>
                    </m:oMath>
                  </m:oMathPara>
                </a14:m>
                <a:br>
                  <a:rPr lang="en-US" dirty="0"/>
                </a:br>
                <a:endParaRPr lang="ru-RU" dirty="0"/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47B04A6-FC28-4728-B969-F6396381E2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09593" y="158809"/>
                <a:ext cx="4680519" cy="4525963"/>
              </a:xfrm>
              <a:blipFill>
                <a:blip r:embed="rId2"/>
                <a:stretch>
                  <a:fillRect l="-29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244032D-3F4B-4293-B886-1B4FBB220EEA}"/>
              </a:ext>
            </a:extLst>
          </p:cNvPr>
          <p:cNvGrpSpPr/>
          <p:nvPr/>
        </p:nvGrpSpPr>
        <p:grpSpPr>
          <a:xfrm>
            <a:off x="107504" y="1556792"/>
            <a:ext cx="7195453" cy="5300218"/>
            <a:chOff x="107504" y="1324252"/>
            <a:chExt cx="7195453" cy="53002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34089E-88BA-4D79-A1B8-7845CDB352F0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70E58DAE-A023-4DFA-8752-B1DA6FC7CE32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01085DA-09EE-4FDF-83AA-0AA965AA3BBD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EB196D-4568-4196-B41D-5897CB05DD1B}"/>
                </a:ext>
              </a:extLst>
            </p:cNvPr>
            <p:cNvSpPr txBox="1"/>
            <p:nvPr/>
          </p:nvSpPr>
          <p:spPr>
            <a:xfrm>
              <a:off x="6879443" y="5815355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8FD4C1-2502-4134-8C07-7FFA979EB865}"/>
                </a:ext>
              </a:extLst>
            </p:cNvPr>
            <p:cNvSpPr txBox="1"/>
            <p:nvPr/>
          </p:nvSpPr>
          <p:spPr>
            <a:xfrm>
              <a:off x="435253" y="1324252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0C4D03BE-C74B-46F0-ADA9-AE0F1B4E3E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8397" y="3258201"/>
              <a:ext cx="907245" cy="269509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CFCC6-388E-46CA-800A-933D0038AC5D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6AD832-DFE7-456F-83DE-6C3BCDBFB5CD}"/>
                </a:ext>
              </a:extLst>
            </p:cNvPr>
            <p:cNvSpPr txBox="1"/>
            <p:nvPr/>
          </p:nvSpPr>
          <p:spPr>
            <a:xfrm>
              <a:off x="1657116" y="2531679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0C347EE3-8355-422B-B82E-9513FE824E2C}"/>
                </a:ext>
              </a:extLst>
            </p:cNvPr>
            <p:cNvCxnSpPr/>
            <p:nvPr/>
          </p:nvCxnSpPr>
          <p:spPr>
            <a:xfrm>
              <a:off x="1763688" y="2531679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B60231F8-EF89-40C8-A7B9-8F76E558847C}"/>
                </a:ext>
              </a:extLst>
            </p:cNvPr>
            <p:cNvCxnSpPr>
              <a:cxnSpLocks/>
            </p:cNvCxnSpPr>
            <p:nvPr/>
          </p:nvCxnSpPr>
          <p:spPr>
            <a:xfrm>
              <a:off x="925133" y="6138521"/>
              <a:ext cx="4533835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8E16A323-E8D5-46EB-9DC3-36C8D0DB1E43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2980436"/>
              <a:ext cx="0" cy="2984963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CD66F2-9976-4668-B6D5-880F4A7EF71D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4035E86A-A7D9-441F-BC4D-0594BD1967EA}"/>
              </a:ext>
            </a:extLst>
          </p:cNvPr>
          <p:cNvSpPr/>
          <p:nvPr/>
        </p:nvSpPr>
        <p:spPr>
          <a:xfrm>
            <a:off x="932688" y="3154529"/>
            <a:ext cx="4526280" cy="2999383"/>
          </a:xfrm>
          <a:custGeom>
            <a:avLst/>
            <a:gdLst>
              <a:gd name="connsiteX0" fmla="*/ 0 w 4526280"/>
              <a:gd name="connsiteY0" fmla="*/ 2971951 h 2999383"/>
              <a:gd name="connsiteX1" fmla="*/ 740664 w 4526280"/>
              <a:gd name="connsiteY1" fmla="*/ 1143151 h 2999383"/>
              <a:gd name="connsiteX2" fmla="*/ 1627632 w 4526280"/>
              <a:gd name="connsiteY2" fmla="*/ 201319 h 2999383"/>
              <a:gd name="connsiteX3" fmla="*/ 2441448 w 4526280"/>
              <a:gd name="connsiteY3" fmla="*/ 9295 h 2999383"/>
              <a:gd name="connsiteX4" fmla="*/ 3246120 w 4526280"/>
              <a:gd name="connsiteY4" fmla="*/ 375055 h 2999383"/>
              <a:gd name="connsiteX5" fmla="*/ 4114800 w 4526280"/>
              <a:gd name="connsiteY5" fmla="*/ 1572919 h 2999383"/>
              <a:gd name="connsiteX6" fmla="*/ 4526280 w 4526280"/>
              <a:gd name="connsiteY6" fmla="*/ 2999383 h 299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6280" h="2999383">
                <a:moveTo>
                  <a:pt x="0" y="2971951"/>
                </a:moveTo>
                <a:cubicBezTo>
                  <a:pt x="234696" y="2288437"/>
                  <a:pt x="469392" y="1604923"/>
                  <a:pt x="740664" y="1143151"/>
                </a:cubicBezTo>
                <a:cubicBezTo>
                  <a:pt x="1011936" y="681379"/>
                  <a:pt x="1344168" y="390295"/>
                  <a:pt x="1627632" y="201319"/>
                </a:cubicBezTo>
                <a:cubicBezTo>
                  <a:pt x="1911096" y="12343"/>
                  <a:pt x="2171700" y="-19661"/>
                  <a:pt x="2441448" y="9295"/>
                </a:cubicBezTo>
                <a:cubicBezTo>
                  <a:pt x="2711196" y="38251"/>
                  <a:pt x="2967228" y="114451"/>
                  <a:pt x="3246120" y="375055"/>
                </a:cubicBezTo>
                <a:cubicBezTo>
                  <a:pt x="3525012" y="635659"/>
                  <a:pt x="3901440" y="1135531"/>
                  <a:pt x="4114800" y="1572919"/>
                </a:cubicBezTo>
                <a:cubicBezTo>
                  <a:pt x="4328160" y="2010307"/>
                  <a:pt x="4427220" y="2504845"/>
                  <a:pt x="4526280" y="29993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669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BB322-7251-4AA3-A32E-EE3237983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1143000"/>
          </a:xfrm>
        </p:spPr>
        <p:txBody>
          <a:bodyPr/>
          <a:lstStyle/>
          <a:p>
            <a:r>
              <a:rPr lang="ru-RU" dirty="0"/>
              <a:t>Решение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47B04A6-FC28-4728-B969-F6396381E2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09593" y="158809"/>
                <a:ext cx="4680519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err="1">
                    <a:ea typeface="Cambria Math" panose="02040503050406030204" pitchFamily="18" charset="0"/>
                  </a:rPr>
                  <a:t>V</a:t>
                </a:r>
                <a:r>
                  <a:rPr lang="en-US" baseline="-25000" dirty="0" err="1">
                    <a:ea typeface="Cambria Math" panose="02040503050406030204" pitchFamily="18" charset="0"/>
                  </a:rPr>
                  <a:t>x</a:t>
                </a:r>
                <a:r>
                  <a:rPr lang="en-US" dirty="0">
                    <a:ea typeface="Cambria Math" panose="02040503050406030204" pitchFamily="18" charset="0"/>
                  </a:rPr>
                  <a:t>=V</a:t>
                </a:r>
                <a:r>
                  <a:rPr lang="en-US" baseline="-25000" dirty="0">
                    <a:ea typeface="Cambria Math" panose="02040503050406030204" pitchFamily="18" charset="0"/>
                  </a:rPr>
                  <a:t>0</a:t>
                </a:r>
                <a:r>
                  <a:rPr lang="en-US" dirty="0">
                    <a:ea typeface="Cambria Math" panose="02040503050406030204" pitchFamily="18" charset="0"/>
                  </a:rPr>
                  <a:t>cos30</a:t>
                </a:r>
                <a:r>
                  <a:rPr lang="en-US" baseline="30000" dirty="0">
                    <a:ea typeface="Cambria Math" panose="02040503050406030204" pitchFamily="18" charset="0"/>
                  </a:rPr>
                  <a:t>0</a:t>
                </a:r>
                <a:r>
                  <a:rPr lang="en-US" dirty="0">
                    <a:ea typeface="Cambria Math" panose="02040503050406030204" pitchFamily="18" charset="0"/>
                  </a:rPr>
                  <a:t>=200×0,87=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r>
                  <a:rPr lang="en-US" dirty="0">
                    <a:ea typeface="Cambria Math" panose="02040503050406030204" pitchFamily="18" charset="0"/>
                  </a:rPr>
                  <a:t>=1</a:t>
                </a:r>
                <a:r>
                  <a:rPr lang="ru-RU" dirty="0">
                    <a:ea typeface="Cambria Math" panose="02040503050406030204" pitchFamily="18" charset="0"/>
                  </a:rPr>
                  <a:t>74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:r>
                  <a:rPr lang="ru-RU" dirty="0">
                    <a:ea typeface="Cambria Math" panose="02040503050406030204" pitchFamily="18" charset="0"/>
                  </a:rPr>
                  <a:t>м</a:t>
                </a:r>
              </a:p>
              <a:p>
                <a:pPr marL="0" indent="0">
                  <a:buNone/>
                </a:pPr>
                <a:r>
                  <a:rPr lang="ru-RU" dirty="0">
                    <a:ea typeface="Cambria Math" panose="02040503050406030204" pitchFamily="18" charset="0"/>
                  </a:rPr>
                  <a:t>Так начальная высота равна нулю можно пользоваться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𝑓𝑢𝑙𝑙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=2∙10==20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br>
                  <a:rPr lang="en-US" dirty="0"/>
                </a:br>
                <a:endParaRPr lang="ru-RU" dirty="0"/>
              </a:p>
              <a:p>
                <a:pPr marL="0" indent="0">
                  <a:buNone/>
                </a:pPr>
                <a:r>
                  <a:rPr lang="ru-RU" dirty="0"/>
                  <a:t>Тогда </a:t>
                </a:r>
                <a:r>
                  <a:rPr lang="en-US" dirty="0"/>
                  <a:t>L=174×20=3480 </a:t>
                </a:r>
                <a:r>
                  <a:rPr lang="ru-RU" dirty="0"/>
                  <a:t>м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47B04A6-FC28-4728-B969-F6396381E2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09593" y="158809"/>
                <a:ext cx="4680519" cy="4525963"/>
              </a:xfrm>
              <a:blipFill>
                <a:blip r:embed="rId2"/>
                <a:stretch>
                  <a:fillRect l="-3255" t="-20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244032D-3F4B-4293-B886-1B4FBB220EEA}"/>
              </a:ext>
            </a:extLst>
          </p:cNvPr>
          <p:cNvGrpSpPr/>
          <p:nvPr/>
        </p:nvGrpSpPr>
        <p:grpSpPr>
          <a:xfrm>
            <a:off x="107504" y="1484693"/>
            <a:ext cx="7261852" cy="5372317"/>
            <a:chOff x="107504" y="1252153"/>
            <a:chExt cx="7261852" cy="537231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34089E-88BA-4D79-A1B8-7845CDB352F0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70E58DAE-A023-4DFA-8752-B1DA6FC7CE32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01085DA-09EE-4FDF-83AA-0AA965AA3BBD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EB196D-4568-4196-B41D-5897CB05DD1B}"/>
                </a:ext>
              </a:extLst>
            </p:cNvPr>
            <p:cNvSpPr txBox="1"/>
            <p:nvPr/>
          </p:nvSpPr>
          <p:spPr>
            <a:xfrm>
              <a:off x="6863536" y="5815355"/>
              <a:ext cx="5058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8FD4C1-2502-4134-8C07-7FFA979EB865}"/>
                </a:ext>
              </a:extLst>
            </p:cNvPr>
            <p:cNvSpPr txBox="1"/>
            <p:nvPr/>
          </p:nvSpPr>
          <p:spPr>
            <a:xfrm>
              <a:off x="547431" y="1252153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0C4D03BE-C74B-46F0-ADA9-AE0F1B4E3E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8397" y="3258201"/>
              <a:ext cx="907245" cy="269509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CFCC6-388E-46CA-800A-933D0038AC5D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6AD832-DFE7-456F-83DE-6C3BCDBFB5CD}"/>
                </a:ext>
              </a:extLst>
            </p:cNvPr>
            <p:cNvSpPr txBox="1"/>
            <p:nvPr/>
          </p:nvSpPr>
          <p:spPr>
            <a:xfrm>
              <a:off x="1657116" y="2531679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0C347EE3-8355-422B-B82E-9513FE824E2C}"/>
                </a:ext>
              </a:extLst>
            </p:cNvPr>
            <p:cNvCxnSpPr/>
            <p:nvPr/>
          </p:nvCxnSpPr>
          <p:spPr>
            <a:xfrm>
              <a:off x="1763688" y="2531679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B60231F8-EF89-40C8-A7B9-8F76E558847C}"/>
                </a:ext>
              </a:extLst>
            </p:cNvPr>
            <p:cNvCxnSpPr>
              <a:cxnSpLocks/>
            </p:cNvCxnSpPr>
            <p:nvPr/>
          </p:nvCxnSpPr>
          <p:spPr>
            <a:xfrm>
              <a:off x="925133" y="6138521"/>
              <a:ext cx="4533835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8E16A323-E8D5-46EB-9DC3-36C8D0DB1E43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2980436"/>
              <a:ext cx="0" cy="2984963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CD66F2-9976-4668-B6D5-880F4A7EF71D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4035E86A-A7D9-441F-BC4D-0594BD1967EA}"/>
              </a:ext>
            </a:extLst>
          </p:cNvPr>
          <p:cNvSpPr/>
          <p:nvPr/>
        </p:nvSpPr>
        <p:spPr>
          <a:xfrm>
            <a:off x="932688" y="3154529"/>
            <a:ext cx="4526280" cy="2999383"/>
          </a:xfrm>
          <a:custGeom>
            <a:avLst/>
            <a:gdLst>
              <a:gd name="connsiteX0" fmla="*/ 0 w 4526280"/>
              <a:gd name="connsiteY0" fmla="*/ 2971951 h 2999383"/>
              <a:gd name="connsiteX1" fmla="*/ 740664 w 4526280"/>
              <a:gd name="connsiteY1" fmla="*/ 1143151 h 2999383"/>
              <a:gd name="connsiteX2" fmla="*/ 1627632 w 4526280"/>
              <a:gd name="connsiteY2" fmla="*/ 201319 h 2999383"/>
              <a:gd name="connsiteX3" fmla="*/ 2441448 w 4526280"/>
              <a:gd name="connsiteY3" fmla="*/ 9295 h 2999383"/>
              <a:gd name="connsiteX4" fmla="*/ 3246120 w 4526280"/>
              <a:gd name="connsiteY4" fmla="*/ 375055 h 2999383"/>
              <a:gd name="connsiteX5" fmla="*/ 4114800 w 4526280"/>
              <a:gd name="connsiteY5" fmla="*/ 1572919 h 2999383"/>
              <a:gd name="connsiteX6" fmla="*/ 4526280 w 4526280"/>
              <a:gd name="connsiteY6" fmla="*/ 2999383 h 299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6280" h="2999383">
                <a:moveTo>
                  <a:pt x="0" y="2971951"/>
                </a:moveTo>
                <a:cubicBezTo>
                  <a:pt x="234696" y="2288437"/>
                  <a:pt x="469392" y="1604923"/>
                  <a:pt x="740664" y="1143151"/>
                </a:cubicBezTo>
                <a:cubicBezTo>
                  <a:pt x="1011936" y="681379"/>
                  <a:pt x="1344168" y="390295"/>
                  <a:pt x="1627632" y="201319"/>
                </a:cubicBezTo>
                <a:cubicBezTo>
                  <a:pt x="1911096" y="12343"/>
                  <a:pt x="2171700" y="-19661"/>
                  <a:pt x="2441448" y="9295"/>
                </a:cubicBezTo>
                <a:cubicBezTo>
                  <a:pt x="2711196" y="38251"/>
                  <a:pt x="2967228" y="114451"/>
                  <a:pt x="3246120" y="375055"/>
                </a:cubicBezTo>
                <a:cubicBezTo>
                  <a:pt x="3525012" y="635659"/>
                  <a:pt x="3901440" y="1135531"/>
                  <a:pt x="4114800" y="1572919"/>
                </a:cubicBezTo>
                <a:cubicBezTo>
                  <a:pt x="4328160" y="2010307"/>
                  <a:pt x="4427220" y="2504845"/>
                  <a:pt x="4526280" y="29993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854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ru-RU" dirty="0"/>
              <a:t>Домашнее задание.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628800"/>
            <a:ext cx="7776864" cy="4464496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#1	</a:t>
            </a:r>
            <a:r>
              <a:rPr lang="ru-RU" dirty="0">
                <a:solidFill>
                  <a:schemeClr val="tx1"/>
                </a:solidFill>
              </a:rPr>
              <a:t>Принцесса, запертая в башне бросает рыцарю свой перстень с горизонтальной начальной скоростью равной 10 м/с.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Перстень падает в 30 м от основания башни. На какой высоте находится окно принцессы?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Источник: ЛРЩ</a:t>
            </a:r>
          </a:p>
        </p:txBody>
      </p:sp>
    </p:spTree>
    <p:extLst>
      <p:ext uri="{BB962C8B-B14F-4D97-AF65-F5344CB8AC3E}">
        <p14:creationId xmlns:p14="http://schemas.microsoft.com/office/powerpoint/2010/main" val="2531918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7F57C-B8A1-4E80-9D33-9C391BE0F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Домашняя Задача № 2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A0C6F9-11E1-483B-BA33-7133E2751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Лучник стреляет из лука стрелой со скоростью 40 м/с под углом 30</a:t>
            </a:r>
            <a:r>
              <a:rPr lang="ru-RU" baseline="30000" dirty="0"/>
              <a:t>0</a:t>
            </a:r>
            <a:r>
              <a:rPr lang="ru-RU" dirty="0"/>
              <a:t> к горизонту. Найти дальность полёта стрелы и максимальную высоту подъёма.</a:t>
            </a:r>
          </a:p>
        </p:txBody>
      </p:sp>
    </p:spTree>
    <p:extLst>
      <p:ext uri="{BB962C8B-B14F-4D97-AF65-F5344CB8AC3E}">
        <p14:creationId xmlns:p14="http://schemas.microsoft.com/office/powerpoint/2010/main" val="2617062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ru-RU" dirty="0"/>
              <a:t>Домашнее задание.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628800"/>
            <a:ext cx="6768752" cy="273630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#</a:t>
            </a:r>
            <a:r>
              <a:rPr lang="ru-RU" dirty="0">
                <a:solidFill>
                  <a:schemeClr val="tx1"/>
                </a:solidFill>
              </a:rPr>
              <a:t>3*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ru-RU" dirty="0">
                <a:solidFill>
                  <a:schemeClr val="tx1"/>
                </a:solidFill>
              </a:rPr>
              <a:t>На платформе установлен пружинный пистолет направленный вертикально вверх. Если выстрелить шариком из этого пистолета, то шарик упадёт на платформу через 2 с. На каком расстоянии будут приземляться шарики друг от друга, если их выпускать с интервалом 1 с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err="1">
                <a:solidFill>
                  <a:schemeClr val="tx1"/>
                </a:solidFill>
              </a:rPr>
              <a:t>с</a:t>
            </a:r>
            <a:r>
              <a:rPr lang="ru-RU" dirty="0">
                <a:solidFill>
                  <a:schemeClr val="tx1"/>
                </a:solidFill>
              </a:rPr>
              <a:t> платформы, движущейся со скоростью 2 м/с?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Источник  ФИПИ ЕГЭ.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5589240"/>
            <a:ext cx="1872208" cy="216024"/>
          </a:xfrm>
          <a:prstGeom prst="rect">
            <a:avLst/>
          </a:prstGeom>
          <a:pattFill prst="wdDnDiag">
            <a:fgClr>
              <a:schemeClr val="tx1">
                <a:lumMod val="95000"/>
                <a:lumOff val="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024317" y="5697252"/>
            <a:ext cx="360040" cy="360040"/>
          </a:xfrm>
          <a:prstGeom prst="ellipse">
            <a:avLst/>
          </a:prstGeom>
          <a:pattFill prst="pct30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430584" y="5733256"/>
            <a:ext cx="360040" cy="360040"/>
          </a:xfrm>
          <a:prstGeom prst="ellipse">
            <a:avLst/>
          </a:prstGeom>
          <a:pattFill prst="pct30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с вырезом 6"/>
          <p:cNvSpPr/>
          <p:nvPr/>
        </p:nvSpPr>
        <p:spPr>
          <a:xfrm>
            <a:off x="4283968" y="5445224"/>
            <a:ext cx="1296144" cy="2520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573751" y="580350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 м/с</a:t>
            </a:r>
          </a:p>
        </p:txBody>
      </p:sp>
      <p:sp>
        <p:nvSpPr>
          <p:cNvPr id="9" name="Цилиндр 8"/>
          <p:cNvSpPr/>
          <p:nvPr/>
        </p:nvSpPr>
        <p:spPr>
          <a:xfrm>
            <a:off x="2555776" y="5085184"/>
            <a:ext cx="360040" cy="504056"/>
          </a:xfrm>
          <a:prstGeom prst="can">
            <a:avLst/>
          </a:prstGeom>
          <a:pattFill prst="smCheck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583435" y="4623436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>
            <a:off x="2613954" y="4077072"/>
            <a:ext cx="243683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187624" y="5589240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67544" y="5589240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51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1791-EEF8-42D2-B0D6-0979599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параметры движения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1249B-3ECC-471D-8734-997B2F9D5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965" y="1190110"/>
            <a:ext cx="4712028" cy="37713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h- </a:t>
            </a:r>
            <a:r>
              <a:rPr lang="ru-RU" dirty="0"/>
              <a:t>Начальная высота </a:t>
            </a:r>
            <a:br>
              <a:rPr lang="ru-RU" dirty="0"/>
            </a:br>
            <a:r>
              <a:rPr lang="en-US" dirty="0"/>
              <a:t>Vo</a:t>
            </a:r>
            <a:r>
              <a:rPr lang="ru-RU" dirty="0"/>
              <a:t> </a:t>
            </a:r>
            <a:r>
              <a:rPr lang="en-US" dirty="0"/>
              <a:t>– </a:t>
            </a:r>
            <a:r>
              <a:rPr lang="ru-RU" dirty="0"/>
              <a:t>начальная скорость</a:t>
            </a:r>
          </a:p>
          <a:p>
            <a:pPr marL="0" indent="0">
              <a:buNone/>
            </a:pPr>
            <a:r>
              <a:rPr lang="el-GR" dirty="0"/>
              <a:t>α</a:t>
            </a:r>
            <a:r>
              <a:rPr lang="ru-RU" dirty="0"/>
              <a:t> – начальный угол</a:t>
            </a:r>
          </a:p>
          <a:p>
            <a:pPr marL="0" indent="0">
              <a:buNone/>
            </a:pPr>
            <a:r>
              <a:rPr lang="en-US" dirty="0"/>
              <a:t>H – </a:t>
            </a:r>
            <a:r>
              <a:rPr lang="ru-RU" dirty="0"/>
              <a:t>максимальная высота</a:t>
            </a:r>
          </a:p>
          <a:p>
            <a:pPr marL="0" indent="0">
              <a:buNone/>
            </a:pPr>
            <a:r>
              <a:rPr lang="en-US" dirty="0"/>
              <a:t>L – </a:t>
            </a:r>
            <a:r>
              <a:rPr lang="ru-RU" dirty="0"/>
              <a:t>дальность полёта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0E3F92F-F097-4ABD-B5A3-5A52AE7BF2AB}"/>
              </a:ext>
            </a:extLst>
          </p:cNvPr>
          <p:cNvGrpSpPr/>
          <p:nvPr/>
        </p:nvGrpSpPr>
        <p:grpSpPr>
          <a:xfrm>
            <a:off x="107504" y="1425801"/>
            <a:ext cx="7408290" cy="5431209"/>
            <a:chOff x="107504" y="1193261"/>
            <a:chExt cx="7408290" cy="543120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B390F6-3805-4A26-8A31-336D5B0C945F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4" name="Прямая со стрелкой 3">
              <a:extLst>
                <a:ext uri="{FF2B5EF4-FFF2-40B4-BE49-F238E27FC236}">
                  <a16:creationId xmlns:a16="http://schemas.microsoft.com/office/drawing/2014/main" id="{41F82847-9AFD-40F1-86E5-3E0FB573BB90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AF0F855C-EF2F-420C-8281-CE92BC6CD50B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492D29-965B-4C68-BB5C-10B52E6BE4FB}"/>
                </a:ext>
              </a:extLst>
            </p:cNvPr>
            <p:cNvSpPr txBox="1"/>
            <p:nvPr/>
          </p:nvSpPr>
          <p:spPr>
            <a:xfrm>
              <a:off x="7092280" y="5403310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947B3C-7BD0-4248-B43B-DB21FD73A863}"/>
                </a:ext>
              </a:extLst>
            </p:cNvPr>
            <p:cNvSpPr txBox="1"/>
            <p:nvPr/>
          </p:nvSpPr>
          <p:spPr>
            <a:xfrm>
              <a:off x="467212" y="1193261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CD7CADB7-B6F4-4713-8DA3-DDB2BA22A172}"/>
                </a:ext>
              </a:extLst>
            </p:cNvPr>
            <p:cNvCxnSpPr/>
            <p:nvPr/>
          </p:nvCxnSpPr>
          <p:spPr>
            <a:xfrm flipV="1">
              <a:off x="926326" y="2047838"/>
              <a:ext cx="1156656" cy="264526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9BD661DE-99AA-4DAE-AB95-D976E77342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710" y="4693099"/>
              <a:ext cx="1651655" cy="7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7D6CAD-2344-427B-A8A0-58C7F23E55BB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723A5166-D931-4E41-8356-B9E43C284147}"/>
                </a:ext>
              </a:extLst>
            </p:cNvPr>
            <p:cNvCxnSpPr/>
            <p:nvPr/>
          </p:nvCxnSpPr>
          <p:spPr>
            <a:xfrm>
              <a:off x="780053" y="4681151"/>
              <a:ext cx="0" cy="122413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F3FE76-1AA1-464D-A9E0-AD54D7021DDE}"/>
                </a:ext>
              </a:extLst>
            </p:cNvPr>
            <p:cNvSpPr txBox="1"/>
            <p:nvPr/>
          </p:nvSpPr>
          <p:spPr>
            <a:xfrm>
              <a:off x="462485" y="4889624"/>
              <a:ext cx="4267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A160AC-D43F-4A0E-8D27-36B3DEAD166B}"/>
                </a:ext>
              </a:extLst>
            </p:cNvPr>
            <p:cNvSpPr txBox="1"/>
            <p:nvPr/>
          </p:nvSpPr>
          <p:spPr>
            <a:xfrm>
              <a:off x="2104656" y="1642192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503AAC33-3C06-4F46-A627-550AC58E071A}"/>
                </a:ext>
              </a:extLst>
            </p:cNvPr>
            <p:cNvCxnSpPr/>
            <p:nvPr/>
          </p:nvCxnSpPr>
          <p:spPr>
            <a:xfrm>
              <a:off x="2195085" y="1675850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638732D3-0FE3-42D7-9E0B-C11AE77AD84E}"/>
                </a:ext>
              </a:extLst>
            </p:cNvPr>
            <p:cNvSpPr/>
            <p:nvPr/>
          </p:nvSpPr>
          <p:spPr>
            <a:xfrm>
              <a:off x="925133" y="3140418"/>
              <a:ext cx="3685032" cy="2805664"/>
            </a:xfrm>
            <a:custGeom>
              <a:avLst/>
              <a:gdLst>
                <a:gd name="connsiteX0" fmla="*/ 0 w 3685032"/>
                <a:gd name="connsiteY0" fmla="*/ 1525504 h 2805664"/>
                <a:gd name="connsiteX1" fmla="*/ 649224 w 3685032"/>
                <a:gd name="connsiteY1" fmla="*/ 528808 h 2805664"/>
                <a:gd name="connsiteX2" fmla="*/ 1499616 w 3685032"/>
                <a:gd name="connsiteY2" fmla="*/ 35032 h 2805664"/>
                <a:gd name="connsiteX3" fmla="*/ 2368296 w 3685032"/>
                <a:gd name="connsiteY3" fmla="*/ 163048 h 2805664"/>
                <a:gd name="connsiteX4" fmla="*/ 3182112 w 3685032"/>
                <a:gd name="connsiteY4" fmla="*/ 1141456 h 2805664"/>
                <a:gd name="connsiteX5" fmla="*/ 3685032 w 3685032"/>
                <a:gd name="connsiteY5" fmla="*/ 2805664 h 2805664"/>
                <a:gd name="connsiteX6" fmla="*/ 3685032 w 3685032"/>
                <a:gd name="connsiteY6" fmla="*/ 2805664 h 280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5032" h="2805664">
                  <a:moveTo>
                    <a:pt x="0" y="1525504"/>
                  </a:moveTo>
                  <a:cubicBezTo>
                    <a:pt x="199644" y="1151362"/>
                    <a:pt x="399288" y="777220"/>
                    <a:pt x="649224" y="528808"/>
                  </a:cubicBezTo>
                  <a:cubicBezTo>
                    <a:pt x="899160" y="280396"/>
                    <a:pt x="1213104" y="95992"/>
                    <a:pt x="1499616" y="35032"/>
                  </a:cubicBezTo>
                  <a:cubicBezTo>
                    <a:pt x="1786128" y="-25928"/>
                    <a:pt x="2087880" y="-21356"/>
                    <a:pt x="2368296" y="163048"/>
                  </a:cubicBezTo>
                  <a:cubicBezTo>
                    <a:pt x="2648712" y="347452"/>
                    <a:pt x="2962656" y="701020"/>
                    <a:pt x="3182112" y="1141456"/>
                  </a:cubicBezTo>
                  <a:cubicBezTo>
                    <a:pt x="3401568" y="1581892"/>
                    <a:pt x="3685032" y="2805664"/>
                    <a:pt x="3685032" y="2805664"/>
                  </a:cubicBezTo>
                  <a:lnTo>
                    <a:pt x="3685032" y="2805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660E6A8E-ABE9-4EB2-9E6A-2CE0AE915AB3}"/>
                </a:ext>
              </a:extLst>
            </p:cNvPr>
            <p:cNvCxnSpPr/>
            <p:nvPr/>
          </p:nvCxnSpPr>
          <p:spPr>
            <a:xfrm>
              <a:off x="925133" y="6138521"/>
              <a:ext cx="3685032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A2CE5106-42AA-48D5-AD8A-F7A8862AECCB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3258201"/>
              <a:ext cx="0" cy="2707198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13C08C-F7A3-457D-9DD4-8607402ED649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9169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1791-EEF8-42D2-B0D6-0979599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формулы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73850" y="1190110"/>
                <a:ext cx="3350142" cy="377132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/>
                  <a:t>Движение по горизонтали равномерное 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ru-RU" b="0" dirty="0">
                    <a:ea typeface="Cambria Math" panose="02040503050406030204" pitchFamily="18" charset="0"/>
                  </a:rPr>
                  <a:t>Тогда</a:t>
                </a:r>
                <a:r>
                  <a:rPr lang="en-US" b="0" dirty="0">
                    <a:ea typeface="Cambria Math" panose="02040503050406030204" pitchFamily="18" charset="0"/>
                  </a:rPr>
                  <a:t>:</a:t>
                </a:r>
                <a:r>
                  <a:rPr lang="ru-RU" b="0" dirty="0">
                    <a:ea typeface="Cambria Math" panose="02040503050406030204" pitchFamily="18" charset="0"/>
                  </a:rPr>
                  <a:t> </a:t>
                </a:r>
                <a:br>
                  <a:rPr lang="en-US" b="0" dirty="0">
                    <a:ea typeface="Cambria Math" panose="02040503050406030204" pitchFamily="18" charset="0"/>
                  </a:rPr>
                </a:br>
                <a:r>
                  <a:rPr lang="en-US" dirty="0">
                    <a:ea typeface="Cambria Math" panose="020405030504060302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73850" y="1190110"/>
                <a:ext cx="3350142" cy="3771327"/>
              </a:xfrm>
              <a:blipFill>
                <a:blip r:embed="rId2"/>
                <a:stretch>
                  <a:fillRect l="-4545" t="-21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A5A59BB-A761-43F9-82C3-1C341852D8DF}"/>
              </a:ext>
            </a:extLst>
          </p:cNvPr>
          <p:cNvGrpSpPr/>
          <p:nvPr/>
        </p:nvGrpSpPr>
        <p:grpSpPr>
          <a:xfrm>
            <a:off x="107504" y="1323020"/>
            <a:ext cx="7261852" cy="5533990"/>
            <a:chOff x="107504" y="1090480"/>
            <a:chExt cx="7261852" cy="553399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00A554-A222-487C-A577-5879D36C3DFF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6D102657-5573-49A2-AA02-62B1A0E3FAC7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1A663BA4-63F0-40A4-B140-CF6737F3A9DB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2A4CE-4F87-4901-A38A-CE1C35DF5C2F}"/>
                </a:ext>
              </a:extLst>
            </p:cNvPr>
            <p:cNvSpPr txBox="1"/>
            <p:nvPr/>
          </p:nvSpPr>
          <p:spPr>
            <a:xfrm>
              <a:off x="6945842" y="5815355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5149E1-C646-4C90-B9CF-70C99C82DB04}"/>
                </a:ext>
              </a:extLst>
            </p:cNvPr>
            <p:cNvSpPr txBox="1"/>
            <p:nvPr/>
          </p:nvSpPr>
          <p:spPr>
            <a:xfrm>
              <a:off x="424487" y="1090480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55DF380F-95C2-4281-B030-2C5EE92DB05E}"/>
                </a:ext>
              </a:extLst>
            </p:cNvPr>
            <p:cNvCxnSpPr/>
            <p:nvPr/>
          </p:nvCxnSpPr>
          <p:spPr>
            <a:xfrm flipV="1">
              <a:off x="926326" y="2047838"/>
              <a:ext cx="1156656" cy="264526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5DE00AA-4E50-4A94-8733-EFB95DF45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710" y="4693099"/>
              <a:ext cx="1651655" cy="7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54C5B9-7610-4786-9702-1A74675051C3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1B5A799B-7D1D-450F-9CC4-13B28C651308}"/>
                </a:ext>
              </a:extLst>
            </p:cNvPr>
            <p:cNvCxnSpPr/>
            <p:nvPr/>
          </p:nvCxnSpPr>
          <p:spPr>
            <a:xfrm>
              <a:off x="780053" y="4681151"/>
              <a:ext cx="0" cy="122413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441DC2-E275-49B2-BE84-DDA4F9A2F032}"/>
                </a:ext>
              </a:extLst>
            </p:cNvPr>
            <p:cNvSpPr txBox="1"/>
            <p:nvPr/>
          </p:nvSpPr>
          <p:spPr>
            <a:xfrm>
              <a:off x="462485" y="4889624"/>
              <a:ext cx="4267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1F1872-6F3A-4C7F-AA05-22FA3E4CC6A9}"/>
                </a:ext>
              </a:extLst>
            </p:cNvPr>
            <p:cNvSpPr txBox="1"/>
            <p:nvPr/>
          </p:nvSpPr>
          <p:spPr>
            <a:xfrm>
              <a:off x="2104656" y="1642192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B2A5CF85-2814-4711-809C-8413FA4CE7EB}"/>
                </a:ext>
              </a:extLst>
            </p:cNvPr>
            <p:cNvCxnSpPr/>
            <p:nvPr/>
          </p:nvCxnSpPr>
          <p:spPr>
            <a:xfrm>
              <a:off x="2195085" y="1675850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39086909-E78B-4EB7-A7FA-8E21BF5C85AF}"/>
                </a:ext>
              </a:extLst>
            </p:cNvPr>
            <p:cNvSpPr/>
            <p:nvPr/>
          </p:nvSpPr>
          <p:spPr>
            <a:xfrm>
              <a:off x="925133" y="3140418"/>
              <a:ext cx="3685032" cy="2805664"/>
            </a:xfrm>
            <a:custGeom>
              <a:avLst/>
              <a:gdLst>
                <a:gd name="connsiteX0" fmla="*/ 0 w 3685032"/>
                <a:gd name="connsiteY0" fmla="*/ 1525504 h 2805664"/>
                <a:gd name="connsiteX1" fmla="*/ 649224 w 3685032"/>
                <a:gd name="connsiteY1" fmla="*/ 528808 h 2805664"/>
                <a:gd name="connsiteX2" fmla="*/ 1499616 w 3685032"/>
                <a:gd name="connsiteY2" fmla="*/ 35032 h 2805664"/>
                <a:gd name="connsiteX3" fmla="*/ 2368296 w 3685032"/>
                <a:gd name="connsiteY3" fmla="*/ 163048 h 2805664"/>
                <a:gd name="connsiteX4" fmla="*/ 3182112 w 3685032"/>
                <a:gd name="connsiteY4" fmla="*/ 1141456 h 2805664"/>
                <a:gd name="connsiteX5" fmla="*/ 3685032 w 3685032"/>
                <a:gd name="connsiteY5" fmla="*/ 2805664 h 2805664"/>
                <a:gd name="connsiteX6" fmla="*/ 3685032 w 3685032"/>
                <a:gd name="connsiteY6" fmla="*/ 2805664 h 280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5032" h="2805664">
                  <a:moveTo>
                    <a:pt x="0" y="1525504"/>
                  </a:moveTo>
                  <a:cubicBezTo>
                    <a:pt x="199644" y="1151362"/>
                    <a:pt x="399288" y="777220"/>
                    <a:pt x="649224" y="528808"/>
                  </a:cubicBezTo>
                  <a:cubicBezTo>
                    <a:pt x="899160" y="280396"/>
                    <a:pt x="1213104" y="95992"/>
                    <a:pt x="1499616" y="35032"/>
                  </a:cubicBezTo>
                  <a:cubicBezTo>
                    <a:pt x="1786128" y="-25928"/>
                    <a:pt x="2087880" y="-21356"/>
                    <a:pt x="2368296" y="163048"/>
                  </a:cubicBezTo>
                  <a:cubicBezTo>
                    <a:pt x="2648712" y="347452"/>
                    <a:pt x="2962656" y="701020"/>
                    <a:pt x="3182112" y="1141456"/>
                  </a:cubicBezTo>
                  <a:cubicBezTo>
                    <a:pt x="3401568" y="1581892"/>
                    <a:pt x="3685032" y="2805664"/>
                    <a:pt x="3685032" y="2805664"/>
                  </a:cubicBezTo>
                  <a:lnTo>
                    <a:pt x="3685032" y="2805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2D00BEE7-0249-430F-97C4-76CC6DEF9534}"/>
                </a:ext>
              </a:extLst>
            </p:cNvPr>
            <p:cNvCxnSpPr/>
            <p:nvPr/>
          </p:nvCxnSpPr>
          <p:spPr>
            <a:xfrm>
              <a:off x="925133" y="6138521"/>
              <a:ext cx="3685032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5F14B90A-C6AF-4231-BC5E-41D2F22952F9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3258201"/>
              <a:ext cx="0" cy="2707198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C3D368-0E62-4CA8-9C6B-2B19F3D0B5AE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51085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1791-EEF8-42D2-B0D6-0979599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формулы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8378" y="1190110"/>
                <a:ext cx="4945614" cy="377132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/>
                  <a:t>Движение по вертикали-  равноускоренное 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𝑔𝑡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br>
                  <a:rPr lang="en-US" b="0" dirty="0">
                    <a:ea typeface="Cambria Math" panose="02040503050406030204" pitchFamily="18" charset="0"/>
                  </a:rPr>
                </a:br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8378" y="1190110"/>
                <a:ext cx="4945614" cy="3771327"/>
              </a:xfrm>
              <a:blipFill>
                <a:blip r:embed="rId2"/>
                <a:stretch>
                  <a:fillRect l="-3206" t="-21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A5A59BB-A761-43F9-82C3-1C341852D8DF}"/>
              </a:ext>
            </a:extLst>
          </p:cNvPr>
          <p:cNvGrpSpPr/>
          <p:nvPr/>
        </p:nvGrpSpPr>
        <p:grpSpPr>
          <a:xfrm>
            <a:off x="107504" y="1451907"/>
            <a:ext cx="7337855" cy="5405103"/>
            <a:chOff x="107504" y="1219367"/>
            <a:chExt cx="7337855" cy="540510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00A554-A222-487C-A577-5879D36C3DFF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6D102657-5573-49A2-AA02-62B1A0E3FAC7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1A663BA4-63F0-40A4-B140-CF6737F3A9DB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2A4CE-4F87-4901-A38A-CE1C35DF5C2F}"/>
                </a:ext>
              </a:extLst>
            </p:cNvPr>
            <p:cNvSpPr txBox="1"/>
            <p:nvPr/>
          </p:nvSpPr>
          <p:spPr>
            <a:xfrm>
              <a:off x="7021845" y="5625234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5149E1-C646-4C90-B9CF-70C99C82DB04}"/>
                </a:ext>
              </a:extLst>
            </p:cNvPr>
            <p:cNvSpPr txBox="1"/>
            <p:nvPr/>
          </p:nvSpPr>
          <p:spPr>
            <a:xfrm>
              <a:off x="481677" y="1219367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55DF380F-95C2-4281-B030-2C5EE92DB05E}"/>
                </a:ext>
              </a:extLst>
            </p:cNvPr>
            <p:cNvCxnSpPr/>
            <p:nvPr/>
          </p:nvCxnSpPr>
          <p:spPr>
            <a:xfrm flipV="1">
              <a:off x="926326" y="2047838"/>
              <a:ext cx="1156656" cy="264526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5DE00AA-4E50-4A94-8733-EFB95DF45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710" y="4693099"/>
              <a:ext cx="1651655" cy="7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54C5B9-7610-4786-9702-1A74675051C3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1B5A799B-7D1D-450F-9CC4-13B28C651308}"/>
                </a:ext>
              </a:extLst>
            </p:cNvPr>
            <p:cNvCxnSpPr/>
            <p:nvPr/>
          </p:nvCxnSpPr>
          <p:spPr>
            <a:xfrm>
              <a:off x="780053" y="4681151"/>
              <a:ext cx="0" cy="122413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441DC2-E275-49B2-BE84-DDA4F9A2F032}"/>
                </a:ext>
              </a:extLst>
            </p:cNvPr>
            <p:cNvSpPr txBox="1"/>
            <p:nvPr/>
          </p:nvSpPr>
          <p:spPr>
            <a:xfrm>
              <a:off x="462485" y="4889624"/>
              <a:ext cx="4267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1F1872-6F3A-4C7F-AA05-22FA3E4CC6A9}"/>
                </a:ext>
              </a:extLst>
            </p:cNvPr>
            <p:cNvSpPr txBox="1"/>
            <p:nvPr/>
          </p:nvSpPr>
          <p:spPr>
            <a:xfrm>
              <a:off x="2104656" y="1642192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B2A5CF85-2814-4711-809C-8413FA4CE7EB}"/>
                </a:ext>
              </a:extLst>
            </p:cNvPr>
            <p:cNvCxnSpPr/>
            <p:nvPr/>
          </p:nvCxnSpPr>
          <p:spPr>
            <a:xfrm>
              <a:off x="2195085" y="1675850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39086909-E78B-4EB7-A7FA-8E21BF5C85AF}"/>
                </a:ext>
              </a:extLst>
            </p:cNvPr>
            <p:cNvSpPr/>
            <p:nvPr/>
          </p:nvSpPr>
          <p:spPr>
            <a:xfrm>
              <a:off x="925133" y="3140418"/>
              <a:ext cx="3685032" cy="2805664"/>
            </a:xfrm>
            <a:custGeom>
              <a:avLst/>
              <a:gdLst>
                <a:gd name="connsiteX0" fmla="*/ 0 w 3685032"/>
                <a:gd name="connsiteY0" fmla="*/ 1525504 h 2805664"/>
                <a:gd name="connsiteX1" fmla="*/ 649224 w 3685032"/>
                <a:gd name="connsiteY1" fmla="*/ 528808 h 2805664"/>
                <a:gd name="connsiteX2" fmla="*/ 1499616 w 3685032"/>
                <a:gd name="connsiteY2" fmla="*/ 35032 h 2805664"/>
                <a:gd name="connsiteX3" fmla="*/ 2368296 w 3685032"/>
                <a:gd name="connsiteY3" fmla="*/ 163048 h 2805664"/>
                <a:gd name="connsiteX4" fmla="*/ 3182112 w 3685032"/>
                <a:gd name="connsiteY4" fmla="*/ 1141456 h 2805664"/>
                <a:gd name="connsiteX5" fmla="*/ 3685032 w 3685032"/>
                <a:gd name="connsiteY5" fmla="*/ 2805664 h 2805664"/>
                <a:gd name="connsiteX6" fmla="*/ 3685032 w 3685032"/>
                <a:gd name="connsiteY6" fmla="*/ 2805664 h 280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5032" h="2805664">
                  <a:moveTo>
                    <a:pt x="0" y="1525504"/>
                  </a:moveTo>
                  <a:cubicBezTo>
                    <a:pt x="199644" y="1151362"/>
                    <a:pt x="399288" y="777220"/>
                    <a:pt x="649224" y="528808"/>
                  </a:cubicBezTo>
                  <a:cubicBezTo>
                    <a:pt x="899160" y="280396"/>
                    <a:pt x="1213104" y="95992"/>
                    <a:pt x="1499616" y="35032"/>
                  </a:cubicBezTo>
                  <a:cubicBezTo>
                    <a:pt x="1786128" y="-25928"/>
                    <a:pt x="2087880" y="-21356"/>
                    <a:pt x="2368296" y="163048"/>
                  </a:cubicBezTo>
                  <a:cubicBezTo>
                    <a:pt x="2648712" y="347452"/>
                    <a:pt x="2962656" y="701020"/>
                    <a:pt x="3182112" y="1141456"/>
                  </a:cubicBezTo>
                  <a:cubicBezTo>
                    <a:pt x="3401568" y="1581892"/>
                    <a:pt x="3685032" y="2805664"/>
                    <a:pt x="3685032" y="2805664"/>
                  </a:cubicBezTo>
                  <a:lnTo>
                    <a:pt x="3685032" y="2805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2D00BEE7-0249-430F-97C4-76CC6DEF9534}"/>
                </a:ext>
              </a:extLst>
            </p:cNvPr>
            <p:cNvCxnSpPr/>
            <p:nvPr/>
          </p:nvCxnSpPr>
          <p:spPr>
            <a:xfrm>
              <a:off x="925133" y="6138521"/>
              <a:ext cx="3685032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5F14B90A-C6AF-4231-BC5E-41D2F22952F9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3258201"/>
              <a:ext cx="0" cy="2707198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C3D368-0E62-4CA8-9C6B-2B19F3D0B5AE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5691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1791-EEF8-42D2-B0D6-0979599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найти?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8378" y="1190110"/>
                <a:ext cx="4945614" cy="3771327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ru-RU" b="1" i="1" dirty="0"/>
                  <a:t>Время подъёма:</a:t>
                </a:r>
              </a:p>
              <a:p>
                <a:pPr marL="0" indent="0">
                  <a:buNone/>
                </a:pPr>
                <a:r>
                  <a:rPr lang="ru-RU" b="0" dirty="0">
                    <a:ea typeface="Cambria Math" panose="02040503050406030204" pitchFamily="18" charset="0"/>
                  </a:rPr>
                  <a:t>В </a:t>
                </a:r>
                <a:r>
                  <a:rPr lang="ru-RU" dirty="0">
                    <a:ea typeface="Cambria Math" panose="02040503050406030204" pitchFamily="18" charset="0"/>
                  </a:rPr>
                  <a:t>верхней точке траектории вертикальная скорость равна 0.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ru-RU" b="0" dirty="0">
                    <a:ea typeface="Cambria Math" panose="02040503050406030204" pitchFamily="18" charset="0"/>
                  </a:rPr>
                  <a:t>Отсюда: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den>
                    </m:f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время подъёма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8378" y="1190110"/>
                <a:ext cx="4945614" cy="3771327"/>
              </a:xfrm>
              <a:blipFill>
                <a:blip r:embed="rId2"/>
                <a:stretch>
                  <a:fillRect l="-2959" t="-32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A5A59BB-A761-43F9-82C3-1C341852D8DF}"/>
              </a:ext>
            </a:extLst>
          </p:cNvPr>
          <p:cNvGrpSpPr/>
          <p:nvPr/>
        </p:nvGrpSpPr>
        <p:grpSpPr>
          <a:xfrm>
            <a:off x="107504" y="1364624"/>
            <a:ext cx="7261852" cy="5492386"/>
            <a:chOff x="107504" y="1132084"/>
            <a:chExt cx="7261852" cy="54923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00A554-A222-487C-A577-5879D36C3DFF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6D102657-5573-49A2-AA02-62B1A0E3FAC7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1A663BA4-63F0-40A4-B140-CF6737F3A9DB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2A4CE-4F87-4901-A38A-CE1C35DF5C2F}"/>
                </a:ext>
              </a:extLst>
            </p:cNvPr>
            <p:cNvSpPr txBox="1"/>
            <p:nvPr/>
          </p:nvSpPr>
          <p:spPr>
            <a:xfrm>
              <a:off x="6945842" y="5815355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5149E1-C646-4C90-B9CF-70C99C82DB04}"/>
                </a:ext>
              </a:extLst>
            </p:cNvPr>
            <p:cNvSpPr txBox="1"/>
            <p:nvPr/>
          </p:nvSpPr>
          <p:spPr>
            <a:xfrm>
              <a:off x="504041" y="1132084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55DF380F-95C2-4281-B030-2C5EE92DB05E}"/>
                </a:ext>
              </a:extLst>
            </p:cNvPr>
            <p:cNvCxnSpPr/>
            <p:nvPr/>
          </p:nvCxnSpPr>
          <p:spPr>
            <a:xfrm flipV="1">
              <a:off x="926326" y="2047838"/>
              <a:ext cx="1156656" cy="264526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5DE00AA-4E50-4A94-8733-EFB95DF45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710" y="4693099"/>
              <a:ext cx="1651655" cy="7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54C5B9-7610-4786-9702-1A74675051C3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1B5A799B-7D1D-450F-9CC4-13B28C651308}"/>
                </a:ext>
              </a:extLst>
            </p:cNvPr>
            <p:cNvCxnSpPr/>
            <p:nvPr/>
          </p:nvCxnSpPr>
          <p:spPr>
            <a:xfrm>
              <a:off x="780053" y="4681151"/>
              <a:ext cx="0" cy="122413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441DC2-E275-49B2-BE84-DDA4F9A2F032}"/>
                </a:ext>
              </a:extLst>
            </p:cNvPr>
            <p:cNvSpPr txBox="1"/>
            <p:nvPr/>
          </p:nvSpPr>
          <p:spPr>
            <a:xfrm>
              <a:off x="462485" y="4889624"/>
              <a:ext cx="4267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1F1872-6F3A-4C7F-AA05-22FA3E4CC6A9}"/>
                </a:ext>
              </a:extLst>
            </p:cNvPr>
            <p:cNvSpPr txBox="1"/>
            <p:nvPr/>
          </p:nvSpPr>
          <p:spPr>
            <a:xfrm>
              <a:off x="2104656" y="1642192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B2A5CF85-2814-4711-809C-8413FA4CE7EB}"/>
                </a:ext>
              </a:extLst>
            </p:cNvPr>
            <p:cNvCxnSpPr/>
            <p:nvPr/>
          </p:nvCxnSpPr>
          <p:spPr>
            <a:xfrm>
              <a:off x="2195085" y="1675850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39086909-E78B-4EB7-A7FA-8E21BF5C85AF}"/>
                </a:ext>
              </a:extLst>
            </p:cNvPr>
            <p:cNvSpPr/>
            <p:nvPr/>
          </p:nvSpPr>
          <p:spPr>
            <a:xfrm>
              <a:off x="925133" y="3140418"/>
              <a:ext cx="3685032" cy="2805664"/>
            </a:xfrm>
            <a:custGeom>
              <a:avLst/>
              <a:gdLst>
                <a:gd name="connsiteX0" fmla="*/ 0 w 3685032"/>
                <a:gd name="connsiteY0" fmla="*/ 1525504 h 2805664"/>
                <a:gd name="connsiteX1" fmla="*/ 649224 w 3685032"/>
                <a:gd name="connsiteY1" fmla="*/ 528808 h 2805664"/>
                <a:gd name="connsiteX2" fmla="*/ 1499616 w 3685032"/>
                <a:gd name="connsiteY2" fmla="*/ 35032 h 2805664"/>
                <a:gd name="connsiteX3" fmla="*/ 2368296 w 3685032"/>
                <a:gd name="connsiteY3" fmla="*/ 163048 h 2805664"/>
                <a:gd name="connsiteX4" fmla="*/ 3182112 w 3685032"/>
                <a:gd name="connsiteY4" fmla="*/ 1141456 h 2805664"/>
                <a:gd name="connsiteX5" fmla="*/ 3685032 w 3685032"/>
                <a:gd name="connsiteY5" fmla="*/ 2805664 h 2805664"/>
                <a:gd name="connsiteX6" fmla="*/ 3685032 w 3685032"/>
                <a:gd name="connsiteY6" fmla="*/ 2805664 h 280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5032" h="2805664">
                  <a:moveTo>
                    <a:pt x="0" y="1525504"/>
                  </a:moveTo>
                  <a:cubicBezTo>
                    <a:pt x="199644" y="1151362"/>
                    <a:pt x="399288" y="777220"/>
                    <a:pt x="649224" y="528808"/>
                  </a:cubicBezTo>
                  <a:cubicBezTo>
                    <a:pt x="899160" y="280396"/>
                    <a:pt x="1213104" y="95992"/>
                    <a:pt x="1499616" y="35032"/>
                  </a:cubicBezTo>
                  <a:cubicBezTo>
                    <a:pt x="1786128" y="-25928"/>
                    <a:pt x="2087880" y="-21356"/>
                    <a:pt x="2368296" y="163048"/>
                  </a:cubicBezTo>
                  <a:cubicBezTo>
                    <a:pt x="2648712" y="347452"/>
                    <a:pt x="2962656" y="701020"/>
                    <a:pt x="3182112" y="1141456"/>
                  </a:cubicBezTo>
                  <a:cubicBezTo>
                    <a:pt x="3401568" y="1581892"/>
                    <a:pt x="3685032" y="2805664"/>
                    <a:pt x="3685032" y="2805664"/>
                  </a:cubicBezTo>
                  <a:lnTo>
                    <a:pt x="3685032" y="2805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2D00BEE7-0249-430F-97C4-76CC6DEF9534}"/>
                </a:ext>
              </a:extLst>
            </p:cNvPr>
            <p:cNvCxnSpPr/>
            <p:nvPr/>
          </p:nvCxnSpPr>
          <p:spPr>
            <a:xfrm>
              <a:off x="925133" y="6138521"/>
              <a:ext cx="3685032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5F14B90A-C6AF-4231-BC5E-41D2F22952F9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3258201"/>
              <a:ext cx="0" cy="2707198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C3D368-0E62-4CA8-9C6B-2B19F3D0B5AE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3843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1791-EEF8-42D2-B0D6-0979599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найти?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8378" y="1190110"/>
                <a:ext cx="4945614" cy="3771327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ru-RU" b="1" i="1" dirty="0"/>
                  <a:t>Максимальную высоту подъёма</a:t>
                </a:r>
              </a:p>
              <a:p>
                <a:pPr marL="0" indent="0">
                  <a:buNone/>
                </a:pPr>
                <a:r>
                  <a:rPr lang="ru-RU" b="0" dirty="0">
                    <a:ea typeface="Cambria Math" panose="02040503050406030204" pitchFamily="18" charset="0"/>
                  </a:rPr>
                  <a:t>Значение координаты </a:t>
                </a:r>
                <a:r>
                  <a:rPr lang="en-US" b="0" dirty="0">
                    <a:ea typeface="Cambria Math" panose="02040503050406030204" pitchFamily="18" charset="0"/>
                  </a:rPr>
                  <a:t>Y </a:t>
                </a:r>
                <a:r>
                  <a:rPr lang="ru-RU" b="0" dirty="0">
                    <a:ea typeface="Cambria Math" panose="02040503050406030204" pitchFamily="18" charset="0"/>
                  </a:rPr>
                  <a:t>в момент времени </a:t>
                </a:r>
                <a:r>
                  <a:rPr lang="en-US" b="0" dirty="0">
                    <a:ea typeface="Cambria Math" panose="02040503050406030204" pitchFamily="18" charset="0"/>
                  </a:rPr>
                  <a:t>t=</a:t>
                </a:r>
                <a:r>
                  <a:rPr lang="en-US" b="0" dirty="0" err="1">
                    <a:ea typeface="Cambria Math" panose="02040503050406030204" pitchFamily="18" charset="0"/>
                  </a:rPr>
                  <a:t>t</a:t>
                </a:r>
                <a:r>
                  <a:rPr lang="en-US" b="0" baseline="-25000" dirty="0" err="1">
                    <a:ea typeface="Cambria Math" panose="02040503050406030204" pitchFamily="18" charset="0"/>
                  </a:rPr>
                  <a:t>up</a:t>
                </a:r>
                <a:endParaRPr lang="ru-RU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H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𝑠𝑖𝑛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𝑢𝑝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sup/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время подъёма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8378" y="1190110"/>
                <a:ext cx="4945614" cy="3771327"/>
              </a:xfrm>
              <a:blipFill>
                <a:blip r:embed="rId2"/>
                <a:stretch>
                  <a:fillRect l="-2959" t="-19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A5A59BB-A761-43F9-82C3-1C341852D8DF}"/>
              </a:ext>
            </a:extLst>
          </p:cNvPr>
          <p:cNvGrpSpPr/>
          <p:nvPr/>
        </p:nvGrpSpPr>
        <p:grpSpPr>
          <a:xfrm>
            <a:off x="107504" y="1346169"/>
            <a:ext cx="7192266" cy="5510841"/>
            <a:chOff x="107504" y="1113629"/>
            <a:chExt cx="7192266" cy="551084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00A554-A222-487C-A577-5879D36C3DFF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6D102657-5573-49A2-AA02-62B1A0E3FAC7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1A663BA4-63F0-40A4-B140-CF6737F3A9DB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2A4CE-4F87-4901-A38A-CE1C35DF5C2F}"/>
                </a:ext>
              </a:extLst>
            </p:cNvPr>
            <p:cNvSpPr txBox="1"/>
            <p:nvPr/>
          </p:nvSpPr>
          <p:spPr>
            <a:xfrm>
              <a:off x="6876256" y="5747904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5149E1-C646-4C90-B9CF-70C99C82DB04}"/>
                </a:ext>
              </a:extLst>
            </p:cNvPr>
            <p:cNvSpPr txBox="1"/>
            <p:nvPr/>
          </p:nvSpPr>
          <p:spPr>
            <a:xfrm>
              <a:off x="511543" y="1113629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55DF380F-95C2-4281-B030-2C5EE92DB05E}"/>
                </a:ext>
              </a:extLst>
            </p:cNvPr>
            <p:cNvCxnSpPr/>
            <p:nvPr/>
          </p:nvCxnSpPr>
          <p:spPr>
            <a:xfrm flipV="1">
              <a:off x="926326" y="2047838"/>
              <a:ext cx="1156656" cy="264526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5DE00AA-4E50-4A94-8733-EFB95DF45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710" y="4693099"/>
              <a:ext cx="1651655" cy="7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54C5B9-7610-4786-9702-1A74675051C3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1B5A799B-7D1D-450F-9CC4-13B28C651308}"/>
                </a:ext>
              </a:extLst>
            </p:cNvPr>
            <p:cNvCxnSpPr/>
            <p:nvPr/>
          </p:nvCxnSpPr>
          <p:spPr>
            <a:xfrm>
              <a:off x="780053" y="4681151"/>
              <a:ext cx="0" cy="122413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441DC2-E275-49B2-BE84-DDA4F9A2F032}"/>
                </a:ext>
              </a:extLst>
            </p:cNvPr>
            <p:cNvSpPr txBox="1"/>
            <p:nvPr/>
          </p:nvSpPr>
          <p:spPr>
            <a:xfrm>
              <a:off x="462485" y="4889624"/>
              <a:ext cx="4267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1F1872-6F3A-4C7F-AA05-22FA3E4CC6A9}"/>
                </a:ext>
              </a:extLst>
            </p:cNvPr>
            <p:cNvSpPr txBox="1"/>
            <p:nvPr/>
          </p:nvSpPr>
          <p:spPr>
            <a:xfrm>
              <a:off x="2104656" y="1642192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B2A5CF85-2814-4711-809C-8413FA4CE7EB}"/>
                </a:ext>
              </a:extLst>
            </p:cNvPr>
            <p:cNvCxnSpPr/>
            <p:nvPr/>
          </p:nvCxnSpPr>
          <p:spPr>
            <a:xfrm>
              <a:off x="2195085" y="1675850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39086909-E78B-4EB7-A7FA-8E21BF5C85AF}"/>
                </a:ext>
              </a:extLst>
            </p:cNvPr>
            <p:cNvSpPr/>
            <p:nvPr/>
          </p:nvSpPr>
          <p:spPr>
            <a:xfrm>
              <a:off x="925133" y="3140418"/>
              <a:ext cx="3685032" cy="2805664"/>
            </a:xfrm>
            <a:custGeom>
              <a:avLst/>
              <a:gdLst>
                <a:gd name="connsiteX0" fmla="*/ 0 w 3685032"/>
                <a:gd name="connsiteY0" fmla="*/ 1525504 h 2805664"/>
                <a:gd name="connsiteX1" fmla="*/ 649224 w 3685032"/>
                <a:gd name="connsiteY1" fmla="*/ 528808 h 2805664"/>
                <a:gd name="connsiteX2" fmla="*/ 1499616 w 3685032"/>
                <a:gd name="connsiteY2" fmla="*/ 35032 h 2805664"/>
                <a:gd name="connsiteX3" fmla="*/ 2368296 w 3685032"/>
                <a:gd name="connsiteY3" fmla="*/ 163048 h 2805664"/>
                <a:gd name="connsiteX4" fmla="*/ 3182112 w 3685032"/>
                <a:gd name="connsiteY4" fmla="*/ 1141456 h 2805664"/>
                <a:gd name="connsiteX5" fmla="*/ 3685032 w 3685032"/>
                <a:gd name="connsiteY5" fmla="*/ 2805664 h 2805664"/>
                <a:gd name="connsiteX6" fmla="*/ 3685032 w 3685032"/>
                <a:gd name="connsiteY6" fmla="*/ 2805664 h 280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5032" h="2805664">
                  <a:moveTo>
                    <a:pt x="0" y="1525504"/>
                  </a:moveTo>
                  <a:cubicBezTo>
                    <a:pt x="199644" y="1151362"/>
                    <a:pt x="399288" y="777220"/>
                    <a:pt x="649224" y="528808"/>
                  </a:cubicBezTo>
                  <a:cubicBezTo>
                    <a:pt x="899160" y="280396"/>
                    <a:pt x="1213104" y="95992"/>
                    <a:pt x="1499616" y="35032"/>
                  </a:cubicBezTo>
                  <a:cubicBezTo>
                    <a:pt x="1786128" y="-25928"/>
                    <a:pt x="2087880" y="-21356"/>
                    <a:pt x="2368296" y="163048"/>
                  </a:cubicBezTo>
                  <a:cubicBezTo>
                    <a:pt x="2648712" y="347452"/>
                    <a:pt x="2962656" y="701020"/>
                    <a:pt x="3182112" y="1141456"/>
                  </a:cubicBezTo>
                  <a:cubicBezTo>
                    <a:pt x="3401568" y="1581892"/>
                    <a:pt x="3685032" y="2805664"/>
                    <a:pt x="3685032" y="2805664"/>
                  </a:cubicBezTo>
                  <a:lnTo>
                    <a:pt x="3685032" y="2805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2D00BEE7-0249-430F-97C4-76CC6DEF9534}"/>
                </a:ext>
              </a:extLst>
            </p:cNvPr>
            <p:cNvCxnSpPr/>
            <p:nvPr/>
          </p:nvCxnSpPr>
          <p:spPr>
            <a:xfrm>
              <a:off x="925133" y="6138521"/>
              <a:ext cx="3685032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5F14B90A-C6AF-4231-BC5E-41D2F22952F9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3258201"/>
              <a:ext cx="0" cy="2707198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C3D368-0E62-4CA8-9C6B-2B19F3D0B5AE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5202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1791-EEF8-42D2-B0D6-0979599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найти?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60839" y="1190110"/>
                <a:ext cx="5163153" cy="3771327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ru-RU" b="1" i="1" dirty="0"/>
                  <a:t>Время полёта:</a:t>
                </a:r>
              </a:p>
              <a:p>
                <a:pPr marL="0" indent="0">
                  <a:buNone/>
                </a:pPr>
                <a:r>
                  <a:rPr lang="ru-RU" b="0" dirty="0">
                    <a:ea typeface="Cambria Math" panose="02040503050406030204" pitchFamily="18" charset="0"/>
                  </a:rPr>
                  <a:t>В конце движения тело падает на землю, следовательно его координата </a:t>
                </a:r>
                <a:r>
                  <a:rPr lang="en-US" b="0" dirty="0">
                    <a:ea typeface="Cambria Math" panose="02040503050406030204" pitchFamily="18" charset="0"/>
                  </a:rPr>
                  <a:t>Y</a:t>
                </a:r>
                <a:r>
                  <a:rPr lang="ru-RU" b="0" dirty="0">
                    <a:ea typeface="Cambria Math" panose="02040503050406030204" pitchFamily="18" charset="0"/>
                  </a:rPr>
                  <a:t> будет равна 0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𝑠𝑖𝑛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𝑓𝑢𝑙𝑙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𝑓𝑢𝑙𝑙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sup/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=0</a:t>
                </a:r>
              </a:p>
              <a:p>
                <a:pPr marL="0" indent="0">
                  <a:buNone/>
                </a:pPr>
                <a:r>
                  <a:rPr lang="ru-RU" dirty="0">
                    <a:ea typeface="Cambria Math" panose="02040503050406030204" pitchFamily="18" charset="0"/>
                  </a:rPr>
                  <a:t>Квадратное уравнение, из которого можно найти</a:t>
                </a: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𝑓𝑢𝑙𝑙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время по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лёта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561249B-3ECC-471D-8734-997B2F9D58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60839" y="1190110"/>
                <a:ext cx="5163153" cy="3771327"/>
              </a:xfrm>
              <a:blipFill>
                <a:blip r:embed="rId2"/>
                <a:stretch>
                  <a:fillRect l="-2243" t="-3393" r="-24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A5A59BB-A761-43F9-82C3-1C341852D8DF}"/>
              </a:ext>
            </a:extLst>
          </p:cNvPr>
          <p:cNvGrpSpPr/>
          <p:nvPr/>
        </p:nvGrpSpPr>
        <p:grpSpPr>
          <a:xfrm>
            <a:off x="107504" y="1360467"/>
            <a:ext cx="7285286" cy="5496543"/>
            <a:chOff x="107504" y="1127927"/>
            <a:chExt cx="7285286" cy="549654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00A554-A222-487C-A577-5879D36C3DFF}"/>
                </a:ext>
              </a:extLst>
            </p:cNvPr>
            <p:cNvSpPr txBox="1"/>
            <p:nvPr/>
          </p:nvSpPr>
          <p:spPr>
            <a:xfrm>
              <a:off x="2557365" y="5978139"/>
              <a:ext cx="378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L</a:t>
              </a:r>
              <a:endParaRPr lang="ru-RU" sz="3600" dirty="0"/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6D102657-5573-49A2-AA02-62B1A0E3FAC7}"/>
                </a:ext>
              </a:extLst>
            </p:cNvPr>
            <p:cNvCxnSpPr/>
            <p:nvPr/>
          </p:nvCxnSpPr>
          <p:spPr>
            <a:xfrm flipV="1">
              <a:off x="901181" y="1531834"/>
              <a:ext cx="0" cy="4392488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1A663BA4-63F0-40A4-B140-CF6737F3A9DB}"/>
                </a:ext>
              </a:extLst>
            </p:cNvPr>
            <p:cNvCxnSpPr>
              <a:cxnSpLocks/>
            </p:cNvCxnSpPr>
            <p:nvPr/>
          </p:nvCxnSpPr>
          <p:spPr>
            <a:xfrm>
              <a:off x="901181" y="5924322"/>
              <a:ext cx="6048672" cy="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42A4CE-4F87-4901-A38A-CE1C35DF5C2F}"/>
                </a:ext>
              </a:extLst>
            </p:cNvPr>
            <p:cNvSpPr txBox="1"/>
            <p:nvPr/>
          </p:nvSpPr>
          <p:spPr>
            <a:xfrm>
              <a:off x="6969276" y="5815355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X</a:t>
              </a:r>
              <a:endParaRPr lang="ru-RU" sz="3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5149E1-C646-4C90-B9CF-70C99C82DB04}"/>
                </a:ext>
              </a:extLst>
            </p:cNvPr>
            <p:cNvSpPr txBox="1"/>
            <p:nvPr/>
          </p:nvSpPr>
          <p:spPr>
            <a:xfrm>
              <a:off x="475161" y="1127927"/>
              <a:ext cx="304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Y</a:t>
              </a:r>
              <a:endParaRPr lang="ru-RU" sz="3600" dirty="0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55DF380F-95C2-4281-B030-2C5EE92DB05E}"/>
                </a:ext>
              </a:extLst>
            </p:cNvPr>
            <p:cNvCxnSpPr/>
            <p:nvPr/>
          </p:nvCxnSpPr>
          <p:spPr>
            <a:xfrm flipV="1">
              <a:off x="926326" y="2047838"/>
              <a:ext cx="1156656" cy="264526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5DE00AA-4E50-4A94-8733-EFB95DF45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710" y="4693099"/>
              <a:ext cx="1651655" cy="7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54C5B9-7610-4786-9702-1A74675051C3}"/>
                </a:ext>
              </a:extLst>
            </p:cNvPr>
            <p:cNvSpPr txBox="1"/>
            <p:nvPr/>
          </p:nvSpPr>
          <p:spPr>
            <a:xfrm>
              <a:off x="1132055" y="4037250"/>
              <a:ext cx="38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dirty="0"/>
                <a:t>α</a:t>
              </a:r>
              <a:endParaRPr lang="ru-RU" sz="3600" dirty="0"/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1B5A799B-7D1D-450F-9CC4-13B28C651308}"/>
                </a:ext>
              </a:extLst>
            </p:cNvPr>
            <p:cNvCxnSpPr/>
            <p:nvPr/>
          </p:nvCxnSpPr>
          <p:spPr>
            <a:xfrm>
              <a:off x="780053" y="4681151"/>
              <a:ext cx="0" cy="122413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441DC2-E275-49B2-BE84-DDA4F9A2F032}"/>
                </a:ext>
              </a:extLst>
            </p:cNvPr>
            <p:cNvSpPr txBox="1"/>
            <p:nvPr/>
          </p:nvSpPr>
          <p:spPr>
            <a:xfrm>
              <a:off x="462485" y="4889624"/>
              <a:ext cx="4267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1F1872-6F3A-4C7F-AA05-22FA3E4CC6A9}"/>
                </a:ext>
              </a:extLst>
            </p:cNvPr>
            <p:cNvSpPr txBox="1"/>
            <p:nvPr/>
          </p:nvSpPr>
          <p:spPr>
            <a:xfrm>
              <a:off x="2104656" y="1642192"/>
              <a:ext cx="67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Vo</a:t>
              </a:r>
              <a:endParaRPr lang="ru-RU" sz="3600" dirty="0"/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B2A5CF85-2814-4711-809C-8413FA4CE7EB}"/>
                </a:ext>
              </a:extLst>
            </p:cNvPr>
            <p:cNvCxnSpPr/>
            <p:nvPr/>
          </p:nvCxnSpPr>
          <p:spPr>
            <a:xfrm>
              <a:off x="2195085" y="1675850"/>
              <a:ext cx="3622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39086909-E78B-4EB7-A7FA-8E21BF5C85AF}"/>
                </a:ext>
              </a:extLst>
            </p:cNvPr>
            <p:cNvSpPr/>
            <p:nvPr/>
          </p:nvSpPr>
          <p:spPr>
            <a:xfrm>
              <a:off x="925133" y="3140418"/>
              <a:ext cx="3685032" cy="2805664"/>
            </a:xfrm>
            <a:custGeom>
              <a:avLst/>
              <a:gdLst>
                <a:gd name="connsiteX0" fmla="*/ 0 w 3685032"/>
                <a:gd name="connsiteY0" fmla="*/ 1525504 h 2805664"/>
                <a:gd name="connsiteX1" fmla="*/ 649224 w 3685032"/>
                <a:gd name="connsiteY1" fmla="*/ 528808 h 2805664"/>
                <a:gd name="connsiteX2" fmla="*/ 1499616 w 3685032"/>
                <a:gd name="connsiteY2" fmla="*/ 35032 h 2805664"/>
                <a:gd name="connsiteX3" fmla="*/ 2368296 w 3685032"/>
                <a:gd name="connsiteY3" fmla="*/ 163048 h 2805664"/>
                <a:gd name="connsiteX4" fmla="*/ 3182112 w 3685032"/>
                <a:gd name="connsiteY4" fmla="*/ 1141456 h 2805664"/>
                <a:gd name="connsiteX5" fmla="*/ 3685032 w 3685032"/>
                <a:gd name="connsiteY5" fmla="*/ 2805664 h 2805664"/>
                <a:gd name="connsiteX6" fmla="*/ 3685032 w 3685032"/>
                <a:gd name="connsiteY6" fmla="*/ 2805664 h 280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5032" h="2805664">
                  <a:moveTo>
                    <a:pt x="0" y="1525504"/>
                  </a:moveTo>
                  <a:cubicBezTo>
                    <a:pt x="199644" y="1151362"/>
                    <a:pt x="399288" y="777220"/>
                    <a:pt x="649224" y="528808"/>
                  </a:cubicBezTo>
                  <a:cubicBezTo>
                    <a:pt x="899160" y="280396"/>
                    <a:pt x="1213104" y="95992"/>
                    <a:pt x="1499616" y="35032"/>
                  </a:cubicBezTo>
                  <a:cubicBezTo>
                    <a:pt x="1786128" y="-25928"/>
                    <a:pt x="2087880" y="-21356"/>
                    <a:pt x="2368296" y="163048"/>
                  </a:cubicBezTo>
                  <a:cubicBezTo>
                    <a:pt x="2648712" y="347452"/>
                    <a:pt x="2962656" y="701020"/>
                    <a:pt x="3182112" y="1141456"/>
                  </a:cubicBezTo>
                  <a:cubicBezTo>
                    <a:pt x="3401568" y="1581892"/>
                    <a:pt x="3685032" y="2805664"/>
                    <a:pt x="3685032" y="2805664"/>
                  </a:cubicBezTo>
                  <a:lnTo>
                    <a:pt x="3685032" y="280566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2D00BEE7-0249-430F-97C4-76CC6DEF9534}"/>
                </a:ext>
              </a:extLst>
            </p:cNvPr>
            <p:cNvCxnSpPr/>
            <p:nvPr/>
          </p:nvCxnSpPr>
          <p:spPr>
            <a:xfrm>
              <a:off x="925133" y="6138521"/>
              <a:ext cx="3685032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5F14B90A-C6AF-4231-BC5E-41D2F22952F9}"/>
                </a:ext>
              </a:extLst>
            </p:cNvPr>
            <p:cNvCxnSpPr>
              <a:cxnSpLocks/>
            </p:cNvCxnSpPr>
            <p:nvPr/>
          </p:nvCxnSpPr>
          <p:spPr>
            <a:xfrm>
              <a:off x="481677" y="3258201"/>
              <a:ext cx="0" cy="2707198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C3D368-0E62-4CA8-9C6B-2B19F3D0B5AE}"/>
                </a:ext>
              </a:extLst>
            </p:cNvPr>
            <p:cNvSpPr txBox="1"/>
            <p:nvPr/>
          </p:nvSpPr>
          <p:spPr>
            <a:xfrm>
              <a:off x="107504" y="4543250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55548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1791-EEF8-42D2-B0D6-0979599B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Важно!!!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1249B-3ECC-471D-8734-997B2F9D5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839" y="1190111"/>
            <a:ext cx="5163153" cy="20948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/>
              <a:t>Время полёта:</a:t>
            </a:r>
          </a:p>
          <a:p>
            <a:pPr marL="0" indent="0">
              <a:buNone/>
            </a:pPr>
            <a:r>
              <a:rPr lang="ru-RU" b="0" dirty="0">
                <a:ea typeface="Cambria Math" panose="02040503050406030204" pitchFamily="18" charset="0"/>
              </a:rPr>
              <a:t>Если </a:t>
            </a:r>
            <a:r>
              <a:rPr lang="en-US" b="0" dirty="0">
                <a:ea typeface="Cambria Math" panose="02040503050406030204" pitchFamily="18" charset="0"/>
              </a:rPr>
              <a:t>h=0 – </a:t>
            </a:r>
            <a:r>
              <a:rPr lang="ru-RU" b="0" dirty="0">
                <a:ea typeface="Cambria Math" panose="02040503050406030204" pitchFamily="18" charset="0"/>
              </a:rPr>
              <a:t>симметричная кривая </a:t>
            </a:r>
            <a:r>
              <a:rPr lang="en-US" b="0" dirty="0">
                <a:ea typeface="Cambria Math" panose="02040503050406030204" pitchFamily="18" charset="0"/>
              </a:rPr>
              <a:t>-</a:t>
            </a:r>
            <a:r>
              <a:rPr lang="ru-RU" b="0" dirty="0">
                <a:ea typeface="Cambria Math" panose="02040503050406030204" pitchFamily="18" charset="0"/>
              </a:rPr>
              <a:t> </a:t>
            </a:r>
            <a:r>
              <a:rPr lang="en-US" b="0" dirty="0" err="1">
                <a:ea typeface="Cambria Math" panose="02040503050406030204" pitchFamily="18" charset="0"/>
              </a:rPr>
              <a:t>t</a:t>
            </a:r>
            <a:r>
              <a:rPr lang="en-US" b="0" baseline="-25000" dirty="0" err="1">
                <a:ea typeface="Cambria Math" panose="02040503050406030204" pitchFamily="18" charset="0"/>
              </a:rPr>
              <a:t>full</a:t>
            </a:r>
            <a:r>
              <a:rPr lang="en-US" b="0" dirty="0">
                <a:ea typeface="Cambria Math" panose="02040503050406030204" pitchFamily="18" charset="0"/>
              </a:rPr>
              <a:t>=2t</a:t>
            </a:r>
            <a:r>
              <a:rPr lang="en-US" b="0" baseline="-25000" dirty="0">
                <a:ea typeface="Cambria Math" panose="02040503050406030204" pitchFamily="18" charset="0"/>
              </a:rPr>
              <a:t>up</a:t>
            </a:r>
            <a:endParaRPr lang="en-US" dirty="0"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b="0" dirty="0"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19C57087-14B9-46FB-8F7B-50D9A68307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7943"/>
            <a:ext cx="508635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2569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574</Words>
  <Application>Microsoft Office PowerPoint</Application>
  <PresentationFormat>Экран (4:3)</PresentationFormat>
  <Paragraphs>211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Cambria Math</vt:lpstr>
      <vt:lpstr>Тема Office</vt:lpstr>
      <vt:lpstr>Движение в поле силы тяжести</vt:lpstr>
      <vt:lpstr>Презентация PowerPoint</vt:lpstr>
      <vt:lpstr>Основные параметры движения</vt:lpstr>
      <vt:lpstr>Основные формулы</vt:lpstr>
      <vt:lpstr>Основные формулы</vt:lpstr>
      <vt:lpstr>Как найти?</vt:lpstr>
      <vt:lpstr>Как найти?</vt:lpstr>
      <vt:lpstr>Как найти?</vt:lpstr>
      <vt:lpstr>Важно!!!</vt:lpstr>
      <vt:lpstr>Как найти?</vt:lpstr>
      <vt:lpstr>Задача Пушка, стоящая на бастионе на высоте 20 м над уровнем моря стреляет горизонтально по кораблю, находящемуся на расстоянии 200 м от неё и попадает в него. Найти начальную скорость снаряда.</vt:lpstr>
      <vt:lpstr>Что происходит?</vt:lpstr>
      <vt:lpstr>Решение</vt:lpstr>
      <vt:lpstr>Решение</vt:lpstr>
      <vt:lpstr>Решение</vt:lpstr>
      <vt:lpstr>Решение</vt:lpstr>
      <vt:lpstr>Задача № 2.</vt:lpstr>
      <vt:lpstr>Краткое условие</vt:lpstr>
      <vt:lpstr>Решение</vt:lpstr>
      <vt:lpstr>Решение</vt:lpstr>
      <vt:lpstr>Решение</vt:lpstr>
      <vt:lpstr>Домашнее задание.</vt:lpstr>
      <vt:lpstr>Домашняя Задача № 2 </vt:lpstr>
      <vt:lpstr>Домашнее задание.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Задача</dc:title>
  <dc:creator>Учитель</dc:creator>
  <cp:lastModifiedBy>Александр Олегович Евгеньев</cp:lastModifiedBy>
  <cp:revision>35</cp:revision>
  <dcterms:created xsi:type="dcterms:W3CDTF">2015-09-28T12:51:03Z</dcterms:created>
  <dcterms:modified xsi:type="dcterms:W3CDTF">2019-11-05T09:22:02Z</dcterms:modified>
</cp:coreProperties>
</file>