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9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4CAA-3269-4208-8D6F-5D92A18D1F44}" type="datetimeFigureOut">
              <a:rPr lang="ru-RU" smtClean="0"/>
              <a:t>12.11.2019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6BF5-4257-4401-B155-CC64B2EEF5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658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4CAA-3269-4208-8D6F-5D92A18D1F44}" type="datetimeFigureOut">
              <a:rPr lang="ru-RU" smtClean="0"/>
              <a:t>12.11.2019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6BF5-4257-4401-B155-CC64B2EEF5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99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4CAA-3269-4208-8D6F-5D92A18D1F44}" type="datetimeFigureOut">
              <a:rPr lang="ru-RU" smtClean="0"/>
              <a:t>12.11.2019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6BF5-4257-4401-B155-CC64B2EEF5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656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4CAA-3269-4208-8D6F-5D92A18D1F44}" type="datetimeFigureOut">
              <a:rPr lang="ru-RU" smtClean="0"/>
              <a:t>12.11.2019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6BF5-4257-4401-B155-CC64B2EEF5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877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4CAA-3269-4208-8D6F-5D92A18D1F44}" type="datetimeFigureOut">
              <a:rPr lang="ru-RU" smtClean="0"/>
              <a:t>12.11.2019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6BF5-4257-4401-B155-CC64B2EEF5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781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4CAA-3269-4208-8D6F-5D92A18D1F44}" type="datetimeFigureOut">
              <a:rPr lang="ru-RU" smtClean="0"/>
              <a:t>12.11.2019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6BF5-4257-4401-B155-CC64B2EEF5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43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4CAA-3269-4208-8D6F-5D92A18D1F44}" type="datetimeFigureOut">
              <a:rPr lang="ru-RU" smtClean="0"/>
              <a:t>12.11.2019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6BF5-4257-4401-B155-CC64B2EEF5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525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4CAA-3269-4208-8D6F-5D92A18D1F44}" type="datetimeFigureOut">
              <a:rPr lang="ru-RU" smtClean="0"/>
              <a:t>12.11.2019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6BF5-4257-4401-B155-CC64B2EEF5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93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4CAA-3269-4208-8D6F-5D92A18D1F44}" type="datetimeFigureOut">
              <a:rPr lang="ru-RU" smtClean="0"/>
              <a:t>12.11.2019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6BF5-4257-4401-B155-CC64B2EEF5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466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4CAA-3269-4208-8D6F-5D92A18D1F44}" type="datetimeFigureOut">
              <a:rPr lang="ru-RU" smtClean="0"/>
              <a:t>12.11.2019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6BF5-4257-4401-B155-CC64B2EEF5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2330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4CAA-3269-4208-8D6F-5D92A18D1F44}" type="datetimeFigureOut">
              <a:rPr lang="ru-RU" smtClean="0"/>
              <a:t>12.11.2019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16BF5-4257-4401-B155-CC64B2EEF5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138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64CAA-3269-4208-8D6F-5D92A18D1F44}" type="datetimeFigureOut">
              <a:rPr lang="ru-RU" smtClean="0"/>
              <a:t>12.11.2019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16BF5-4257-4401-B155-CC64B2EEF5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65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Динамика движения по окружности</a:t>
            </a:r>
          </a:p>
        </p:txBody>
      </p:sp>
    </p:spTree>
    <p:extLst>
      <p:ext uri="{BB962C8B-B14F-4D97-AF65-F5344CB8AC3E}">
        <p14:creationId xmlns:p14="http://schemas.microsoft.com/office/powerpoint/2010/main" val="224924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08912" cy="1080120"/>
          </a:xfrm>
        </p:spPr>
        <p:txBody>
          <a:bodyPr/>
          <a:lstStyle/>
          <a:p>
            <a:r>
              <a:rPr lang="ru-RU" dirty="0"/>
              <a:t>Решение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61713"/>
            <a:ext cx="4618856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Рисуем силы и ускорение (автомобиль движется по окружности, ускорение центростремительное, направлено к центру траектории, т.е. вертикально вниз. </a:t>
            </a:r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5847762" y="1167135"/>
            <a:ext cx="2520280" cy="3630017"/>
            <a:chOff x="5847762" y="1167135"/>
            <a:chExt cx="2520280" cy="3630017"/>
          </a:xfrm>
        </p:grpSpPr>
        <p:sp>
          <p:nvSpPr>
            <p:cNvPr id="4" name="Пирог 3"/>
            <p:cNvSpPr/>
            <p:nvPr/>
          </p:nvSpPr>
          <p:spPr>
            <a:xfrm rot="10800000">
              <a:off x="5847762" y="2420888"/>
              <a:ext cx="2520280" cy="2376264"/>
            </a:xfrm>
            <a:prstGeom prst="pie">
              <a:avLst>
                <a:gd name="adj1" fmla="val 0"/>
                <a:gd name="adj2" fmla="val 10820126"/>
              </a:avLst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grpSp>
          <p:nvGrpSpPr>
            <p:cNvPr id="22" name="Группа 21"/>
            <p:cNvGrpSpPr/>
            <p:nvPr/>
          </p:nvGrpSpPr>
          <p:grpSpPr>
            <a:xfrm>
              <a:off x="6239346" y="1167135"/>
              <a:ext cx="1981030" cy="3089338"/>
              <a:chOff x="6239346" y="1167135"/>
              <a:chExt cx="1981030" cy="3089338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6783865" y="2204864"/>
                <a:ext cx="648072" cy="21602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7402025" y="1628800"/>
                <a:ext cx="3209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>
                    <a:solidFill>
                      <a:schemeClr val="accent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</a:t>
                </a:r>
                <a:endParaRPr lang="ru-RU" b="1" i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9" name="Прямая со стрелкой 8"/>
              <p:cNvCxnSpPr/>
              <p:nvPr/>
            </p:nvCxnSpPr>
            <p:spPr>
              <a:xfrm>
                <a:off x="7402025" y="1628800"/>
                <a:ext cx="32092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 стрелкой 10"/>
              <p:cNvCxnSpPr/>
              <p:nvPr/>
            </p:nvCxnSpPr>
            <p:spPr>
              <a:xfrm>
                <a:off x="7443909" y="1998132"/>
                <a:ext cx="776467" cy="0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 стрелкой 7"/>
              <p:cNvCxnSpPr>
                <a:stCxn id="5" idx="2"/>
              </p:cNvCxnSpPr>
              <p:nvPr/>
            </p:nvCxnSpPr>
            <p:spPr>
              <a:xfrm>
                <a:off x="7107901" y="2420888"/>
                <a:ext cx="0" cy="136815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7257126" y="3794808"/>
                <a:ext cx="59343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0000"/>
                    </a:solidFill>
                  </a:rPr>
                  <a:t>mg</a:t>
                </a:r>
                <a:endParaRPr lang="ru-RU" sz="2400" b="1" i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2" name="Прямая со стрелкой 11"/>
              <p:cNvCxnSpPr/>
              <p:nvPr/>
            </p:nvCxnSpPr>
            <p:spPr>
              <a:xfrm>
                <a:off x="7553842" y="3861048"/>
                <a:ext cx="320922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 стрелкой 12"/>
              <p:cNvCxnSpPr/>
              <p:nvPr/>
            </p:nvCxnSpPr>
            <p:spPr>
              <a:xfrm flipH="1" flipV="1">
                <a:off x="7107901" y="1340768"/>
                <a:ext cx="727" cy="86409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6637530" y="1167135"/>
                <a:ext cx="3866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0000"/>
                    </a:solidFill>
                  </a:rPr>
                  <a:t>N</a:t>
                </a:r>
                <a:endParaRPr lang="ru-RU" sz="2400" b="1" i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7" name="Прямая со стрелкой 16"/>
              <p:cNvCxnSpPr/>
              <p:nvPr/>
            </p:nvCxnSpPr>
            <p:spPr>
              <a:xfrm>
                <a:off x="6703252" y="1167135"/>
                <a:ext cx="320922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 стрелкой 17"/>
              <p:cNvCxnSpPr/>
              <p:nvPr/>
            </p:nvCxnSpPr>
            <p:spPr>
              <a:xfrm>
                <a:off x="6700111" y="2657488"/>
                <a:ext cx="0" cy="951532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6239346" y="2902421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00B0F0"/>
                    </a:solidFill>
                  </a:rPr>
                  <a:t>a</a:t>
                </a:r>
                <a:endParaRPr lang="ru-RU" sz="2400" b="1" i="1" dirty="0">
                  <a:solidFill>
                    <a:srgbClr val="00B0F0"/>
                  </a:solidFill>
                </a:endParaRPr>
              </a:p>
            </p:txBody>
          </p:sp>
          <p:cxnSp>
            <p:nvCxnSpPr>
              <p:cNvPr id="21" name="Прямая со стрелкой 20"/>
              <p:cNvCxnSpPr/>
              <p:nvPr/>
            </p:nvCxnSpPr>
            <p:spPr>
              <a:xfrm>
                <a:off x="6316608" y="2996952"/>
                <a:ext cx="320922" cy="0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3573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ru-RU" dirty="0"/>
              <a:t>Решение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Ось координат направляем по ускорению.</a:t>
            </a:r>
            <a:endParaRPr lang="en-US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5580112" y="1167135"/>
            <a:ext cx="2787930" cy="3630017"/>
            <a:chOff x="5580112" y="1167135"/>
            <a:chExt cx="2787930" cy="3630017"/>
          </a:xfrm>
        </p:grpSpPr>
        <p:sp>
          <p:nvSpPr>
            <p:cNvPr id="4" name="Пирог 3"/>
            <p:cNvSpPr/>
            <p:nvPr/>
          </p:nvSpPr>
          <p:spPr>
            <a:xfrm rot="10800000">
              <a:off x="5847762" y="2420888"/>
              <a:ext cx="2520280" cy="2376264"/>
            </a:xfrm>
            <a:prstGeom prst="pie">
              <a:avLst>
                <a:gd name="adj1" fmla="val 0"/>
                <a:gd name="adj2" fmla="val 10820126"/>
              </a:avLst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783865" y="2204864"/>
              <a:ext cx="648072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02025" y="1628800"/>
              <a:ext cx="320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</a:t>
              </a:r>
              <a:endParaRPr lang="ru-RU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7402025" y="1628800"/>
              <a:ext cx="32092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7443909" y="1998132"/>
              <a:ext cx="776467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>
              <a:stCxn id="5" idx="2"/>
            </p:cNvCxnSpPr>
            <p:nvPr/>
          </p:nvCxnSpPr>
          <p:spPr>
            <a:xfrm>
              <a:off x="7107901" y="2420888"/>
              <a:ext cx="0" cy="13681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257126" y="3794808"/>
              <a:ext cx="5934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</a:rPr>
                <a:t>mg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7553842" y="3861048"/>
              <a:ext cx="320922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 flipV="1">
              <a:off x="7107901" y="1340768"/>
              <a:ext cx="727" cy="86409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637530" y="1167135"/>
              <a:ext cx="386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</a:rPr>
                <a:t>N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6703252" y="1167135"/>
              <a:ext cx="320922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6700111" y="2657488"/>
              <a:ext cx="0" cy="951532"/>
            </a:xfrm>
            <a:prstGeom prst="straightConnector1">
              <a:avLst/>
            </a:prstGeom>
            <a:ln w="381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239346" y="2902421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00B0F0"/>
                  </a:solidFill>
                </a:rPr>
                <a:t>a</a:t>
              </a:r>
              <a:endParaRPr lang="ru-RU" sz="2400" b="1" i="1" dirty="0">
                <a:solidFill>
                  <a:srgbClr val="00B0F0"/>
                </a:solidFill>
              </a:endParaRPr>
            </a:p>
          </p:txBody>
        </p:sp>
        <p:cxnSp>
          <p:nvCxnSpPr>
            <p:cNvPr id="21" name="Прямая со стрелкой 20"/>
            <p:cNvCxnSpPr/>
            <p:nvPr/>
          </p:nvCxnSpPr>
          <p:spPr>
            <a:xfrm>
              <a:off x="6316608" y="2996952"/>
              <a:ext cx="32092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5580112" y="1340768"/>
              <a:ext cx="0" cy="338437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5847761" y="479715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2010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ru-RU" dirty="0"/>
              <a:t>Решение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4618856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/>
                  <a:t>Второй закон Ньютона</a:t>
                </a:r>
              </a:p>
              <a:p>
                <a:pPr marL="0" indent="0">
                  <a:buNone/>
                </a:pPr>
                <a:r>
                  <a:rPr lang="en-US" dirty="0"/>
                  <a:t>mg-N=ma</a:t>
                </a:r>
              </a:p>
              <a:p>
                <a:pPr marL="0" indent="0">
                  <a:buNone/>
                </a:pPr>
                <a:r>
                  <a:rPr lang="ru-RU" dirty="0"/>
                  <a:t>По условию </a:t>
                </a:r>
                <a:r>
                  <a:rPr lang="en-US" dirty="0"/>
                  <a:t>N=mg/2</a:t>
                </a:r>
              </a:p>
              <a:p>
                <a:pPr marL="0" indent="0">
                  <a:buNone/>
                </a:pPr>
                <a:r>
                  <a:rPr lang="ru-RU" dirty="0"/>
                  <a:t>Тогда: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𝑚𝑔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𝑚𝑔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𝑚𝑎</m:t>
                    </m:r>
                  </m:oMath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ru-RU" dirty="0"/>
                  <a:t>Отсюда: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=5</m:t>
                    </m:r>
                    <m:r>
                      <a:rPr lang="ru-RU" b="0" i="1" smtClean="0">
                        <a:latin typeface="Cambria Math"/>
                      </a:rPr>
                      <m:t>м/</m:t>
                    </m:r>
                    <m:sSup>
                      <m:sSupPr>
                        <m:ctrlPr>
                          <a:rPr lang="ru-R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с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4618856" cy="4525963"/>
              </a:xfrm>
              <a:blipFill rotWithShape="1">
                <a:blip r:embed="rId2"/>
                <a:stretch>
                  <a:fillRect l="-3298"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Группа 18"/>
          <p:cNvGrpSpPr/>
          <p:nvPr/>
        </p:nvGrpSpPr>
        <p:grpSpPr>
          <a:xfrm>
            <a:off x="5580112" y="1167135"/>
            <a:ext cx="2787930" cy="3630017"/>
            <a:chOff x="5580112" y="1167135"/>
            <a:chExt cx="2787930" cy="3630017"/>
          </a:xfrm>
        </p:grpSpPr>
        <p:sp>
          <p:nvSpPr>
            <p:cNvPr id="4" name="Пирог 3"/>
            <p:cNvSpPr/>
            <p:nvPr/>
          </p:nvSpPr>
          <p:spPr>
            <a:xfrm rot="10800000">
              <a:off x="5847762" y="2420888"/>
              <a:ext cx="2520280" cy="2376264"/>
            </a:xfrm>
            <a:prstGeom prst="pie">
              <a:avLst>
                <a:gd name="adj1" fmla="val 0"/>
                <a:gd name="adj2" fmla="val 10820126"/>
              </a:avLst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783865" y="2204864"/>
              <a:ext cx="648072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02025" y="1628800"/>
              <a:ext cx="320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</a:t>
              </a:r>
              <a:endParaRPr lang="ru-RU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7402025" y="1628800"/>
              <a:ext cx="32092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7443909" y="1998132"/>
              <a:ext cx="776467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>
              <a:stCxn id="5" idx="2"/>
            </p:cNvCxnSpPr>
            <p:nvPr/>
          </p:nvCxnSpPr>
          <p:spPr>
            <a:xfrm>
              <a:off x="7107901" y="2420888"/>
              <a:ext cx="0" cy="13681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257126" y="3794808"/>
              <a:ext cx="5934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</a:rPr>
                <a:t>mg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7553842" y="3861048"/>
              <a:ext cx="320922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 flipV="1">
              <a:off x="7107901" y="1340768"/>
              <a:ext cx="727" cy="86409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637530" y="1167135"/>
              <a:ext cx="386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</a:rPr>
                <a:t>N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6703252" y="1167135"/>
              <a:ext cx="320922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6700111" y="2657488"/>
              <a:ext cx="0" cy="951532"/>
            </a:xfrm>
            <a:prstGeom prst="straightConnector1">
              <a:avLst/>
            </a:prstGeom>
            <a:ln w="381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239346" y="2902421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00B0F0"/>
                  </a:solidFill>
                </a:rPr>
                <a:t>a</a:t>
              </a:r>
              <a:endParaRPr lang="ru-RU" sz="2400" b="1" i="1" dirty="0">
                <a:solidFill>
                  <a:srgbClr val="00B0F0"/>
                </a:solidFill>
              </a:endParaRPr>
            </a:p>
          </p:txBody>
        </p:sp>
        <p:cxnSp>
          <p:nvCxnSpPr>
            <p:cNvPr id="21" name="Прямая со стрелкой 20"/>
            <p:cNvCxnSpPr/>
            <p:nvPr/>
          </p:nvCxnSpPr>
          <p:spPr>
            <a:xfrm>
              <a:off x="6316608" y="2996952"/>
              <a:ext cx="32092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5580112" y="1340768"/>
              <a:ext cx="0" cy="338437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5847761" y="479715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7858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ru-RU" dirty="0"/>
              <a:t>Решение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4618856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/>
                  <a:t>Ускорение центростремительное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ru-RU" dirty="0"/>
                  <a:t>Отсюда: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br>
                  <a:rPr lang="en-US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400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=80</m:t>
                      </m:r>
                      <m:r>
                        <a:rPr lang="ru-RU" b="0" i="1" smtClean="0">
                          <a:latin typeface="Cambria Math"/>
                        </a:rPr>
                        <m:t>м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4618856" cy="4525963"/>
              </a:xfrm>
              <a:blipFill rotWithShape="1">
                <a:blip r:embed="rId2"/>
                <a:stretch>
                  <a:fillRect l="-3298"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Группа 18"/>
          <p:cNvGrpSpPr/>
          <p:nvPr/>
        </p:nvGrpSpPr>
        <p:grpSpPr>
          <a:xfrm>
            <a:off x="5580112" y="1167135"/>
            <a:ext cx="2787930" cy="3630017"/>
            <a:chOff x="5580112" y="1167135"/>
            <a:chExt cx="2787930" cy="3630017"/>
          </a:xfrm>
        </p:grpSpPr>
        <p:sp>
          <p:nvSpPr>
            <p:cNvPr id="4" name="Пирог 3"/>
            <p:cNvSpPr/>
            <p:nvPr/>
          </p:nvSpPr>
          <p:spPr>
            <a:xfrm rot="10800000">
              <a:off x="5847762" y="2420888"/>
              <a:ext cx="2520280" cy="2376264"/>
            </a:xfrm>
            <a:prstGeom prst="pie">
              <a:avLst>
                <a:gd name="adj1" fmla="val 0"/>
                <a:gd name="adj2" fmla="val 10820126"/>
              </a:avLst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783865" y="2204864"/>
              <a:ext cx="648072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02025" y="1628800"/>
              <a:ext cx="320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</a:t>
              </a:r>
              <a:endParaRPr lang="ru-RU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7402025" y="1628800"/>
              <a:ext cx="32092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7443909" y="1998132"/>
              <a:ext cx="776467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>
              <a:stCxn id="5" idx="2"/>
            </p:cNvCxnSpPr>
            <p:nvPr/>
          </p:nvCxnSpPr>
          <p:spPr>
            <a:xfrm>
              <a:off x="7107901" y="2420888"/>
              <a:ext cx="0" cy="13681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257126" y="3794808"/>
              <a:ext cx="5934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</a:rPr>
                <a:t>mg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7553842" y="3861048"/>
              <a:ext cx="320922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 flipV="1">
              <a:off x="7107901" y="1340768"/>
              <a:ext cx="727" cy="86409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637530" y="1167135"/>
              <a:ext cx="386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</a:rPr>
                <a:t>N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6703252" y="1167135"/>
              <a:ext cx="320922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6700111" y="2657488"/>
              <a:ext cx="0" cy="951532"/>
            </a:xfrm>
            <a:prstGeom prst="straightConnector1">
              <a:avLst/>
            </a:prstGeom>
            <a:ln w="3810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239346" y="2902421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00B0F0"/>
                  </a:solidFill>
                </a:rPr>
                <a:t>a</a:t>
              </a:r>
              <a:endParaRPr lang="ru-RU" sz="2400" b="1" i="1" dirty="0">
                <a:solidFill>
                  <a:srgbClr val="00B0F0"/>
                </a:solidFill>
              </a:endParaRPr>
            </a:p>
          </p:txBody>
        </p:sp>
        <p:cxnSp>
          <p:nvCxnSpPr>
            <p:cNvPr id="21" name="Прямая со стрелкой 20"/>
            <p:cNvCxnSpPr/>
            <p:nvPr/>
          </p:nvCxnSpPr>
          <p:spPr>
            <a:xfrm>
              <a:off x="6316608" y="2996952"/>
              <a:ext cx="32092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5580112" y="1340768"/>
              <a:ext cx="0" cy="338437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5847761" y="479715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7190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 Горизонтальная плоскость, вращение на нити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Карусель «Ромашка» длиной подвеса </a:t>
            </a:r>
            <a:r>
              <a:rPr lang="en-US" dirty="0"/>
              <a:t>L= 20 </a:t>
            </a:r>
            <a:r>
              <a:rPr lang="ru-RU" dirty="0"/>
              <a:t>м вращается таким образом, что подвес образует с вертикалью угол 60 </a:t>
            </a:r>
            <a:r>
              <a:rPr lang="ru-RU" baseline="30000" dirty="0"/>
              <a:t>0</a:t>
            </a:r>
            <a:r>
              <a:rPr lang="ru-RU" dirty="0"/>
              <a:t>. Найти силу натяжения подвеса и период колебаний если масса кресла с пассажиром </a:t>
            </a:r>
            <a:r>
              <a:rPr lang="en-US" dirty="0"/>
              <a:t>m=</a:t>
            </a:r>
            <a:r>
              <a:rPr lang="ru-RU" dirty="0"/>
              <a:t>100кг.</a:t>
            </a:r>
          </a:p>
        </p:txBody>
      </p:sp>
    </p:spTree>
    <p:extLst>
      <p:ext uri="{BB962C8B-B14F-4D97-AF65-F5344CB8AC3E}">
        <p14:creationId xmlns:p14="http://schemas.microsoft.com/office/powerpoint/2010/main" val="1719347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Условие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Дано: </a:t>
            </a:r>
            <a:r>
              <a:rPr lang="en-US" dirty="0"/>
              <a:t>m=100 </a:t>
            </a:r>
            <a:r>
              <a:rPr lang="ru-RU" dirty="0"/>
              <a:t>кг, </a:t>
            </a:r>
            <a:r>
              <a:rPr lang="en-US" dirty="0"/>
              <a:t>α=</a:t>
            </a:r>
            <a:r>
              <a:rPr lang="ru-RU" dirty="0"/>
              <a:t>6</a:t>
            </a:r>
            <a:r>
              <a:rPr lang="en-US" dirty="0"/>
              <a:t>0</a:t>
            </a:r>
            <a:r>
              <a:rPr lang="ru-RU" dirty="0"/>
              <a:t> </a:t>
            </a:r>
            <a:r>
              <a:rPr lang="ru-RU" baseline="30000" dirty="0"/>
              <a:t>0</a:t>
            </a:r>
            <a:r>
              <a:rPr lang="en-US" dirty="0"/>
              <a:t>, L=20</a:t>
            </a:r>
            <a:r>
              <a:rPr lang="ru-RU" dirty="0"/>
              <a:t> м.</a:t>
            </a:r>
          </a:p>
          <a:p>
            <a:pPr marL="0" indent="0">
              <a:buNone/>
            </a:pPr>
            <a:r>
              <a:rPr lang="ru-RU" dirty="0"/>
              <a:t>Найти </a:t>
            </a:r>
            <a:r>
              <a:rPr lang="en-US" dirty="0"/>
              <a:t>T, F.</a:t>
            </a:r>
          </a:p>
          <a:p>
            <a:pPr marL="0" indent="0">
              <a:buNone/>
            </a:pPr>
            <a:r>
              <a:rPr lang="ru-RU" dirty="0"/>
              <a:t>Примечание: Мы обычно обозначаем силу натяжения нити за </a:t>
            </a:r>
            <a:r>
              <a:rPr lang="en-US" dirty="0"/>
              <a:t>T, </a:t>
            </a:r>
            <a:r>
              <a:rPr lang="ru-RU" dirty="0"/>
              <a:t>но в этой задаче это будет тавтология с периодом.</a:t>
            </a:r>
          </a:p>
          <a:p>
            <a:pPr marL="0" indent="0">
              <a:buNone/>
            </a:pPr>
            <a:r>
              <a:rPr lang="ru-RU" dirty="0"/>
              <a:t>Тогда: </a:t>
            </a:r>
            <a:r>
              <a:rPr lang="en-US" dirty="0"/>
              <a:t>T – </a:t>
            </a:r>
            <a:r>
              <a:rPr lang="ru-RU" dirty="0"/>
              <a:t>период,</a:t>
            </a:r>
          </a:p>
          <a:p>
            <a:pPr marL="0" indent="0">
              <a:buNone/>
            </a:pPr>
            <a:r>
              <a:rPr lang="en-US" dirty="0"/>
              <a:t>F- </a:t>
            </a:r>
            <a:r>
              <a:rPr lang="ru-RU" dirty="0"/>
              <a:t>сила натяжения нити</a:t>
            </a:r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5E3399CD-96D1-4EDB-84EE-C5A22DC9793E}"/>
              </a:ext>
            </a:extLst>
          </p:cNvPr>
          <p:cNvCxnSpPr/>
          <p:nvPr/>
        </p:nvCxnSpPr>
        <p:spPr>
          <a:xfrm>
            <a:off x="6804248" y="1700808"/>
            <a:ext cx="0" cy="3672408"/>
          </a:xfrm>
          <a:prstGeom prst="line">
            <a:avLst/>
          </a:prstGeom>
          <a:ln w="476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78355275-E0C6-4C84-8F9F-134B5767B8E1}"/>
              </a:ext>
            </a:extLst>
          </p:cNvPr>
          <p:cNvCxnSpPr/>
          <p:nvPr/>
        </p:nvCxnSpPr>
        <p:spPr>
          <a:xfrm flipH="1">
            <a:off x="5220072" y="1700808"/>
            <a:ext cx="1584176" cy="35283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>
            <a:extLst>
              <a:ext uri="{FF2B5EF4-FFF2-40B4-BE49-F238E27FC236}">
                <a16:creationId xmlns:a16="http://schemas.microsoft.com/office/drawing/2014/main" id="{7B992577-EE4D-4BA1-93AA-8D82671B680E}"/>
              </a:ext>
            </a:extLst>
          </p:cNvPr>
          <p:cNvSpPr/>
          <p:nvPr/>
        </p:nvSpPr>
        <p:spPr>
          <a:xfrm>
            <a:off x="4968043" y="5157192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1D5D3E-BC97-4773-B2CB-BD3A26687349}"/>
              </a:ext>
            </a:extLst>
          </p:cNvPr>
          <p:cNvSpPr txBox="1"/>
          <p:nvPr/>
        </p:nvSpPr>
        <p:spPr>
          <a:xfrm>
            <a:off x="6375029" y="2420888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i="1" dirty="0"/>
              <a:t>α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3667012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1. Обозначим силы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5E3399CD-96D1-4EDB-84EE-C5A22DC9793E}"/>
              </a:ext>
            </a:extLst>
          </p:cNvPr>
          <p:cNvCxnSpPr/>
          <p:nvPr/>
        </p:nvCxnSpPr>
        <p:spPr>
          <a:xfrm>
            <a:off x="6804248" y="1700808"/>
            <a:ext cx="0" cy="3672408"/>
          </a:xfrm>
          <a:prstGeom prst="line">
            <a:avLst/>
          </a:prstGeom>
          <a:ln w="476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78355275-E0C6-4C84-8F9F-134B5767B8E1}"/>
              </a:ext>
            </a:extLst>
          </p:cNvPr>
          <p:cNvCxnSpPr/>
          <p:nvPr/>
        </p:nvCxnSpPr>
        <p:spPr>
          <a:xfrm flipH="1">
            <a:off x="5220072" y="1700808"/>
            <a:ext cx="1584176" cy="35283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>
            <a:extLst>
              <a:ext uri="{FF2B5EF4-FFF2-40B4-BE49-F238E27FC236}">
                <a16:creationId xmlns:a16="http://schemas.microsoft.com/office/drawing/2014/main" id="{7B992577-EE4D-4BA1-93AA-8D82671B680E}"/>
              </a:ext>
            </a:extLst>
          </p:cNvPr>
          <p:cNvSpPr/>
          <p:nvPr/>
        </p:nvSpPr>
        <p:spPr>
          <a:xfrm>
            <a:off x="4968043" y="5157192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1D5D3E-BC97-4773-B2CB-BD3A26687349}"/>
              </a:ext>
            </a:extLst>
          </p:cNvPr>
          <p:cNvSpPr txBox="1"/>
          <p:nvPr/>
        </p:nvSpPr>
        <p:spPr>
          <a:xfrm>
            <a:off x="6375029" y="2420888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i="1" dirty="0"/>
              <a:t>α</a:t>
            </a:r>
            <a:endParaRPr lang="ru-RU" sz="2400" b="1" i="1" dirty="0"/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14934339-B09E-4D3C-8F69-D2FBBA081033}"/>
              </a:ext>
            </a:extLst>
          </p:cNvPr>
          <p:cNvCxnSpPr/>
          <p:nvPr/>
        </p:nvCxnSpPr>
        <p:spPr>
          <a:xfrm>
            <a:off x="5220072" y="5517232"/>
            <a:ext cx="0" cy="106613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35E4496-06E8-4E4D-8456-D61EFE3BED72}"/>
              </a:ext>
            </a:extLst>
          </p:cNvPr>
          <p:cNvSpPr txBox="1"/>
          <p:nvPr/>
        </p:nvSpPr>
        <p:spPr>
          <a:xfrm>
            <a:off x="5220072" y="6237312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mg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854AD65A-0960-435C-BE42-B67CAF375B4A}"/>
              </a:ext>
            </a:extLst>
          </p:cNvPr>
          <p:cNvCxnSpPr/>
          <p:nvPr/>
        </p:nvCxnSpPr>
        <p:spPr>
          <a:xfrm>
            <a:off x="5472101" y="6309320"/>
            <a:ext cx="43487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F91EBA1E-0322-4E24-9C8A-6895666CA2C3}"/>
              </a:ext>
            </a:extLst>
          </p:cNvPr>
          <p:cNvCxnSpPr>
            <a:cxnSpLocks/>
          </p:cNvCxnSpPr>
          <p:nvPr/>
        </p:nvCxnSpPr>
        <p:spPr>
          <a:xfrm flipV="1">
            <a:off x="5297102" y="3863181"/>
            <a:ext cx="609876" cy="1395028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2E96EE5-D900-4F4C-8B81-F56ADD90B015}"/>
              </a:ext>
            </a:extLst>
          </p:cNvPr>
          <p:cNvSpPr txBox="1"/>
          <p:nvPr/>
        </p:nvSpPr>
        <p:spPr>
          <a:xfrm>
            <a:off x="5768286" y="4018004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BC22C299-BBE4-4E20-83CD-2E5930A974A6}"/>
              </a:ext>
            </a:extLst>
          </p:cNvPr>
          <p:cNvCxnSpPr/>
          <p:nvPr/>
        </p:nvCxnSpPr>
        <p:spPr>
          <a:xfrm>
            <a:off x="5751337" y="4077072"/>
            <a:ext cx="43487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533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/>
              <a:t>Обозначим силы</a:t>
            </a:r>
            <a:endParaRPr lang="en-US" dirty="0"/>
          </a:p>
          <a:p>
            <a:pPr marL="514350" indent="-514350">
              <a:buAutoNum type="arabicPeriod"/>
            </a:pPr>
            <a:r>
              <a:rPr lang="ru-RU" dirty="0"/>
              <a:t>Обозначим ускорение (к центру окружности)</a:t>
            </a:r>
            <a:br>
              <a:rPr lang="en-US" dirty="0"/>
            </a:br>
            <a:r>
              <a:rPr lang="ru-RU" dirty="0"/>
              <a:t>Радиус окружности </a:t>
            </a:r>
            <a:br>
              <a:rPr lang="ru-RU" dirty="0"/>
            </a:br>
            <a:r>
              <a:rPr lang="en-US" dirty="0"/>
              <a:t>r=L sinα</a:t>
            </a:r>
            <a:endParaRPr lang="ru-RU" dirty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5E3399CD-96D1-4EDB-84EE-C5A22DC9793E}"/>
              </a:ext>
            </a:extLst>
          </p:cNvPr>
          <p:cNvCxnSpPr/>
          <p:nvPr/>
        </p:nvCxnSpPr>
        <p:spPr>
          <a:xfrm>
            <a:off x="6804248" y="1700808"/>
            <a:ext cx="0" cy="3672408"/>
          </a:xfrm>
          <a:prstGeom prst="line">
            <a:avLst/>
          </a:prstGeom>
          <a:ln w="476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78355275-E0C6-4C84-8F9F-134B5767B8E1}"/>
              </a:ext>
            </a:extLst>
          </p:cNvPr>
          <p:cNvCxnSpPr/>
          <p:nvPr/>
        </p:nvCxnSpPr>
        <p:spPr>
          <a:xfrm flipH="1">
            <a:off x="5220072" y="1700808"/>
            <a:ext cx="1584176" cy="35283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>
            <a:extLst>
              <a:ext uri="{FF2B5EF4-FFF2-40B4-BE49-F238E27FC236}">
                <a16:creationId xmlns:a16="http://schemas.microsoft.com/office/drawing/2014/main" id="{7B992577-EE4D-4BA1-93AA-8D82671B680E}"/>
              </a:ext>
            </a:extLst>
          </p:cNvPr>
          <p:cNvSpPr/>
          <p:nvPr/>
        </p:nvSpPr>
        <p:spPr>
          <a:xfrm>
            <a:off x="4968043" y="5157192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1D5D3E-BC97-4773-B2CB-BD3A26687349}"/>
              </a:ext>
            </a:extLst>
          </p:cNvPr>
          <p:cNvSpPr txBox="1"/>
          <p:nvPr/>
        </p:nvSpPr>
        <p:spPr>
          <a:xfrm>
            <a:off x="6375029" y="2420888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i="1" dirty="0"/>
              <a:t>α</a:t>
            </a:r>
            <a:endParaRPr lang="ru-RU" sz="2400" b="1" i="1" dirty="0"/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14934339-B09E-4D3C-8F69-D2FBBA081033}"/>
              </a:ext>
            </a:extLst>
          </p:cNvPr>
          <p:cNvCxnSpPr/>
          <p:nvPr/>
        </p:nvCxnSpPr>
        <p:spPr>
          <a:xfrm>
            <a:off x="5220072" y="5517232"/>
            <a:ext cx="0" cy="106613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35E4496-06E8-4E4D-8456-D61EFE3BED72}"/>
              </a:ext>
            </a:extLst>
          </p:cNvPr>
          <p:cNvSpPr txBox="1"/>
          <p:nvPr/>
        </p:nvSpPr>
        <p:spPr>
          <a:xfrm>
            <a:off x="5220072" y="6237312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mg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854AD65A-0960-435C-BE42-B67CAF375B4A}"/>
              </a:ext>
            </a:extLst>
          </p:cNvPr>
          <p:cNvCxnSpPr/>
          <p:nvPr/>
        </p:nvCxnSpPr>
        <p:spPr>
          <a:xfrm>
            <a:off x="5472101" y="6309320"/>
            <a:ext cx="43487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F91EBA1E-0322-4E24-9C8A-6895666CA2C3}"/>
              </a:ext>
            </a:extLst>
          </p:cNvPr>
          <p:cNvCxnSpPr>
            <a:cxnSpLocks/>
          </p:cNvCxnSpPr>
          <p:nvPr/>
        </p:nvCxnSpPr>
        <p:spPr>
          <a:xfrm flipV="1">
            <a:off x="5297102" y="3863181"/>
            <a:ext cx="609876" cy="1395028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2E96EE5-D900-4F4C-8B81-F56ADD90B015}"/>
              </a:ext>
            </a:extLst>
          </p:cNvPr>
          <p:cNvSpPr txBox="1"/>
          <p:nvPr/>
        </p:nvSpPr>
        <p:spPr>
          <a:xfrm>
            <a:off x="5768286" y="4018004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BC22C299-BBE4-4E20-83CD-2E5930A974A6}"/>
              </a:ext>
            </a:extLst>
          </p:cNvPr>
          <p:cNvCxnSpPr/>
          <p:nvPr/>
        </p:nvCxnSpPr>
        <p:spPr>
          <a:xfrm>
            <a:off x="5751337" y="4077072"/>
            <a:ext cx="43487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>
            <a:extLst>
              <a:ext uri="{FF2B5EF4-FFF2-40B4-BE49-F238E27FC236}">
                <a16:creationId xmlns:a16="http://schemas.microsoft.com/office/drawing/2014/main" id="{E542AFFC-D900-4956-8897-243FD1BFE6BD}"/>
              </a:ext>
            </a:extLst>
          </p:cNvPr>
          <p:cNvSpPr/>
          <p:nvPr/>
        </p:nvSpPr>
        <p:spPr>
          <a:xfrm>
            <a:off x="5220071" y="5152446"/>
            <a:ext cx="3466720" cy="50394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01A41327-D423-4404-A97A-8146EFEEBD07}"/>
              </a:ext>
            </a:extLst>
          </p:cNvPr>
          <p:cNvCxnSpPr>
            <a:cxnSpLocks/>
          </p:cNvCxnSpPr>
          <p:nvPr/>
        </p:nvCxnSpPr>
        <p:spPr>
          <a:xfrm>
            <a:off x="5240711" y="5397304"/>
            <a:ext cx="1152128" cy="0"/>
          </a:xfrm>
          <a:prstGeom prst="straightConnector1">
            <a:avLst/>
          </a:prstGeom>
          <a:ln w="412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DB8B3FD-775C-487C-934C-A061087D9ECE}"/>
              </a:ext>
            </a:extLst>
          </p:cNvPr>
          <p:cNvSpPr txBox="1"/>
          <p:nvPr/>
        </p:nvSpPr>
        <p:spPr>
          <a:xfrm>
            <a:off x="5918013" y="5403233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</a:rPr>
              <a:t>a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C1ADAAAA-9AE2-4619-9BCF-CA35FA33A55F}"/>
              </a:ext>
            </a:extLst>
          </p:cNvPr>
          <p:cNvCxnSpPr/>
          <p:nvPr/>
        </p:nvCxnSpPr>
        <p:spPr>
          <a:xfrm>
            <a:off x="5900623" y="5513032"/>
            <a:ext cx="43487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4473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/>
              <a:t>Обозначим силы</a:t>
            </a:r>
            <a:endParaRPr lang="en-US" dirty="0"/>
          </a:p>
          <a:p>
            <a:pPr marL="514350" indent="-514350">
              <a:buAutoNum type="arabicPeriod"/>
            </a:pPr>
            <a:r>
              <a:rPr lang="ru-RU" dirty="0"/>
              <a:t>Обозначим ускорение (к центру окружности)</a:t>
            </a:r>
            <a:br>
              <a:rPr lang="en-US" dirty="0"/>
            </a:br>
            <a:r>
              <a:rPr lang="ru-RU" dirty="0"/>
              <a:t>Радиус окружности </a:t>
            </a:r>
            <a:br>
              <a:rPr lang="ru-RU" dirty="0"/>
            </a:br>
            <a:r>
              <a:rPr lang="en-US" dirty="0"/>
              <a:t>r=L sinα</a:t>
            </a:r>
          </a:p>
          <a:p>
            <a:pPr marL="514350" indent="-514350">
              <a:buAutoNum type="arabicPeriod"/>
            </a:pPr>
            <a:r>
              <a:rPr lang="ru-RU" dirty="0"/>
              <a:t>Оси координат: </a:t>
            </a:r>
            <a:br>
              <a:rPr lang="ru-RU" dirty="0"/>
            </a:br>
            <a:r>
              <a:rPr lang="ru-RU" dirty="0"/>
              <a:t>«</a:t>
            </a:r>
            <a:r>
              <a:rPr lang="en-US" dirty="0"/>
              <a:t>x</a:t>
            </a:r>
            <a:r>
              <a:rPr lang="ru-RU" dirty="0"/>
              <a:t>» </a:t>
            </a:r>
            <a:r>
              <a:rPr lang="en-US" dirty="0"/>
              <a:t>- </a:t>
            </a:r>
            <a:r>
              <a:rPr lang="ru-RU" dirty="0"/>
              <a:t>по ускорению, «</a:t>
            </a:r>
            <a:r>
              <a:rPr lang="en-US" dirty="0"/>
              <a:t>y</a:t>
            </a:r>
            <a:r>
              <a:rPr lang="ru-RU" dirty="0"/>
              <a:t>»</a:t>
            </a:r>
            <a:r>
              <a:rPr lang="en-US" dirty="0"/>
              <a:t> - </a:t>
            </a:r>
            <a:r>
              <a:rPr lang="ru-RU" dirty="0"/>
              <a:t>вертикально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5E3399CD-96D1-4EDB-84EE-C5A22DC9793E}"/>
              </a:ext>
            </a:extLst>
          </p:cNvPr>
          <p:cNvCxnSpPr/>
          <p:nvPr/>
        </p:nvCxnSpPr>
        <p:spPr>
          <a:xfrm>
            <a:off x="6804248" y="1700808"/>
            <a:ext cx="0" cy="3672408"/>
          </a:xfrm>
          <a:prstGeom prst="line">
            <a:avLst/>
          </a:prstGeom>
          <a:ln w="476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78355275-E0C6-4C84-8F9F-134B5767B8E1}"/>
              </a:ext>
            </a:extLst>
          </p:cNvPr>
          <p:cNvCxnSpPr/>
          <p:nvPr/>
        </p:nvCxnSpPr>
        <p:spPr>
          <a:xfrm flipH="1">
            <a:off x="5220072" y="1700808"/>
            <a:ext cx="1584176" cy="35283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>
            <a:extLst>
              <a:ext uri="{FF2B5EF4-FFF2-40B4-BE49-F238E27FC236}">
                <a16:creationId xmlns:a16="http://schemas.microsoft.com/office/drawing/2014/main" id="{7B992577-EE4D-4BA1-93AA-8D82671B680E}"/>
              </a:ext>
            </a:extLst>
          </p:cNvPr>
          <p:cNvSpPr/>
          <p:nvPr/>
        </p:nvSpPr>
        <p:spPr>
          <a:xfrm>
            <a:off x="4968043" y="5157192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1D5D3E-BC97-4773-B2CB-BD3A26687349}"/>
              </a:ext>
            </a:extLst>
          </p:cNvPr>
          <p:cNvSpPr txBox="1"/>
          <p:nvPr/>
        </p:nvSpPr>
        <p:spPr>
          <a:xfrm>
            <a:off x="6375029" y="2420888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i="1" dirty="0"/>
              <a:t>α</a:t>
            </a:r>
            <a:endParaRPr lang="ru-RU" sz="2400" b="1" i="1" dirty="0"/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14934339-B09E-4D3C-8F69-D2FBBA081033}"/>
              </a:ext>
            </a:extLst>
          </p:cNvPr>
          <p:cNvCxnSpPr/>
          <p:nvPr/>
        </p:nvCxnSpPr>
        <p:spPr>
          <a:xfrm>
            <a:off x="5220072" y="5517232"/>
            <a:ext cx="0" cy="106613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35E4496-06E8-4E4D-8456-D61EFE3BED72}"/>
              </a:ext>
            </a:extLst>
          </p:cNvPr>
          <p:cNvSpPr txBox="1"/>
          <p:nvPr/>
        </p:nvSpPr>
        <p:spPr>
          <a:xfrm>
            <a:off x="5220072" y="6237312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mg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854AD65A-0960-435C-BE42-B67CAF375B4A}"/>
              </a:ext>
            </a:extLst>
          </p:cNvPr>
          <p:cNvCxnSpPr/>
          <p:nvPr/>
        </p:nvCxnSpPr>
        <p:spPr>
          <a:xfrm>
            <a:off x="5472101" y="6309320"/>
            <a:ext cx="43487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F91EBA1E-0322-4E24-9C8A-6895666CA2C3}"/>
              </a:ext>
            </a:extLst>
          </p:cNvPr>
          <p:cNvCxnSpPr>
            <a:cxnSpLocks/>
          </p:cNvCxnSpPr>
          <p:nvPr/>
        </p:nvCxnSpPr>
        <p:spPr>
          <a:xfrm flipV="1">
            <a:off x="5297102" y="3863181"/>
            <a:ext cx="609876" cy="1395028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2E96EE5-D900-4F4C-8B81-F56ADD90B015}"/>
              </a:ext>
            </a:extLst>
          </p:cNvPr>
          <p:cNvSpPr txBox="1"/>
          <p:nvPr/>
        </p:nvSpPr>
        <p:spPr>
          <a:xfrm>
            <a:off x="5768286" y="4018004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BC22C299-BBE4-4E20-83CD-2E5930A974A6}"/>
              </a:ext>
            </a:extLst>
          </p:cNvPr>
          <p:cNvCxnSpPr/>
          <p:nvPr/>
        </p:nvCxnSpPr>
        <p:spPr>
          <a:xfrm>
            <a:off x="5751337" y="4077072"/>
            <a:ext cx="43487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>
            <a:extLst>
              <a:ext uri="{FF2B5EF4-FFF2-40B4-BE49-F238E27FC236}">
                <a16:creationId xmlns:a16="http://schemas.microsoft.com/office/drawing/2014/main" id="{E542AFFC-D900-4956-8897-243FD1BFE6BD}"/>
              </a:ext>
            </a:extLst>
          </p:cNvPr>
          <p:cNvSpPr/>
          <p:nvPr/>
        </p:nvSpPr>
        <p:spPr>
          <a:xfrm>
            <a:off x="5220071" y="5152446"/>
            <a:ext cx="3466720" cy="50394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01A41327-D423-4404-A97A-8146EFEEBD07}"/>
              </a:ext>
            </a:extLst>
          </p:cNvPr>
          <p:cNvCxnSpPr>
            <a:cxnSpLocks/>
          </p:cNvCxnSpPr>
          <p:nvPr/>
        </p:nvCxnSpPr>
        <p:spPr>
          <a:xfrm>
            <a:off x="5240711" y="5397304"/>
            <a:ext cx="1152128" cy="0"/>
          </a:xfrm>
          <a:prstGeom prst="straightConnector1">
            <a:avLst/>
          </a:prstGeom>
          <a:ln w="412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DB8B3FD-775C-487C-934C-A061087D9ECE}"/>
              </a:ext>
            </a:extLst>
          </p:cNvPr>
          <p:cNvSpPr txBox="1"/>
          <p:nvPr/>
        </p:nvSpPr>
        <p:spPr>
          <a:xfrm>
            <a:off x="5918013" y="5403233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</a:rPr>
              <a:t>a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C1ADAAAA-9AE2-4619-9BCF-CA35FA33A55F}"/>
              </a:ext>
            </a:extLst>
          </p:cNvPr>
          <p:cNvCxnSpPr/>
          <p:nvPr/>
        </p:nvCxnSpPr>
        <p:spPr>
          <a:xfrm>
            <a:off x="5900623" y="5513032"/>
            <a:ext cx="43487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DAECF833-5210-4B01-BD89-817A33E33F45}"/>
              </a:ext>
            </a:extLst>
          </p:cNvPr>
          <p:cNvCxnSpPr>
            <a:cxnSpLocks/>
          </p:cNvCxnSpPr>
          <p:nvPr/>
        </p:nvCxnSpPr>
        <p:spPr>
          <a:xfrm flipH="1" flipV="1">
            <a:off x="4986170" y="1556792"/>
            <a:ext cx="15294" cy="4950588"/>
          </a:xfrm>
          <a:prstGeom prst="line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1DC80BB5-E166-450B-8531-573A1FB5E2BD}"/>
              </a:ext>
            </a:extLst>
          </p:cNvPr>
          <p:cNvCxnSpPr>
            <a:cxnSpLocks/>
          </p:cNvCxnSpPr>
          <p:nvPr/>
        </p:nvCxnSpPr>
        <p:spPr>
          <a:xfrm>
            <a:off x="4644008" y="5472100"/>
            <a:ext cx="4248472" cy="34125"/>
          </a:xfrm>
          <a:prstGeom prst="line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3774F66-F2D1-4428-90B9-20450DD6DA90}"/>
              </a:ext>
            </a:extLst>
          </p:cNvPr>
          <p:cNvSpPr txBox="1"/>
          <p:nvPr/>
        </p:nvSpPr>
        <p:spPr>
          <a:xfrm>
            <a:off x="4962205" y="143580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endParaRPr lang="ru-RU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6D3FBD8-2D7C-47D2-8EF9-821D10BBD32A}"/>
              </a:ext>
            </a:extLst>
          </p:cNvPr>
          <p:cNvSpPr txBox="1"/>
          <p:nvPr/>
        </p:nvSpPr>
        <p:spPr>
          <a:xfrm>
            <a:off x="8752953" y="557295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791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4618856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/>
                  <a:t>Второй закон Ньютона: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𝐹𝑠𝑖𝑛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𝐹𝑐𝑜𝑠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𝑚𝑔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𝐹𝑐𝑜𝑠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𝑚𝑔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ru-RU" dirty="0"/>
                  <a:t>Делим первое на второе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4618856" cy="4525963"/>
              </a:xfrm>
              <a:blipFill>
                <a:blip r:embed="rId2"/>
                <a:stretch>
                  <a:fillRect l="-3298"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5E3399CD-96D1-4EDB-84EE-C5A22DC9793E}"/>
              </a:ext>
            </a:extLst>
          </p:cNvPr>
          <p:cNvCxnSpPr/>
          <p:nvPr/>
        </p:nvCxnSpPr>
        <p:spPr>
          <a:xfrm>
            <a:off x="6804248" y="1700808"/>
            <a:ext cx="0" cy="3672408"/>
          </a:xfrm>
          <a:prstGeom prst="line">
            <a:avLst/>
          </a:prstGeom>
          <a:ln w="476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78355275-E0C6-4C84-8F9F-134B5767B8E1}"/>
              </a:ext>
            </a:extLst>
          </p:cNvPr>
          <p:cNvCxnSpPr/>
          <p:nvPr/>
        </p:nvCxnSpPr>
        <p:spPr>
          <a:xfrm flipH="1">
            <a:off x="5220072" y="1700808"/>
            <a:ext cx="1584176" cy="35283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>
            <a:extLst>
              <a:ext uri="{FF2B5EF4-FFF2-40B4-BE49-F238E27FC236}">
                <a16:creationId xmlns:a16="http://schemas.microsoft.com/office/drawing/2014/main" id="{7B992577-EE4D-4BA1-93AA-8D82671B680E}"/>
              </a:ext>
            </a:extLst>
          </p:cNvPr>
          <p:cNvSpPr/>
          <p:nvPr/>
        </p:nvSpPr>
        <p:spPr>
          <a:xfrm>
            <a:off x="4968043" y="5157192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1D5D3E-BC97-4773-B2CB-BD3A26687349}"/>
              </a:ext>
            </a:extLst>
          </p:cNvPr>
          <p:cNvSpPr txBox="1"/>
          <p:nvPr/>
        </p:nvSpPr>
        <p:spPr>
          <a:xfrm>
            <a:off x="6375029" y="2420888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i="1" dirty="0"/>
              <a:t>α</a:t>
            </a:r>
            <a:endParaRPr lang="ru-RU" sz="2400" b="1" i="1" dirty="0"/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14934339-B09E-4D3C-8F69-D2FBBA081033}"/>
              </a:ext>
            </a:extLst>
          </p:cNvPr>
          <p:cNvCxnSpPr/>
          <p:nvPr/>
        </p:nvCxnSpPr>
        <p:spPr>
          <a:xfrm>
            <a:off x="5220072" y="5517232"/>
            <a:ext cx="0" cy="106613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35E4496-06E8-4E4D-8456-D61EFE3BED72}"/>
              </a:ext>
            </a:extLst>
          </p:cNvPr>
          <p:cNvSpPr txBox="1"/>
          <p:nvPr/>
        </p:nvSpPr>
        <p:spPr>
          <a:xfrm>
            <a:off x="5220072" y="6237312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mg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854AD65A-0960-435C-BE42-B67CAF375B4A}"/>
              </a:ext>
            </a:extLst>
          </p:cNvPr>
          <p:cNvCxnSpPr/>
          <p:nvPr/>
        </p:nvCxnSpPr>
        <p:spPr>
          <a:xfrm>
            <a:off x="5472101" y="6309320"/>
            <a:ext cx="43487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F91EBA1E-0322-4E24-9C8A-6895666CA2C3}"/>
              </a:ext>
            </a:extLst>
          </p:cNvPr>
          <p:cNvCxnSpPr>
            <a:cxnSpLocks/>
          </p:cNvCxnSpPr>
          <p:nvPr/>
        </p:nvCxnSpPr>
        <p:spPr>
          <a:xfrm flipV="1">
            <a:off x="5297102" y="3863181"/>
            <a:ext cx="609876" cy="1395028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2E96EE5-D900-4F4C-8B81-F56ADD90B015}"/>
              </a:ext>
            </a:extLst>
          </p:cNvPr>
          <p:cNvSpPr txBox="1"/>
          <p:nvPr/>
        </p:nvSpPr>
        <p:spPr>
          <a:xfrm>
            <a:off x="5768286" y="4018004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BC22C299-BBE4-4E20-83CD-2E5930A974A6}"/>
              </a:ext>
            </a:extLst>
          </p:cNvPr>
          <p:cNvCxnSpPr/>
          <p:nvPr/>
        </p:nvCxnSpPr>
        <p:spPr>
          <a:xfrm>
            <a:off x="5751337" y="4077072"/>
            <a:ext cx="43487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>
            <a:extLst>
              <a:ext uri="{FF2B5EF4-FFF2-40B4-BE49-F238E27FC236}">
                <a16:creationId xmlns:a16="http://schemas.microsoft.com/office/drawing/2014/main" id="{E542AFFC-D900-4956-8897-243FD1BFE6BD}"/>
              </a:ext>
            </a:extLst>
          </p:cNvPr>
          <p:cNvSpPr/>
          <p:nvPr/>
        </p:nvSpPr>
        <p:spPr>
          <a:xfrm>
            <a:off x="5220071" y="5152446"/>
            <a:ext cx="3466720" cy="50394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01A41327-D423-4404-A97A-8146EFEEBD07}"/>
              </a:ext>
            </a:extLst>
          </p:cNvPr>
          <p:cNvCxnSpPr>
            <a:cxnSpLocks/>
          </p:cNvCxnSpPr>
          <p:nvPr/>
        </p:nvCxnSpPr>
        <p:spPr>
          <a:xfrm>
            <a:off x="5240711" y="5397304"/>
            <a:ext cx="1152128" cy="0"/>
          </a:xfrm>
          <a:prstGeom prst="straightConnector1">
            <a:avLst/>
          </a:prstGeom>
          <a:ln w="412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DB8B3FD-775C-487C-934C-A061087D9ECE}"/>
              </a:ext>
            </a:extLst>
          </p:cNvPr>
          <p:cNvSpPr txBox="1"/>
          <p:nvPr/>
        </p:nvSpPr>
        <p:spPr>
          <a:xfrm>
            <a:off x="5918013" y="5403233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</a:rPr>
              <a:t>a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C1ADAAAA-9AE2-4619-9BCF-CA35FA33A55F}"/>
              </a:ext>
            </a:extLst>
          </p:cNvPr>
          <p:cNvCxnSpPr/>
          <p:nvPr/>
        </p:nvCxnSpPr>
        <p:spPr>
          <a:xfrm>
            <a:off x="5900623" y="5513032"/>
            <a:ext cx="43487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DAECF833-5210-4B01-BD89-817A33E33F45}"/>
              </a:ext>
            </a:extLst>
          </p:cNvPr>
          <p:cNvCxnSpPr>
            <a:cxnSpLocks/>
          </p:cNvCxnSpPr>
          <p:nvPr/>
        </p:nvCxnSpPr>
        <p:spPr>
          <a:xfrm flipH="1" flipV="1">
            <a:off x="4986170" y="1556792"/>
            <a:ext cx="15294" cy="4950588"/>
          </a:xfrm>
          <a:prstGeom prst="line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1DC80BB5-E166-450B-8531-573A1FB5E2BD}"/>
              </a:ext>
            </a:extLst>
          </p:cNvPr>
          <p:cNvCxnSpPr>
            <a:cxnSpLocks/>
          </p:cNvCxnSpPr>
          <p:nvPr/>
        </p:nvCxnSpPr>
        <p:spPr>
          <a:xfrm>
            <a:off x="4644008" y="5472100"/>
            <a:ext cx="4248472" cy="34125"/>
          </a:xfrm>
          <a:prstGeom prst="line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3774F66-F2D1-4428-90B9-20450DD6DA90}"/>
              </a:ext>
            </a:extLst>
          </p:cNvPr>
          <p:cNvSpPr txBox="1"/>
          <p:nvPr/>
        </p:nvSpPr>
        <p:spPr>
          <a:xfrm>
            <a:off x="4962205" y="143580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endParaRPr lang="ru-RU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6D3FBD8-2D7C-47D2-8EF9-821D10BBD32A}"/>
              </a:ext>
            </a:extLst>
          </p:cNvPr>
          <p:cNvSpPr txBox="1"/>
          <p:nvPr/>
        </p:nvSpPr>
        <p:spPr>
          <a:xfrm>
            <a:off x="8752953" y="557295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45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 Горизонтальная плоскость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Диск вращается с периодом 2 с. На каком максимальном расстоянии от оси диска может находиться брусок, если коэффициент трения </a:t>
            </a:r>
            <a:r>
              <a:rPr lang="el-GR" dirty="0"/>
              <a:t>μ</a:t>
            </a:r>
            <a:r>
              <a:rPr lang="ru-RU" dirty="0"/>
              <a:t>=0,4.</a:t>
            </a:r>
          </a:p>
        </p:txBody>
      </p:sp>
    </p:spTree>
    <p:extLst>
      <p:ext uri="{BB962C8B-B14F-4D97-AF65-F5344CB8AC3E}">
        <p14:creationId xmlns:p14="http://schemas.microsoft.com/office/powerpoint/2010/main" val="3489582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4618856" cy="4525963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a – </a:t>
                </a:r>
                <a:r>
                  <a:rPr lang="ru-RU" dirty="0"/>
                  <a:t>центростремительное ускорение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𝐿𝑠𝑖𝑛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ru-RU" dirty="0"/>
                  <a:t>Тогда: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𝐿𝑠𝑖𝑛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b="0" i="0" smtClean="0">
                          <a:latin typeface="Cambria Math" panose="02040503050406030204" pitchFamily="18" charset="0"/>
                        </a:rPr>
                        <m:t>и</m:t>
                      </m:r>
                    </m:oMath>
                  </m:oMathPara>
                </a14:m>
                <a:endParaRPr lang="ru-RU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∙20∙0,5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с</m:t>
                          </m:r>
                        </m:e>
                        <m:sup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b="0" dirty="0"/>
              </a:p>
              <a:p>
                <a:pPr marL="0" indent="0">
                  <a:buNone/>
                </a:pPr>
                <a:r>
                  <a:rPr lang="en-US" dirty="0"/>
                  <a:t>T=</a:t>
                </a:r>
                <a:r>
                  <a:rPr lang="ru-RU" dirty="0"/>
                  <a:t>6,3 с</a:t>
                </a:r>
                <a:endParaRPr lang="en-US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4618856" cy="4525963"/>
              </a:xfrm>
              <a:blipFill>
                <a:blip r:embed="rId2"/>
                <a:stretch>
                  <a:fillRect l="-1715" t="-22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5E3399CD-96D1-4EDB-84EE-C5A22DC9793E}"/>
              </a:ext>
            </a:extLst>
          </p:cNvPr>
          <p:cNvCxnSpPr/>
          <p:nvPr/>
        </p:nvCxnSpPr>
        <p:spPr>
          <a:xfrm>
            <a:off x="6804248" y="1700808"/>
            <a:ext cx="0" cy="3672408"/>
          </a:xfrm>
          <a:prstGeom prst="line">
            <a:avLst/>
          </a:prstGeom>
          <a:ln w="476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78355275-E0C6-4C84-8F9F-134B5767B8E1}"/>
              </a:ext>
            </a:extLst>
          </p:cNvPr>
          <p:cNvCxnSpPr/>
          <p:nvPr/>
        </p:nvCxnSpPr>
        <p:spPr>
          <a:xfrm flipH="1">
            <a:off x="5220072" y="1700808"/>
            <a:ext cx="1584176" cy="35283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>
            <a:extLst>
              <a:ext uri="{FF2B5EF4-FFF2-40B4-BE49-F238E27FC236}">
                <a16:creationId xmlns:a16="http://schemas.microsoft.com/office/drawing/2014/main" id="{7B992577-EE4D-4BA1-93AA-8D82671B680E}"/>
              </a:ext>
            </a:extLst>
          </p:cNvPr>
          <p:cNvSpPr/>
          <p:nvPr/>
        </p:nvSpPr>
        <p:spPr>
          <a:xfrm>
            <a:off x="4968043" y="5157192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1D5D3E-BC97-4773-B2CB-BD3A26687349}"/>
              </a:ext>
            </a:extLst>
          </p:cNvPr>
          <p:cNvSpPr txBox="1"/>
          <p:nvPr/>
        </p:nvSpPr>
        <p:spPr>
          <a:xfrm>
            <a:off x="6375029" y="2420888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i="1" dirty="0"/>
              <a:t>α</a:t>
            </a:r>
            <a:endParaRPr lang="ru-RU" sz="2400" b="1" i="1" dirty="0"/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14934339-B09E-4D3C-8F69-D2FBBA081033}"/>
              </a:ext>
            </a:extLst>
          </p:cNvPr>
          <p:cNvCxnSpPr/>
          <p:nvPr/>
        </p:nvCxnSpPr>
        <p:spPr>
          <a:xfrm>
            <a:off x="5220072" y="5517232"/>
            <a:ext cx="0" cy="106613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35E4496-06E8-4E4D-8456-D61EFE3BED72}"/>
              </a:ext>
            </a:extLst>
          </p:cNvPr>
          <p:cNvSpPr txBox="1"/>
          <p:nvPr/>
        </p:nvSpPr>
        <p:spPr>
          <a:xfrm>
            <a:off x="5220072" y="6237312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mg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854AD65A-0960-435C-BE42-B67CAF375B4A}"/>
              </a:ext>
            </a:extLst>
          </p:cNvPr>
          <p:cNvCxnSpPr/>
          <p:nvPr/>
        </p:nvCxnSpPr>
        <p:spPr>
          <a:xfrm>
            <a:off x="5472101" y="6309320"/>
            <a:ext cx="43487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F91EBA1E-0322-4E24-9C8A-6895666CA2C3}"/>
              </a:ext>
            </a:extLst>
          </p:cNvPr>
          <p:cNvCxnSpPr>
            <a:cxnSpLocks/>
          </p:cNvCxnSpPr>
          <p:nvPr/>
        </p:nvCxnSpPr>
        <p:spPr>
          <a:xfrm flipV="1">
            <a:off x="5297102" y="3863181"/>
            <a:ext cx="609876" cy="1395028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2E96EE5-D900-4F4C-8B81-F56ADD90B015}"/>
              </a:ext>
            </a:extLst>
          </p:cNvPr>
          <p:cNvSpPr txBox="1"/>
          <p:nvPr/>
        </p:nvSpPr>
        <p:spPr>
          <a:xfrm>
            <a:off x="5768286" y="4018004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BC22C299-BBE4-4E20-83CD-2E5930A974A6}"/>
              </a:ext>
            </a:extLst>
          </p:cNvPr>
          <p:cNvCxnSpPr/>
          <p:nvPr/>
        </p:nvCxnSpPr>
        <p:spPr>
          <a:xfrm>
            <a:off x="5751337" y="4077072"/>
            <a:ext cx="43487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>
            <a:extLst>
              <a:ext uri="{FF2B5EF4-FFF2-40B4-BE49-F238E27FC236}">
                <a16:creationId xmlns:a16="http://schemas.microsoft.com/office/drawing/2014/main" id="{E542AFFC-D900-4956-8897-243FD1BFE6BD}"/>
              </a:ext>
            </a:extLst>
          </p:cNvPr>
          <p:cNvSpPr/>
          <p:nvPr/>
        </p:nvSpPr>
        <p:spPr>
          <a:xfrm>
            <a:off x="5220071" y="5152446"/>
            <a:ext cx="3466720" cy="50394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01A41327-D423-4404-A97A-8146EFEEBD07}"/>
              </a:ext>
            </a:extLst>
          </p:cNvPr>
          <p:cNvCxnSpPr>
            <a:cxnSpLocks/>
          </p:cNvCxnSpPr>
          <p:nvPr/>
        </p:nvCxnSpPr>
        <p:spPr>
          <a:xfrm>
            <a:off x="5240711" y="5397304"/>
            <a:ext cx="1152128" cy="0"/>
          </a:xfrm>
          <a:prstGeom prst="straightConnector1">
            <a:avLst/>
          </a:prstGeom>
          <a:ln w="412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DB8B3FD-775C-487C-934C-A061087D9ECE}"/>
              </a:ext>
            </a:extLst>
          </p:cNvPr>
          <p:cNvSpPr txBox="1"/>
          <p:nvPr/>
        </p:nvSpPr>
        <p:spPr>
          <a:xfrm>
            <a:off x="5918013" y="5403233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</a:rPr>
              <a:t>a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C1ADAAAA-9AE2-4619-9BCF-CA35FA33A55F}"/>
              </a:ext>
            </a:extLst>
          </p:cNvPr>
          <p:cNvCxnSpPr/>
          <p:nvPr/>
        </p:nvCxnSpPr>
        <p:spPr>
          <a:xfrm>
            <a:off x="5900623" y="5513032"/>
            <a:ext cx="43487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DAECF833-5210-4B01-BD89-817A33E33F45}"/>
              </a:ext>
            </a:extLst>
          </p:cNvPr>
          <p:cNvCxnSpPr>
            <a:cxnSpLocks/>
          </p:cNvCxnSpPr>
          <p:nvPr/>
        </p:nvCxnSpPr>
        <p:spPr>
          <a:xfrm flipH="1" flipV="1">
            <a:off x="4986170" y="1556792"/>
            <a:ext cx="15294" cy="4950588"/>
          </a:xfrm>
          <a:prstGeom prst="line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1DC80BB5-E166-450B-8531-573A1FB5E2BD}"/>
              </a:ext>
            </a:extLst>
          </p:cNvPr>
          <p:cNvCxnSpPr>
            <a:cxnSpLocks/>
          </p:cNvCxnSpPr>
          <p:nvPr/>
        </p:nvCxnSpPr>
        <p:spPr>
          <a:xfrm>
            <a:off x="4644008" y="5472100"/>
            <a:ext cx="4248472" cy="34125"/>
          </a:xfrm>
          <a:prstGeom prst="line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3774F66-F2D1-4428-90B9-20450DD6DA90}"/>
              </a:ext>
            </a:extLst>
          </p:cNvPr>
          <p:cNvSpPr txBox="1"/>
          <p:nvPr/>
        </p:nvSpPr>
        <p:spPr>
          <a:xfrm>
            <a:off x="4962205" y="143580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endParaRPr lang="ru-RU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6D3FBD8-2D7C-47D2-8EF9-821D10BBD32A}"/>
              </a:ext>
            </a:extLst>
          </p:cNvPr>
          <p:cNvSpPr txBox="1"/>
          <p:nvPr/>
        </p:nvSpPr>
        <p:spPr>
          <a:xfrm>
            <a:off x="8752953" y="557295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080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4618856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/>
                  <a:t>Как уже получено;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𝑚𝑔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𝑚𝑔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100∙10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=2000 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4618856" cy="4525963"/>
              </a:xfrm>
              <a:blipFill>
                <a:blip r:embed="rId2"/>
                <a:stretch>
                  <a:fillRect l="-3298"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5E3399CD-96D1-4EDB-84EE-C5A22DC9793E}"/>
              </a:ext>
            </a:extLst>
          </p:cNvPr>
          <p:cNvCxnSpPr/>
          <p:nvPr/>
        </p:nvCxnSpPr>
        <p:spPr>
          <a:xfrm>
            <a:off x="6804248" y="1700808"/>
            <a:ext cx="0" cy="3672408"/>
          </a:xfrm>
          <a:prstGeom prst="line">
            <a:avLst/>
          </a:prstGeom>
          <a:ln w="476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78355275-E0C6-4C84-8F9F-134B5767B8E1}"/>
              </a:ext>
            </a:extLst>
          </p:cNvPr>
          <p:cNvCxnSpPr/>
          <p:nvPr/>
        </p:nvCxnSpPr>
        <p:spPr>
          <a:xfrm flipH="1">
            <a:off x="5220072" y="1700808"/>
            <a:ext cx="1584176" cy="35283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>
            <a:extLst>
              <a:ext uri="{FF2B5EF4-FFF2-40B4-BE49-F238E27FC236}">
                <a16:creationId xmlns:a16="http://schemas.microsoft.com/office/drawing/2014/main" id="{7B992577-EE4D-4BA1-93AA-8D82671B680E}"/>
              </a:ext>
            </a:extLst>
          </p:cNvPr>
          <p:cNvSpPr/>
          <p:nvPr/>
        </p:nvSpPr>
        <p:spPr>
          <a:xfrm>
            <a:off x="4968043" y="5157192"/>
            <a:ext cx="504056" cy="50405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1D5D3E-BC97-4773-B2CB-BD3A26687349}"/>
              </a:ext>
            </a:extLst>
          </p:cNvPr>
          <p:cNvSpPr txBox="1"/>
          <p:nvPr/>
        </p:nvSpPr>
        <p:spPr>
          <a:xfrm>
            <a:off x="6375029" y="2420888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i="1" dirty="0"/>
              <a:t>α</a:t>
            </a:r>
            <a:endParaRPr lang="ru-RU" sz="2400" b="1" i="1" dirty="0"/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14934339-B09E-4D3C-8F69-D2FBBA081033}"/>
              </a:ext>
            </a:extLst>
          </p:cNvPr>
          <p:cNvCxnSpPr/>
          <p:nvPr/>
        </p:nvCxnSpPr>
        <p:spPr>
          <a:xfrm>
            <a:off x="5220072" y="5517232"/>
            <a:ext cx="0" cy="106613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35E4496-06E8-4E4D-8456-D61EFE3BED72}"/>
              </a:ext>
            </a:extLst>
          </p:cNvPr>
          <p:cNvSpPr txBox="1"/>
          <p:nvPr/>
        </p:nvSpPr>
        <p:spPr>
          <a:xfrm>
            <a:off x="5220072" y="6237312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mg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854AD65A-0960-435C-BE42-B67CAF375B4A}"/>
              </a:ext>
            </a:extLst>
          </p:cNvPr>
          <p:cNvCxnSpPr/>
          <p:nvPr/>
        </p:nvCxnSpPr>
        <p:spPr>
          <a:xfrm>
            <a:off x="5472101" y="6309320"/>
            <a:ext cx="43487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F91EBA1E-0322-4E24-9C8A-6895666CA2C3}"/>
              </a:ext>
            </a:extLst>
          </p:cNvPr>
          <p:cNvCxnSpPr>
            <a:cxnSpLocks/>
          </p:cNvCxnSpPr>
          <p:nvPr/>
        </p:nvCxnSpPr>
        <p:spPr>
          <a:xfrm flipV="1">
            <a:off x="5297102" y="3863181"/>
            <a:ext cx="609876" cy="1395028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2E96EE5-D900-4F4C-8B81-F56ADD90B015}"/>
              </a:ext>
            </a:extLst>
          </p:cNvPr>
          <p:cNvSpPr txBox="1"/>
          <p:nvPr/>
        </p:nvSpPr>
        <p:spPr>
          <a:xfrm>
            <a:off x="5768286" y="4018004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BC22C299-BBE4-4E20-83CD-2E5930A974A6}"/>
              </a:ext>
            </a:extLst>
          </p:cNvPr>
          <p:cNvCxnSpPr/>
          <p:nvPr/>
        </p:nvCxnSpPr>
        <p:spPr>
          <a:xfrm>
            <a:off x="5751337" y="4077072"/>
            <a:ext cx="43487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>
            <a:extLst>
              <a:ext uri="{FF2B5EF4-FFF2-40B4-BE49-F238E27FC236}">
                <a16:creationId xmlns:a16="http://schemas.microsoft.com/office/drawing/2014/main" id="{E542AFFC-D900-4956-8897-243FD1BFE6BD}"/>
              </a:ext>
            </a:extLst>
          </p:cNvPr>
          <p:cNvSpPr/>
          <p:nvPr/>
        </p:nvSpPr>
        <p:spPr>
          <a:xfrm>
            <a:off x="5220071" y="5152446"/>
            <a:ext cx="3466720" cy="50394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01A41327-D423-4404-A97A-8146EFEEBD07}"/>
              </a:ext>
            </a:extLst>
          </p:cNvPr>
          <p:cNvCxnSpPr>
            <a:cxnSpLocks/>
          </p:cNvCxnSpPr>
          <p:nvPr/>
        </p:nvCxnSpPr>
        <p:spPr>
          <a:xfrm>
            <a:off x="5240711" y="5397304"/>
            <a:ext cx="1152128" cy="0"/>
          </a:xfrm>
          <a:prstGeom prst="straightConnector1">
            <a:avLst/>
          </a:prstGeom>
          <a:ln w="412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DB8B3FD-775C-487C-934C-A061087D9ECE}"/>
              </a:ext>
            </a:extLst>
          </p:cNvPr>
          <p:cNvSpPr txBox="1"/>
          <p:nvPr/>
        </p:nvSpPr>
        <p:spPr>
          <a:xfrm>
            <a:off x="5918013" y="5403233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</a:rPr>
              <a:t>a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C1ADAAAA-9AE2-4619-9BCF-CA35FA33A55F}"/>
              </a:ext>
            </a:extLst>
          </p:cNvPr>
          <p:cNvCxnSpPr/>
          <p:nvPr/>
        </p:nvCxnSpPr>
        <p:spPr>
          <a:xfrm>
            <a:off x="5900623" y="5513032"/>
            <a:ext cx="43487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DAECF833-5210-4B01-BD89-817A33E33F45}"/>
              </a:ext>
            </a:extLst>
          </p:cNvPr>
          <p:cNvCxnSpPr>
            <a:cxnSpLocks/>
          </p:cNvCxnSpPr>
          <p:nvPr/>
        </p:nvCxnSpPr>
        <p:spPr>
          <a:xfrm flipH="1" flipV="1">
            <a:off x="4986170" y="1556792"/>
            <a:ext cx="15294" cy="4950588"/>
          </a:xfrm>
          <a:prstGeom prst="line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1DC80BB5-E166-450B-8531-573A1FB5E2BD}"/>
              </a:ext>
            </a:extLst>
          </p:cNvPr>
          <p:cNvCxnSpPr>
            <a:cxnSpLocks/>
          </p:cNvCxnSpPr>
          <p:nvPr/>
        </p:nvCxnSpPr>
        <p:spPr>
          <a:xfrm>
            <a:off x="4644008" y="5472100"/>
            <a:ext cx="4248472" cy="34125"/>
          </a:xfrm>
          <a:prstGeom prst="line">
            <a:avLst/>
          </a:prstGeom>
          <a:ln w="254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3774F66-F2D1-4428-90B9-20450DD6DA90}"/>
              </a:ext>
            </a:extLst>
          </p:cNvPr>
          <p:cNvSpPr txBox="1"/>
          <p:nvPr/>
        </p:nvSpPr>
        <p:spPr>
          <a:xfrm>
            <a:off x="4962205" y="143580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endParaRPr lang="ru-RU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6D3FBD8-2D7C-47D2-8EF9-821D10BBD32A}"/>
              </a:ext>
            </a:extLst>
          </p:cNvPr>
          <p:cNvSpPr txBox="1"/>
          <p:nvPr/>
        </p:nvSpPr>
        <p:spPr>
          <a:xfrm>
            <a:off x="8752953" y="557295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126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Условие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19310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Дано: </a:t>
            </a:r>
            <a:r>
              <a:rPr lang="el-GR" dirty="0"/>
              <a:t>μ</a:t>
            </a:r>
            <a:r>
              <a:rPr lang="ru-RU" dirty="0"/>
              <a:t>=0,4; </a:t>
            </a:r>
            <a:r>
              <a:rPr lang="en-US" dirty="0"/>
              <a:t>T=2 </a:t>
            </a:r>
            <a:r>
              <a:rPr lang="ru-RU" dirty="0"/>
              <a:t>с</a:t>
            </a:r>
          </a:p>
          <a:p>
            <a:pPr marL="0" indent="0">
              <a:buNone/>
            </a:pPr>
            <a:r>
              <a:rPr lang="ru-RU" dirty="0"/>
              <a:t>Найти </a:t>
            </a:r>
            <a:r>
              <a:rPr lang="en-US" dirty="0"/>
              <a:t>r.</a:t>
            </a:r>
            <a:endParaRPr lang="ru-RU" dirty="0"/>
          </a:p>
        </p:txBody>
      </p:sp>
      <p:sp>
        <p:nvSpPr>
          <p:cNvPr id="4" name="Блок-схема: магнитный диск 3"/>
          <p:cNvSpPr/>
          <p:nvPr/>
        </p:nvSpPr>
        <p:spPr>
          <a:xfrm>
            <a:off x="755576" y="1948567"/>
            <a:ext cx="3600400" cy="1224136"/>
          </a:xfrm>
          <a:prstGeom prst="flowChartMagneticDisk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9772" y="548680"/>
            <a:ext cx="0" cy="324036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771800" y="1901711"/>
            <a:ext cx="648072" cy="3600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519772" y="1556792"/>
            <a:ext cx="5760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75396" y="1124744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710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62672" cy="1143000"/>
          </a:xfrm>
        </p:spPr>
        <p:txBody>
          <a:bodyPr/>
          <a:lstStyle/>
          <a:p>
            <a:r>
              <a:rPr lang="ru-RU" dirty="0"/>
              <a:t>Решение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90688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Рисуем силы, ускорение, оси координат: ось «Х» по ускорению, ось «</a:t>
            </a:r>
            <a:r>
              <a:rPr lang="en-US" dirty="0"/>
              <a:t>Y</a:t>
            </a:r>
            <a:r>
              <a:rPr lang="ru-RU" dirty="0"/>
              <a:t>» ей перпендикулярно.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Ускорение центростремительное, следовательно направлено к центру окружности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91762" y="252425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7956376" y="2524254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mg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6164978" y="266591"/>
            <a:ext cx="2407070" cy="2370321"/>
            <a:chOff x="6164978" y="266591"/>
            <a:chExt cx="2407070" cy="237032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6444208" y="1628800"/>
              <a:ext cx="1944216" cy="21602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 flipV="1">
              <a:off x="7416316" y="656692"/>
              <a:ext cx="0" cy="18002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6164978" y="2420888"/>
              <a:ext cx="125133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519906" y="451257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  <a:endParaRPr lang="ru-RU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7668344" y="1484784"/>
              <a:ext cx="288032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8" name="Прямая со стрелкой 17"/>
            <p:cNvCxnSpPr>
              <a:stCxn id="15" idx="2"/>
            </p:cNvCxnSpPr>
            <p:nvPr/>
          </p:nvCxnSpPr>
          <p:spPr>
            <a:xfrm>
              <a:off x="7812360" y="1628800"/>
              <a:ext cx="4422" cy="100811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>
              <a:stCxn id="15" idx="1"/>
            </p:cNvCxnSpPr>
            <p:nvPr/>
          </p:nvCxnSpPr>
          <p:spPr>
            <a:xfrm flipH="1">
              <a:off x="6790647" y="1556792"/>
              <a:ext cx="877697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stCxn id="15" idx="0"/>
              <a:endCxn id="12" idx="3"/>
            </p:cNvCxnSpPr>
            <p:nvPr/>
          </p:nvCxnSpPr>
          <p:spPr>
            <a:xfrm flipV="1">
              <a:off x="7812360" y="635923"/>
              <a:ext cx="4422" cy="84886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7956376" y="589756"/>
              <a:ext cx="386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</a:rPr>
                <a:t>N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99573" y="1023119"/>
              <a:ext cx="7344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</a:rPr>
                <a:t>F</a:t>
              </a:r>
              <a:r>
                <a:rPr lang="ru-RU" sz="2400" b="1" i="1" dirty="0" err="1">
                  <a:solidFill>
                    <a:srgbClr val="FF0000"/>
                  </a:solidFill>
                </a:rPr>
                <a:t>тр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cxnSp>
          <p:nvCxnSpPr>
            <p:cNvPr id="30" name="Прямая со стрелкой 29"/>
            <p:cNvCxnSpPr/>
            <p:nvPr/>
          </p:nvCxnSpPr>
          <p:spPr>
            <a:xfrm>
              <a:off x="8204800" y="2633690"/>
              <a:ext cx="36724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/>
            <p:nvPr/>
          </p:nvCxnSpPr>
          <p:spPr>
            <a:xfrm>
              <a:off x="7989952" y="652934"/>
              <a:ext cx="36724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>
              <a:off x="6299573" y="1023119"/>
              <a:ext cx="36724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 flipH="1">
              <a:off x="6234773" y="682346"/>
              <a:ext cx="864096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>
              <a:off x="6781153" y="332656"/>
              <a:ext cx="367248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6781153" y="266591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>
                  <a:solidFill>
                    <a:srgbClr val="0070C0"/>
                  </a:solidFill>
                </a:rPr>
                <a:t>a</a:t>
              </a:r>
              <a:endParaRPr lang="ru-RU" sz="2000" b="1" i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0179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62672" cy="1143000"/>
          </a:xfrm>
        </p:spPr>
        <p:txBody>
          <a:bodyPr/>
          <a:lstStyle/>
          <a:p>
            <a:r>
              <a:rPr lang="ru-RU" dirty="0"/>
              <a:t>Решение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9068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Второй закон Ньютона в проекциях на оси:</a:t>
            </a:r>
          </a:p>
          <a:p>
            <a:pPr marL="0" indent="0">
              <a:buNone/>
            </a:pPr>
            <a:r>
              <a:rPr lang="ru-RU" dirty="0"/>
              <a:t>«</a:t>
            </a:r>
            <a:r>
              <a:rPr lang="en-US" dirty="0"/>
              <a:t>x</a:t>
            </a:r>
            <a:r>
              <a:rPr lang="ru-RU" dirty="0"/>
              <a:t>»</a:t>
            </a:r>
            <a:r>
              <a:rPr lang="en-US" dirty="0"/>
              <a:t>: </a:t>
            </a:r>
            <a:r>
              <a:rPr lang="en-US" b="1" i="1" dirty="0"/>
              <a:t>F</a:t>
            </a:r>
            <a:r>
              <a:rPr lang="ru-RU" b="1" i="1" dirty="0" err="1"/>
              <a:t>тр</a:t>
            </a:r>
            <a:r>
              <a:rPr lang="ru-RU" b="1" i="1" dirty="0"/>
              <a:t>=</a:t>
            </a:r>
            <a:r>
              <a:rPr lang="en-US" b="1" i="1" dirty="0"/>
              <a:t>ma </a:t>
            </a:r>
            <a:r>
              <a:rPr lang="en-US" dirty="0"/>
              <a:t>(1)</a:t>
            </a:r>
            <a:endParaRPr lang="en-US" b="1" i="1" dirty="0"/>
          </a:p>
          <a:p>
            <a:pPr marL="0" indent="0">
              <a:buNone/>
            </a:pPr>
            <a:r>
              <a:rPr lang="ru-RU" dirty="0"/>
              <a:t>«</a:t>
            </a:r>
            <a:r>
              <a:rPr lang="en-US" dirty="0"/>
              <a:t>y</a:t>
            </a:r>
            <a:r>
              <a:rPr lang="ru-RU" dirty="0"/>
              <a:t>»: </a:t>
            </a:r>
            <a:r>
              <a:rPr lang="en-US" b="1" i="1" dirty="0"/>
              <a:t>N-mg=0</a:t>
            </a:r>
            <a:r>
              <a:rPr lang="en-US" dirty="0"/>
              <a:t> (2)</a:t>
            </a:r>
          </a:p>
          <a:p>
            <a:pPr marL="0" indent="0">
              <a:buNone/>
            </a:pPr>
            <a:r>
              <a:rPr lang="ru-RU" dirty="0"/>
              <a:t>Максимальное значение силы трения покоя</a:t>
            </a:r>
          </a:p>
          <a:p>
            <a:pPr marL="0" indent="0">
              <a:buNone/>
            </a:pPr>
            <a:r>
              <a:rPr lang="en-US" b="1" i="1" dirty="0"/>
              <a:t>F</a:t>
            </a:r>
            <a:r>
              <a:rPr lang="ru-RU" b="1" i="1" dirty="0" err="1"/>
              <a:t>тр</a:t>
            </a:r>
            <a:r>
              <a:rPr lang="ru-RU" b="1" i="1" dirty="0"/>
              <a:t>=</a:t>
            </a:r>
            <a:r>
              <a:rPr lang="el-GR" b="1" i="1" dirty="0"/>
              <a:t>μ</a:t>
            </a:r>
            <a:r>
              <a:rPr lang="en-US" b="1" i="1" dirty="0"/>
              <a:t>N </a:t>
            </a:r>
            <a:r>
              <a:rPr lang="en-US" dirty="0"/>
              <a:t>(3)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291762" y="252425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7956376" y="2524254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mg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6164978" y="266591"/>
            <a:ext cx="2407070" cy="2370321"/>
            <a:chOff x="6164978" y="266591"/>
            <a:chExt cx="2407070" cy="237032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6444208" y="1628800"/>
              <a:ext cx="1944216" cy="21602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 flipV="1">
              <a:off x="7416316" y="656692"/>
              <a:ext cx="0" cy="18002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6164978" y="2420888"/>
              <a:ext cx="125133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519906" y="451257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  <a:endParaRPr lang="ru-RU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7668344" y="1484784"/>
              <a:ext cx="288032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 стрелкой 17"/>
            <p:cNvCxnSpPr>
              <a:stCxn id="15" idx="2"/>
            </p:cNvCxnSpPr>
            <p:nvPr/>
          </p:nvCxnSpPr>
          <p:spPr>
            <a:xfrm>
              <a:off x="7812360" y="1628800"/>
              <a:ext cx="4422" cy="100811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>
              <a:stCxn id="15" idx="1"/>
            </p:cNvCxnSpPr>
            <p:nvPr/>
          </p:nvCxnSpPr>
          <p:spPr>
            <a:xfrm flipH="1">
              <a:off x="6790647" y="1556792"/>
              <a:ext cx="877697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stCxn id="15" idx="0"/>
              <a:endCxn id="12" idx="3"/>
            </p:cNvCxnSpPr>
            <p:nvPr/>
          </p:nvCxnSpPr>
          <p:spPr>
            <a:xfrm flipV="1">
              <a:off x="7812360" y="635923"/>
              <a:ext cx="4422" cy="84886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7956376" y="589756"/>
              <a:ext cx="386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</a:rPr>
                <a:t>N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99573" y="1023119"/>
              <a:ext cx="7344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</a:rPr>
                <a:t>F</a:t>
              </a:r>
              <a:r>
                <a:rPr lang="ru-RU" sz="2400" b="1" i="1" dirty="0" err="1">
                  <a:solidFill>
                    <a:srgbClr val="FF0000"/>
                  </a:solidFill>
                </a:rPr>
                <a:t>тр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cxnSp>
          <p:nvCxnSpPr>
            <p:cNvPr id="30" name="Прямая со стрелкой 29"/>
            <p:cNvCxnSpPr/>
            <p:nvPr/>
          </p:nvCxnSpPr>
          <p:spPr>
            <a:xfrm>
              <a:off x="8204800" y="2633690"/>
              <a:ext cx="36724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/>
            <p:nvPr/>
          </p:nvCxnSpPr>
          <p:spPr>
            <a:xfrm>
              <a:off x="7989952" y="652934"/>
              <a:ext cx="36724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>
              <a:off x="6299573" y="1023119"/>
              <a:ext cx="36724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 flipH="1">
              <a:off x="6234773" y="682346"/>
              <a:ext cx="864096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>
              <a:off x="6781153" y="332656"/>
              <a:ext cx="367248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6781153" y="266591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>
                  <a:solidFill>
                    <a:srgbClr val="0070C0"/>
                  </a:solidFill>
                </a:rPr>
                <a:t>a</a:t>
              </a:r>
              <a:endParaRPr lang="ru-RU" sz="2000" b="1" i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265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62672" cy="1143000"/>
          </a:xfrm>
        </p:spPr>
        <p:txBody>
          <a:bodyPr/>
          <a:lstStyle/>
          <a:p>
            <a:r>
              <a:rPr lang="ru-RU" dirty="0"/>
              <a:t>Решение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555496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/>
                  <a:t>Из (2): </a:t>
                </a:r>
                <a:r>
                  <a:rPr lang="en-US" b="1" i="1" dirty="0"/>
                  <a:t>N=mg</a:t>
                </a:r>
                <a:endParaRPr lang="en-US" dirty="0"/>
              </a:p>
              <a:p>
                <a:pPr marL="0" indent="0">
                  <a:buNone/>
                </a:pPr>
                <a:r>
                  <a:rPr lang="ru-RU" dirty="0"/>
                  <a:t>Подставляя в (3):</a:t>
                </a:r>
                <a:r>
                  <a:rPr lang="en-US" dirty="0"/>
                  <a:t> </a:t>
                </a:r>
                <a:r>
                  <a:rPr lang="en-US" b="1" i="1" dirty="0"/>
                  <a:t>F</a:t>
                </a:r>
                <a:r>
                  <a:rPr lang="ru-RU" b="1" i="1" dirty="0" err="1"/>
                  <a:t>тр</a:t>
                </a:r>
                <a:r>
                  <a:rPr lang="ru-RU" b="1" i="1" dirty="0"/>
                  <a:t>=</a:t>
                </a:r>
                <a:r>
                  <a:rPr lang="el-GR" b="1" i="1" dirty="0"/>
                  <a:t>μ</a:t>
                </a:r>
                <a:r>
                  <a:rPr lang="en-US" b="1" i="1" dirty="0"/>
                  <a:t>mg </a:t>
                </a:r>
                <a:r>
                  <a:rPr lang="ru-RU" dirty="0"/>
                  <a:t>Подставляя в (</a:t>
                </a:r>
                <a:r>
                  <a:rPr lang="en-US" dirty="0"/>
                  <a:t>1</a:t>
                </a:r>
                <a:r>
                  <a:rPr lang="ru-RU" dirty="0"/>
                  <a:t>):</a:t>
                </a:r>
                <a:r>
                  <a:rPr lang="en-US" dirty="0"/>
                  <a:t> </a:t>
                </a:r>
                <a:r>
                  <a:rPr lang="el-GR" b="1" i="1" dirty="0"/>
                  <a:t>μ</a:t>
                </a:r>
                <a:r>
                  <a:rPr lang="en-US" b="1" i="1" dirty="0"/>
                  <a:t>mg </a:t>
                </a:r>
                <a:r>
                  <a:rPr lang="ru-RU" b="1" i="1" dirty="0"/>
                  <a:t>= </a:t>
                </a:r>
                <a:r>
                  <a:rPr lang="en-US" b="1" i="1" dirty="0"/>
                  <a:t>ma </a:t>
                </a:r>
                <a:r>
                  <a:rPr lang="ru-RU" dirty="0"/>
                  <a:t>Сокращаем на массу</a:t>
                </a:r>
              </a:p>
              <a:p>
                <a:pPr marL="0" indent="0">
                  <a:buNone/>
                </a:pPr>
                <a:r>
                  <a:rPr lang="en-US" b="1" i="1" dirty="0"/>
                  <a:t>a=</a:t>
                </a:r>
                <a:r>
                  <a:rPr lang="el-GR" b="1" i="1" dirty="0"/>
                  <a:t>μ</a:t>
                </a:r>
                <a:r>
                  <a:rPr lang="en-US" b="1" i="1" dirty="0"/>
                  <a:t>g=0,4×10=4</a:t>
                </a:r>
              </a:p>
              <a:p>
                <a:pPr marL="0" indent="0">
                  <a:buNone/>
                </a:pPr>
                <a:r>
                  <a:rPr lang="ru-RU" dirty="0"/>
                  <a:t>Центростремительное ускорение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𝑅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5554960" cy="4525963"/>
              </a:xfrm>
              <a:blipFill rotWithShape="1">
                <a:blip r:embed="rId2"/>
                <a:stretch>
                  <a:fillRect l="-2744"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291762" y="252425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7956376" y="2524254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mg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6164978" y="266591"/>
            <a:ext cx="2407070" cy="2370321"/>
            <a:chOff x="6164978" y="266591"/>
            <a:chExt cx="2407070" cy="237032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6444208" y="1628800"/>
              <a:ext cx="1944216" cy="21602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 flipV="1">
              <a:off x="7416316" y="656692"/>
              <a:ext cx="0" cy="18002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6164978" y="2420888"/>
              <a:ext cx="125133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519906" y="451257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  <a:endParaRPr lang="ru-RU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7668344" y="1484784"/>
              <a:ext cx="288032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 стрелкой 17"/>
            <p:cNvCxnSpPr>
              <a:stCxn id="15" idx="2"/>
            </p:cNvCxnSpPr>
            <p:nvPr/>
          </p:nvCxnSpPr>
          <p:spPr>
            <a:xfrm>
              <a:off x="7812360" y="1628800"/>
              <a:ext cx="4422" cy="100811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>
              <a:stCxn id="15" idx="1"/>
            </p:cNvCxnSpPr>
            <p:nvPr/>
          </p:nvCxnSpPr>
          <p:spPr>
            <a:xfrm flipH="1">
              <a:off x="6790647" y="1556792"/>
              <a:ext cx="877697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stCxn id="15" idx="0"/>
              <a:endCxn id="12" idx="3"/>
            </p:cNvCxnSpPr>
            <p:nvPr/>
          </p:nvCxnSpPr>
          <p:spPr>
            <a:xfrm flipV="1">
              <a:off x="7812360" y="635923"/>
              <a:ext cx="4422" cy="84886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7956376" y="589756"/>
              <a:ext cx="386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</a:rPr>
                <a:t>N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99573" y="1023119"/>
              <a:ext cx="7344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</a:rPr>
                <a:t>F</a:t>
              </a:r>
              <a:r>
                <a:rPr lang="ru-RU" sz="2400" b="1" i="1" dirty="0" err="1">
                  <a:solidFill>
                    <a:srgbClr val="FF0000"/>
                  </a:solidFill>
                </a:rPr>
                <a:t>тр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cxnSp>
          <p:nvCxnSpPr>
            <p:cNvPr id="30" name="Прямая со стрелкой 29"/>
            <p:cNvCxnSpPr/>
            <p:nvPr/>
          </p:nvCxnSpPr>
          <p:spPr>
            <a:xfrm>
              <a:off x="8204800" y="2633690"/>
              <a:ext cx="36724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/>
            <p:nvPr/>
          </p:nvCxnSpPr>
          <p:spPr>
            <a:xfrm>
              <a:off x="7989952" y="652934"/>
              <a:ext cx="36724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>
              <a:off x="6299573" y="1023119"/>
              <a:ext cx="36724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 flipH="1">
              <a:off x="6234773" y="682346"/>
              <a:ext cx="864096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>
              <a:off x="6781153" y="332656"/>
              <a:ext cx="367248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6781153" y="266591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>
                  <a:solidFill>
                    <a:srgbClr val="0070C0"/>
                  </a:solidFill>
                </a:rPr>
                <a:t>a</a:t>
              </a:r>
              <a:endParaRPr lang="ru-RU" sz="2000" b="1" i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5278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62672" cy="1143000"/>
          </a:xfrm>
        </p:spPr>
        <p:txBody>
          <a:bodyPr/>
          <a:lstStyle/>
          <a:p>
            <a:r>
              <a:rPr lang="ru-RU" dirty="0"/>
              <a:t>Решение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5554960" cy="1828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/>
                  <a:t>Отсюда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∙10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=0,4</m:t>
                    </m:r>
                    <m:r>
                      <a:rPr lang="ru-RU" b="0" i="1" smtClean="0">
                        <a:latin typeface="Cambria Math"/>
                      </a:rPr>
                      <m:t>м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5554960" cy="1828800"/>
              </a:xfrm>
              <a:blipFill rotWithShape="1">
                <a:blip r:embed="rId2"/>
                <a:stretch>
                  <a:fillRect l="-27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291762" y="252425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7956376" y="2524254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mg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6164978" y="266591"/>
            <a:ext cx="2407070" cy="2370321"/>
            <a:chOff x="6164978" y="266591"/>
            <a:chExt cx="2407070" cy="237032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6444208" y="1628800"/>
              <a:ext cx="1944216" cy="21602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 flipV="1">
              <a:off x="7416316" y="656692"/>
              <a:ext cx="0" cy="18002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flipH="1">
              <a:off x="6164978" y="2420888"/>
              <a:ext cx="125133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519906" y="451257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  <a:endParaRPr lang="ru-RU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7668344" y="1484784"/>
              <a:ext cx="288032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 стрелкой 17"/>
            <p:cNvCxnSpPr>
              <a:stCxn id="15" idx="2"/>
            </p:cNvCxnSpPr>
            <p:nvPr/>
          </p:nvCxnSpPr>
          <p:spPr>
            <a:xfrm>
              <a:off x="7812360" y="1628800"/>
              <a:ext cx="4422" cy="100811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>
              <a:stCxn id="15" idx="1"/>
            </p:cNvCxnSpPr>
            <p:nvPr/>
          </p:nvCxnSpPr>
          <p:spPr>
            <a:xfrm flipH="1">
              <a:off x="6790647" y="1556792"/>
              <a:ext cx="877697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stCxn id="15" idx="0"/>
              <a:endCxn id="12" idx="3"/>
            </p:cNvCxnSpPr>
            <p:nvPr/>
          </p:nvCxnSpPr>
          <p:spPr>
            <a:xfrm flipV="1">
              <a:off x="7812360" y="635923"/>
              <a:ext cx="4422" cy="84886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7956376" y="589756"/>
              <a:ext cx="3866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</a:rPr>
                <a:t>N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99573" y="1023119"/>
              <a:ext cx="7344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>
                  <a:solidFill>
                    <a:srgbClr val="FF0000"/>
                  </a:solidFill>
                </a:rPr>
                <a:t>F</a:t>
              </a:r>
              <a:r>
                <a:rPr lang="ru-RU" sz="2400" b="1" i="1" dirty="0" err="1">
                  <a:solidFill>
                    <a:srgbClr val="FF0000"/>
                  </a:solidFill>
                </a:rPr>
                <a:t>тр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cxnSp>
          <p:nvCxnSpPr>
            <p:cNvPr id="30" name="Прямая со стрелкой 29"/>
            <p:cNvCxnSpPr/>
            <p:nvPr/>
          </p:nvCxnSpPr>
          <p:spPr>
            <a:xfrm>
              <a:off x="8204800" y="2633690"/>
              <a:ext cx="36724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/>
            <p:nvPr/>
          </p:nvCxnSpPr>
          <p:spPr>
            <a:xfrm>
              <a:off x="7989952" y="652934"/>
              <a:ext cx="36724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>
              <a:off x="6299573" y="1023119"/>
              <a:ext cx="36724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 flipH="1">
              <a:off x="6234773" y="682346"/>
              <a:ext cx="864096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>
              <a:off x="6781153" y="332656"/>
              <a:ext cx="367248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6781153" y="266591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>
                  <a:solidFill>
                    <a:srgbClr val="0070C0"/>
                  </a:solidFill>
                </a:rPr>
                <a:t>a</a:t>
              </a:r>
              <a:endParaRPr lang="ru-RU" sz="2000" b="1" i="1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4585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 Вертикальная плоскость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Автомобиль со скоростью 20 м/с едет по мосту. Найти радиус моста, если в верхней его части вес автомобиля уменьшается вдвое.</a:t>
            </a:r>
          </a:p>
        </p:txBody>
      </p:sp>
    </p:spTree>
    <p:extLst>
      <p:ext uri="{BB962C8B-B14F-4D97-AF65-F5344CB8AC3E}">
        <p14:creationId xmlns:p14="http://schemas.microsoft.com/office/powerpoint/2010/main" val="2135082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Условие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Дано: </a:t>
            </a:r>
            <a:r>
              <a:rPr lang="en-US" dirty="0"/>
              <a:t>N=mg/2</a:t>
            </a:r>
            <a:r>
              <a:rPr lang="ru-RU" dirty="0"/>
              <a:t>, </a:t>
            </a:r>
            <a:r>
              <a:rPr lang="en-US" dirty="0"/>
              <a:t>V=20</a:t>
            </a:r>
            <a:r>
              <a:rPr lang="ru-RU" dirty="0"/>
              <a:t>м/с</a:t>
            </a:r>
          </a:p>
          <a:p>
            <a:pPr marL="0" indent="0">
              <a:buNone/>
            </a:pPr>
            <a:r>
              <a:rPr lang="ru-RU" dirty="0"/>
              <a:t>Найти </a:t>
            </a:r>
            <a:r>
              <a:rPr lang="en-US" dirty="0"/>
              <a:t>R.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5847762" y="1628800"/>
            <a:ext cx="2520280" cy="3168352"/>
            <a:chOff x="5847762" y="1628800"/>
            <a:chExt cx="2520280" cy="3168352"/>
          </a:xfrm>
        </p:grpSpPr>
        <p:sp>
          <p:nvSpPr>
            <p:cNvPr id="4" name="Пирог 3"/>
            <p:cNvSpPr/>
            <p:nvPr/>
          </p:nvSpPr>
          <p:spPr>
            <a:xfrm rot="10800000">
              <a:off x="5847762" y="2420888"/>
              <a:ext cx="2520280" cy="2376264"/>
            </a:xfrm>
            <a:prstGeom prst="pie">
              <a:avLst>
                <a:gd name="adj1" fmla="val 0"/>
                <a:gd name="adj2" fmla="val 10820126"/>
              </a:avLst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783865" y="2204864"/>
              <a:ext cx="648072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660232" y="1628800"/>
              <a:ext cx="320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</a:t>
              </a:r>
              <a:endParaRPr lang="ru-RU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6660232" y="1628800"/>
              <a:ext cx="320922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7107901" y="1998132"/>
              <a:ext cx="776467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855090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549</Words>
  <Application>Microsoft Office PowerPoint</Application>
  <PresentationFormat>Экран (4:3)</PresentationFormat>
  <Paragraphs>151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 Math</vt:lpstr>
      <vt:lpstr>Тема Office</vt:lpstr>
      <vt:lpstr>Динамика движения по окружности</vt:lpstr>
      <vt:lpstr>1. Горизонтальная плоскость</vt:lpstr>
      <vt:lpstr>Условие</vt:lpstr>
      <vt:lpstr>Решение</vt:lpstr>
      <vt:lpstr>Решение</vt:lpstr>
      <vt:lpstr>Решение</vt:lpstr>
      <vt:lpstr>Решение</vt:lpstr>
      <vt:lpstr>2. Вертикальная плоскость</vt:lpstr>
      <vt:lpstr>Условие</vt:lpstr>
      <vt:lpstr>Решение</vt:lpstr>
      <vt:lpstr>Решение</vt:lpstr>
      <vt:lpstr>Решение</vt:lpstr>
      <vt:lpstr>Решение</vt:lpstr>
      <vt:lpstr>3. Горизонтальная плоскость, вращение на нити</vt:lpstr>
      <vt:lpstr>Условие</vt:lpstr>
      <vt:lpstr>Решение</vt:lpstr>
      <vt:lpstr>Решение</vt:lpstr>
      <vt:lpstr>Решение</vt:lpstr>
      <vt:lpstr>Решение</vt:lpstr>
      <vt:lpstr>Решение</vt:lpstr>
      <vt:lpstr>Решение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Динамика движения по окружности</dc:title>
  <dc:creator>Учитель</dc:creator>
  <cp:lastModifiedBy>Александр Олегович Евгеньев</cp:lastModifiedBy>
  <cp:revision>12</cp:revision>
  <dcterms:created xsi:type="dcterms:W3CDTF">2016-11-23T07:42:10Z</dcterms:created>
  <dcterms:modified xsi:type="dcterms:W3CDTF">2019-11-12T08:11:29Z</dcterms:modified>
</cp:coreProperties>
</file>