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4C5F-C803-4C49-AADF-640EF5B6DBC8}" type="datetimeFigureOut">
              <a:rPr lang="ru-RU" smtClean="0"/>
              <a:t>14.03.2020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0EF3-50B1-4AFA-A9A8-B178E00CA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55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4C5F-C803-4C49-AADF-640EF5B6DBC8}" type="datetimeFigureOut">
              <a:rPr lang="ru-RU" smtClean="0"/>
              <a:t>14.03.2020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0EF3-50B1-4AFA-A9A8-B178E00CA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069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4C5F-C803-4C49-AADF-640EF5B6DBC8}" type="datetimeFigureOut">
              <a:rPr lang="ru-RU" smtClean="0"/>
              <a:t>14.03.2020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0EF3-50B1-4AFA-A9A8-B178E00CA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73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4C5F-C803-4C49-AADF-640EF5B6DBC8}" type="datetimeFigureOut">
              <a:rPr lang="ru-RU" smtClean="0"/>
              <a:t>14.03.2020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0EF3-50B1-4AFA-A9A8-B178E00CA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97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4C5F-C803-4C49-AADF-640EF5B6DBC8}" type="datetimeFigureOut">
              <a:rPr lang="ru-RU" smtClean="0"/>
              <a:t>14.03.2020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0EF3-50B1-4AFA-A9A8-B178E00CA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56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4C5F-C803-4C49-AADF-640EF5B6DBC8}" type="datetimeFigureOut">
              <a:rPr lang="ru-RU" smtClean="0"/>
              <a:t>14.03.2020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0EF3-50B1-4AFA-A9A8-B178E00CA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407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4C5F-C803-4C49-AADF-640EF5B6DBC8}" type="datetimeFigureOut">
              <a:rPr lang="ru-RU" smtClean="0"/>
              <a:t>14.03.2020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0EF3-50B1-4AFA-A9A8-B178E00CA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21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4C5F-C803-4C49-AADF-640EF5B6DBC8}" type="datetimeFigureOut">
              <a:rPr lang="ru-RU" smtClean="0"/>
              <a:t>14.03.2020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0EF3-50B1-4AFA-A9A8-B178E00CA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59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4C5F-C803-4C49-AADF-640EF5B6DBC8}" type="datetimeFigureOut">
              <a:rPr lang="ru-RU" smtClean="0"/>
              <a:t>14.03.2020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0EF3-50B1-4AFA-A9A8-B178E00CA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966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4C5F-C803-4C49-AADF-640EF5B6DBC8}" type="datetimeFigureOut">
              <a:rPr lang="ru-RU" smtClean="0"/>
              <a:t>14.03.2020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0EF3-50B1-4AFA-A9A8-B178E00CA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11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4C5F-C803-4C49-AADF-640EF5B6DBC8}" type="datetimeFigureOut">
              <a:rPr lang="ru-RU" smtClean="0"/>
              <a:t>14.03.2020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A0EF3-50B1-4AFA-A9A8-B178E00CA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10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24C5F-C803-4C49-AADF-640EF5B6DBC8}" type="datetimeFigureOut">
              <a:rPr lang="ru-RU" smtClean="0"/>
              <a:t>14.03.2020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A0EF3-50B1-4AFA-A9A8-B178E00CA4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685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Фотоэффект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Расчётная задача</a:t>
            </a:r>
          </a:p>
        </p:txBody>
      </p:sp>
    </p:spTree>
    <p:extLst>
      <p:ext uri="{BB962C8B-B14F-4D97-AF65-F5344CB8AC3E}">
        <p14:creationId xmlns:p14="http://schemas.microsoft.com/office/powerpoint/2010/main" val="2342985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Литиевый фотокатод (работа выхода </a:t>
            </a:r>
            <a:r>
              <a:rPr lang="en-US" dirty="0"/>
              <a:t>A=2,4 </a:t>
            </a:r>
            <a:r>
              <a:rPr lang="ru-RU" dirty="0"/>
              <a:t>ЭВ) площадью 0,01 м</a:t>
            </a:r>
            <a:r>
              <a:rPr lang="ru-RU" baseline="30000" dirty="0"/>
              <a:t>2</a:t>
            </a:r>
            <a:r>
              <a:rPr lang="ru-RU" dirty="0"/>
              <a:t> освещается светом с длиной волны </a:t>
            </a:r>
            <a:r>
              <a:rPr lang="el-GR" dirty="0"/>
              <a:t>λ</a:t>
            </a:r>
            <a:r>
              <a:rPr lang="ru-RU" dirty="0"/>
              <a:t>=0,</a:t>
            </a:r>
            <a:r>
              <a:rPr lang="en-US" dirty="0"/>
              <a:t>4</a:t>
            </a:r>
            <a:r>
              <a:rPr lang="ru-RU" dirty="0"/>
              <a:t> мкм и интенсивностью 0,5 Вт/м</a:t>
            </a:r>
            <a:r>
              <a:rPr lang="ru-RU" baseline="30000" dirty="0"/>
              <a:t>2</a:t>
            </a:r>
            <a:r>
              <a:rPr lang="ru-RU" dirty="0"/>
              <a:t>. Вероятность поглощения фотона составляет 0,02. Найти</a:t>
            </a:r>
          </a:p>
          <a:p>
            <a:pPr marL="514350" indent="-514350">
              <a:buAutoNum type="arabicPeriod"/>
            </a:pPr>
            <a:r>
              <a:rPr lang="ru-RU" dirty="0"/>
              <a:t>Длину волны красной границы фотоэффекта.</a:t>
            </a:r>
          </a:p>
          <a:p>
            <a:pPr marL="514350" indent="-514350">
              <a:buAutoNum type="arabicPeriod"/>
            </a:pPr>
            <a:r>
              <a:rPr lang="ru-RU" dirty="0"/>
              <a:t>Энергию фотона при выходе из катода</a:t>
            </a:r>
          </a:p>
          <a:p>
            <a:pPr marL="514350" indent="-514350">
              <a:buAutoNum type="arabicPeriod"/>
            </a:pPr>
            <a:r>
              <a:rPr lang="ru-RU" dirty="0"/>
              <a:t>Запирающее напряжение</a:t>
            </a:r>
          </a:p>
          <a:p>
            <a:pPr marL="514350" indent="-514350">
              <a:buAutoNum type="arabicPeriod"/>
            </a:pPr>
            <a:r>
              <a:rPr lang="ru-RU" dirty="0"/>
              <a:t>Ток насыщения</a:t>
            </a:r>
          </a:p>
        </p:txBody>
      </p:sp>
    </p:spTree>
    <p:extLst>
      <p:ext uri="{BB962C8B-B14F-4D97-AF65-F5344CB8AC3E}">
        <p14:creationId xmlns:p14="http://schemas.microsoft.com/office/powerpoint/2010/main" val="99872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Решение. Вопрос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ru-RU" dirty="0"/>
                  <a:t>При красной границе фотоэффекта энергия фотона равна работе выхода.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h𝑐</m:t>
                        </m:r>
                      </m:num>
                      <m:den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 smtClean="0">
                                <a:latin typeface="Cambria Math"/>
                                <a:ea typeface="Cambria Math"/>
                              </a:rPr>
                              <m:t>𝜆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/>
                              </a:rPr>
                              <m:t>кр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dirty="0"/>
                  <a:t>=</a:t>
                </a:r>
                <a:r>
                  <a:rPr lang="en-US" dirty="0"/>
                  <a:t>A, </a:t>
                </a:r>
                <a:r>
                  <a:rPr lang="ru-RU" dirty="0"/>
                  <a:t>где</a:t>
                </a:r>
              </a:p>
              <a:p>
                <a:pPr marL="0" indent="0">
                  <a:buNone/>
                </a:pPr>
                <a:r>
                  <a:rPr lang="en-US" dirty="0"/>
                  <a:t>h=6,6×10</a:t>
                </a:r>
                <a:r>
                  <a:rPr lang="en-US" baseline="30000" dirty="0"/>
                  <a:t>-34</a:t>
                </a:r>
                <a:r>
                  <a:rPr lang="en-US" dirty="0"/>
                  <a:t> </a:t>
                </a:r>
                <a:r>
                  <a:rPr lang="ru-RU" dirty="0"/>
                  <a:t>Дж × с – постоянная Планка</a:t>
                </a:r>
              </a:p>
              <a:p>
                <a:pPr marL="0" indent="0">
                  <a:buNone/>
                </a:pPr>
                <a:r>
                  <a:rPr lang="en-US" dirty="0"/>
                  <a:t>c=3×10</a:t>
                </a:r>
                <a:r>
                  <a:rPr lang="en-US" baseline="30000" dirty="0"/>
                  <a:t>8</a:t>
                </a:r>
                <a:r>
                  <a:rPr lang="en-US" dirty="0"/>
                  <a:t> </a:t>
                </a:r>
                <a:r>
                  <a:rPr lang="ru-RU" dirty="0"/>
                  <a:t>м/с – скорость света</a:t>
                </a:r>
              </a:p>
              <a:p>
                <a:pPr marL="0" indent="0">
                  <a:buNone/>
                </a:pPr>
                <a:r>
                  <a:rPr lang="ru-RU" dirty="0"/>
                  <a:t>Отсюда: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𝜆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кр</m:t>
                        </m:r>
                      </m:sub>
                    </m:sSub>
                    <m:r>
                      <a:rPr lang="ru-RU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h𝑐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6,6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−34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∙3∙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8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2,4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∙1,6∙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−19</m:t>
                            </m:r>
                          </m:sup>
                        </m:sSup>
                      </m:den>
                    </m:f>
                    <m:r>
                      <a:rPr lang="en-US" b="0" i="0" smtClean="0">
                        <a:latin typeface="Cambria Math"/>
                      </a:rPr>
                      <m:t>=</m:t>
                    </m:r>
                  </m:oMath>
                </a14:m>
                <a:br>
                  <a:rPr lang="ru-RU" b="0" i="0" dirty="0">
                    <a:latin typeface="Cambria Math"/>
                  </a:rPr>
                </a:br>
                <a:r>
                  <a:rPr lang="ru-RU" b="0" i="0" dirty="0">
                    <a:latin typeface="Cambria Math"/>
                  </a:rPr>
                  <a:t>=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5,15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−7</m:t>
                        </m:r>
                      </m:sup>
                    </m:sSup>
                    <m:r>
                      <a:rPr lang="ru-RU" b="0" i="1" smtClean="0">
                        <a:latin typeface="Cambria Math"/>
                        <a:ea typeface="Cambria Math"/>
                      </a:rPr>
                      <m:t>м=0,515∙</m:t>
                    </m:r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−6</m:t>
                        </m:r>
                      </m:sup>
                    </m:sSup>
                    <m:r>
                      <a:rPr lang="ru-RU" b="0" i="1" smtClean="0">
                        <a:latin typeface="Cambria Math"/>
                        <a:ea typeface="Cambria Math"/>
                      </a:rPr>
                      <m:t>м=0,515 мкм</m:t>
                    </m:r>
                  </m:oMath>
                </a14:m>
                <a:endParaRPr lang="ru-RU" b="0" i="0" dirty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:r>
                  <a:rPr lang="ru-RU" dirty="0"/>
                  <a:t>(1 электрон вольт равен 1,6×10</a:t>
                </a:r>
                <a:r>
                  <a:rPr lang="ru-RU" baseline="30000" dirty="0"/>
                  <a:t>-19</a:t>
                </a:r>
                <a:r>
                  <a:rPr lang="ru-RU" dirty="0"/>
                  <a:t>  Дж )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2695" b="-35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4841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Решение. Вопрос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ru-RU" dirty="0"/>
                  <a:t>Энергия фотона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</a:t>
                </a:r>
                <a:r>
                  <a:rPr lang="ru-RU" dirty="0"/>
                  <a:t>ф=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h𝑐</m:t>
                        </m:r>
                      </m:num>
                      <m:den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6,6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−34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∙3∙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8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0,4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−6</m:t>
                            </m:r>
                          </m:sup>
                        </m:sSup>
                      </m:den>
                    </m:f>
                    <m:r>
                      <a:rPr lang="en-US" b="0" i="0" smtClean="0">
                        <a:latin typeface="Cambria Math"/>
                      </a:rPr>
                      <m:t>=49,5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−20</m:t>
                        </m:r>
                      </m:sup>
                    </m:sSup>
                    <m:r>
                      <a:rPr lang="ru-RU" b="0" i="1" smtClean="0">
                        <a:latin typeface="Cambria Math"/>
                        <a:ea typeface="Cambria Math"/>
                      </a:rPr>
                      <m:t>Дж</m:t>
                    </m:r>
                  </m:oMath>
                </a14:m>
                <a:endParaRPr lang="ru-RU" b="0" dirty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ru-RU" dirty="0"/>
                  <a:t>Работа выхода</a:t>
                </a:r>
              </a:p>
              <a:p>
                <a:pPr marL="0" indent="0">
                  <a:buNone/>
                </a:pPr>
                <a:r>
                  <a:rPr lang="ru-RU" dirty="0"/>
                  <a:t> </a:t>
                </a:r>
                <a:r>
                  <a:rPr lang="en-US" dirty="0"/>
                  <a:t>A=2,4</a:t>
                </a:r>
                <a:r>
                  <a:rPr lang="ru-RU" dirty="0"/>
                  <a:t>ЭВ=</a:t>
                </a:r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</a:rPr>
                      <m:t>2,4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∙1,6∙</m:t>
                    </m:r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−19</m:t>
                        </m:r>
                      </m:sup>
                    </m:sSup>
                    <m:r>
                      <a:rPr lang="ru-RU" b="0" i="1" smtClean="0">
                        <a:latin typeface="Cambria Math"/>
                        <a:ea typeface="Cambria Math"/>
                      </a:rPr>
                      <m:t>=3,84∙</m:t>
                    </m:r>
                    <m:sSup>
                      <m:sSup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−19</m:t>
                        </m:r>
                      </m:sup>
                    </m:sSup>
                    <m:r>
                      <a:rPr lang="ru-RU" b="0" i="1" smtClean="0">
                        <a:latin typeface="Cambria Math"/>
                        <a:ea typeface="Cambria Math"/>
                      </a:rPr>
                      <m:t>Дж</m:t>
                    </m:r>
                  </m:oMath>
                </a14:m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Энергия электрона</a:t>
                </a:r>
              </a:p>
              <a:p>
                <a:pPr marL="0" indent="0">
                  <a:buNone/>
                </a:pPr>
                <a:r>
                  <a:rPr lang="en-US" dirty="0"/>
                  <a:t>We=W</a:t>
                </a:r>
                <a:r>
                  <a:rPr lang="ru-RU" dirty="0"/>
                  <a:t>ф-</a:t>
                </a:r>
                <a:r>
                  <a:rPr lang="en-US" dirty="0"/>
                  <a:t>A=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49,5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−20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−3,84∙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−19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br>
                  <a:rPr lang="en-US" b="0" dirty="0">
                    <a:ea typeface="Cambria Math"/>
                  </a:rPr>
                </a:br>
                <a:r>
                  <a:rPr lang="en-US" b="0" dirty="0">
                    <a:ea typeface="Cambria Math"/>
                  </a:rPr>
                  <a:t>=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4,95∙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−19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−3,81∙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−19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=1,14∙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−19</m:t>
                        </m:r>
                      </m:sup>
                    </m:sSup>
                    <m:r>
                      <a:rPr lang="ru-RU" b="0" i="1" smtClean="0">
                        <a:latin typeface="Cambria Math"/>
                        <a:ea typeface="Cambria Math"/>
                      </a:rPr>
                      <m:t>Дж</m:t>
                    </m:r>
                  </m:oMath>
                </a14:m>
                <a:endParaRPr lang="ru-RU" b="0" dirty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US" dirty="0"/>
                  <a:t>We=mV</a:t>
                </a:r>
                <a:r>
                  <a:rPr lang="en-US" baseline="30000" dirty="0"/>
                  <a:t>2</a:t>
                </a:r>
                <a:r>
                  <a:rPr lang="en-US" dirty="0"/>
                  <a:t>/2, </a:t>
                </a:r>
                <a:r>
                  <a:rPr lang="ru-RU" dirty="0"/>
                  <a:t>где </a:t>
                </a:r>
                <a:r>
                  <a:rPr lang="en-US" dirty="0"/>
                  <a:t>m – </a:t>
                </a:r>
                <a:r>
                  <a:rPr lang="ru-RU" dirty="0"/>
                  <a:t>масса электрона </a:t>
                </a:r>
                <a:r>
                  <a:rPr lang="en-US" dirty="0"/>
                  <a:t>m=9,1×10</a:t>
                </a:r>
                <a:r>
                  <a:rPr lang="en-US" baseline="30000" dirty="0"/>
                  <a:t>-31</a:t>
                </a:r>
                <a:r>
                  <a:rPr lang="ru-RU" baseline="30000" dirty="0"/>
                  <a:t> </a:t>
                </a:r>
                <a:r>
                  <a:rPr lang="ru-RU" dirty="0"/>
                  <a:t>кг</a:t>
                </a:r>
                <a:br>
                  <a:rPr lang="ru-RU" dirty="0"/>
                </a:br>
                <a:r>
                  <a:rPr lang="ru-RU" dirty="0"/>
                  <a:t>Тогда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𝑊𝑒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∙1,14∙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−19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9,1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−31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=0,25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12</m:t>
                        </m:r>
                      </m:sup>
                    </m:sSup>
                    <m:f>
                      <m:fPr>
                        <m:type m:val="skw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latin typeface="Cambria Math"/>
                                <a:ea typeface="Cambria Math"/>
                              </a:rPr>
                              <m:t>м</m:t>
                            </m:r>
                          </m:e>
                          <m:sup>
                            <m:r>
                              <a:rPr lang="ru-RU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latin typeface="Cambria Math"/>
                                <a:ea typeface="Cambria Math"/>
                              </a:rPr>
                              <m:t>с</m:t>
                            </m:r>
                          </m:e>
                          <m:sup>
                            <m:r>
                              <a:rPr lang="ru-RU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dirty="0"/>
              </a:p>
              <a:p>
                <a:pPr marL="0" indent="0">
                  <a:buNone/>
                </a:pPr>
                <a:r>
                  <a:rPr lang="en-US" dirty="0"/>
                  <a:t>V=0,5×10</a:t>
                </a:r>
                <a:r>
                  <a:rPr lang="en-US" baseline="30000" dirty="0"/>
                  <a:t>6</a:t>
                </a:r>
                <a:r>
                  <a:rPr lang="en-US" dirty="0"/>
                  <a:t> </a:t>
                </a:r>
                <a:r>
                  <a:rPr lang="ru-RU" dirty="0"/>
                  <a:t>м/с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33" t="-2695" b="-14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1182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Решение. Вопрос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Кинетическая энергия электрона при запирающем напряжении полностью переходит в потенциальную электрического поля.</a:t>
                </a:r>
              </a:p>
              <a:p>
                <a:pPr marL="0" indent="0">
                  <a:buNone/>
                </a:pPr>
                <a:r>
                  <a:rPr lang="en-US" dirty="0"/>
                  <a:t>We=</a:t>
                </a:r>
                <a:r>
                  <a:rPr lang="en-US" dirty="0" err="1"/>
                  <a:t>eU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U=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𝑊𝑒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1,14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−19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1,6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−19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=0,71 </m:t>
                    </m:r>
                    <m:r>
                      <a:rPr lang="ru-RU" b="0" i="1" smtClean="0">
                        <a:latin typeface="Cambria Math"/>
                      </a:rPr>
                      <m:t>В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6279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78098"/>
          </a:xfrm>
        </p:spPr>
        <p:txBody>
          <a:bodyPr/>
          <a:lstStyle/>
          <a:p>
            <a:r>
              <a:rPr lang="ru-RU" dirty="0"/>
              <a:t>Решение. Вопрос 4.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24744"/>
                <a:ext cx="8435280" cy="5328592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ru-RU" dirty="0"/>
                  <a:t>Интенсивность – энергия падающая за 1 с на 1 м</a:t>
                </a:r>
                <a:r>
                  <a:rPr lang="ru-RU" baseline="30000" dirty="0"/>
                  <a:t>2</a:t>
                </a:r>
                <a:r>
                  <a:rPr lang="ru-RU" dirty="0"/>
                  <a:t> поверхности.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𝐼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f>
                          <m:fPr>
                            <m:type m:val="skw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h𝑐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𝜆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den>
                    </m:f>
                    <m:r>
                      <a:rPr lang="ru-RU" b="0" i="0" smtClean="0">
                        <a:latin typeface="Cambria Math"/>
                      </a:rPr>
                      <m:t>.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N</m:t>
                    </m:r>
                    <m:r>
                      <a:rPr lang="en-US" b="0" i="0" smtClean="0">
                        <a:latin typeface="Cambria Math"/>
                      </a:rPr>
                      <m:t>−коли</m:t>
                    </m:r>
                    <m:r>
                      <a:rPr lang="ru-RU" b="0" i="0" smtClean="0">
                        <a:latin typeface="Cambria Math"/>
                      </a:rPr>
                      <m:t>чество фотонов</m:t>
                    </m:r>
                  </m:oMath>
                </a14:m>
                <a:endParaRPr lang="en-US" b="0" i="0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b="0" i="0" smtClean="0">
                        <a:latin typeface="Cambria Math"/>
                      </a:rPr>
                      <m:t>Возьмём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t</m:t>
                    </m:r>
                    <m:r>
                      <a:rPr lang="en-US" b="0" i="0" smtClean="0">
                        <a:latin typeface="Cambria Math"/>
                      </a:rPr>
                      <m:t>=1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c</m:t>
                    </m:r>
                    <m:r>
                      <a:rPr lang="ru-RU" b="0" i="0" smtClean="0">
                        <a:latin typeface="Cambria Math"/>
                      </a:rPr>
                      <m:t>. </m:t>
                    </m:r>
                  </m:oMath>
                </a14:m>
                <a:r>
                  <a:rPr lang="ru-RU" dirty="0"/>
                  <a:t>Тогда энергия равна </a:t>
                </a:r>
                <a:r>
                  <a:rPr lang="en-US" dirty="0"/>
                  <a:t>W=0,5 </a:t>
                </a:r>
                <a:r>
                  <a:rPr lang="ru-RU" dirty="0"/>
                  <a:t>Дж</a:t>
                </a:r>
                <a:r>
                  <a:rPr lang="en-US" b="0" dirty="0"/>
                  <a:t> </a:t>
                </a:r>
                <a:endParaRPr lang="ru-RU" b="0" dirty="0"/>
              </a:p>
              <a:p>
                <a:pPr marL="0" indent="0">
                  <a:buNone/>
                </a:pPr>
                <a:r>
                  <a:rPr lang="en-US" dirty="0"/>
                  <a:t>W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f>
                          <m:fPr>
                            <m:type m:val="skw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h𝑐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𝜆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ru-RU" dirty="0"/>
                  <a:t>отсюда количество фотонов за 1 с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𝑊𝑆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𝜆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h𝑐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0,5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∙0,4∙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−6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6,6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−34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∙3∙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</m:sup>
                      </m:sSup>
                      <m:r>
                        <a:rPr lang="ru-RU" b="0" i="1" smtClean="0">
                          <a:latin typeface="Cambria Math"/>
                        </a:rPr>
                        <m:t> штук</m:t>
                      </m:r>
                    </m:oMath>
                  </m:oMathPara>
                </a14:m>
                <a:endParaRPr lang="ru-RU" b="0" dirty="0"/>
              </a:p>
              <a:p>
                <a:pPr marL="0" indent="0">
                  <a:buNone/>
                </a:pPr>
                <a:r>
                  <a:rPr lang="ru-RU" dirty="0"/>
                  <a:t>Количество электронов </a:t>
                </a:r>
                <a:r>
                  <a:rPr lang="en-US" dirty="0"/>
                  <a:t>Ne=</a:t>
                </a:r>
                <a:r>
                  <a:rPr lang="en-US" dirty="0" err="1"/>
                  <a:t>p×N</a:t>
                </a:r>
                <a:r>
                  <a:rPr lang="en-US" dirty="0"/>
                  <a:t>=2×10</a:t>
                </a:r>
                <a:r>
                  <a:rPr lang="en-US" baseline="30000" dirty="0"/>
                  <a:t>14</a:t>
                </a:r>
                <a:r>
                  <a:rPr lang="en-US" dirty="0"/>
                  <a:t> </a:t>
                </a:r>
                <a:r>
                  <a:rPr lang="ru-RU" dirty="0" err="1"/>
                  <a:t>шт</a:t>
                </a: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Каждый электрон имеет заряд </a:t>
                </a:r>
                <a:r>
                  <a:rPr lang="en-US" dirty="0"/>
                  <a:t>e=1,6×10</a:t>
                </a:r>
                <a:r>
                  <a:rPr lang="en-US" baseline="30000" dirty="0"/>
                  <a:t>-19</a:t>
                </a:r>
                <a:r>
                  <a:rPr lang="ru-RU" dirty="0"/>
                  <a:t>Кл</a:t>
                </a:r>
              </a:p>
              <a:p>
                <a:pPr marL="0" indent="0">
                  <a:buNone/>
                </a:pPr>
                <a:r>
                  <a:rPr lang="ru-RU" dirty="0"/>
                  <a:t>Тогда суммарный заряд за </a:t>
                </a:r>
                <a:r>
                  <a:rPr lang="en-US" dirty="0"/>
                  <a:t>t=1 </a:t>
                </a:r>
                <a:r>
                  <a:rPr lang="ru-RU" dirty="0"/>
                  <a:t>с, а это и есть ток насыщения </a:t>
                </a:r>
              </a:p>
              <a:p>
                <a:pPr marL="0" indent="0">
                  <a:buNone/>
                </a:pPr>
                <a:r>
                  <a:rPr lang="en-US" sz="2800" dirty="0"/>
                  <a:t>I</a:t>
                </a:r>
                <a:r>
                  <a:rPr lang="ru-RU" sz="2800" dirty="0"/>
                  <a:t>нас</a:t>
                </a:r>
                <a:r>
                  <a:rPr lang="en-US" sz="2800" dirty="0"/>
                  <a:t>=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𝑁𝑒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𝑒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=2∙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16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∙1,6∙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−19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  <a:ea typeface="Cambria Math"/>
                      </a:rPr>
                      <m:t>=3,2∙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−3</m:t>
                        </m:r>
                      </m:sup>
                    </m:sSup>
                    <m:r>
                      <a:rPr lang="ru-RU" sz="2800" b="0" i="1" smtClean="0">
                        <a:latin typeface="Cambria Math"/>
                        <a:ea typeface="Cambria Math"/>
                      </a:rPr>
                      <m:t>А=3,2 мА</m:t>
                    </m:r>
                  </m:oMath>
                </a14:m>
                <a:endParaRPr lang="ru-RU" sz="2800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24744"/>
                <a:ext cx="8435280" cy="5328592"/>
              </a:xfrm>
              <a:blipFill rotWithShape="1">
                <a:blip r:embed="rId2"/>
                <a:stretch>
                  <a:fillRect l="-1301" t="-1716" b="-13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8464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359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Тема Office</vt:lpstr>
      <vt:lpstr>Фотоэффект</vt:lpstr>
      <vt:lpstr>Условие</vt:lpstr>
      <vt:lpstr>Решение. Вопрос 1</vt:lpstr>
      <vt:lpstr>Решение. Вопрос 2</vt:lpstr>
      <vt:lpstr>Решение. Вопрос 3</vt:lpstr>
      <vt:lpstr>Решение. Вопрос 4.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Фотоэффект</dc:title>
  <dc:creator>Александр Олегович Евгеньев</dc:creator>
  <cp:lastModifiedBy>Александр Олегович Евгеньев</cp:lastModifiedBy>
  <cp:revision>8</cp:revision>
  <dcterms:created xsi:type="dcterms:W3CDTF">2019-03-13T14:45:47Z</dcterms:created>
  <dcterms:modified xsi:type="dcterms:W3CDTF">2020-03-14T12:05:20Z</dcterms:modified>
</cp:coreProperties>
</file>