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4.7010199674407782E-2"/>
          <c:y val="2.40601465774441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I, мА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38100">
                <a:solidFill>
                  <a:srgbClr val="FF0000"/>
                </a:solidFill>
              </a:ln>
              <a:effectLst/>
            </c:spPr>
          </c:marker>
          <c:xVal>
            <c:numRef>
              <c:f>Лист1!$A$2:$A$9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</c:numCache>
            </c:numRef>
          </c:xVal>
          <c:yVal>
            <c:numRef>
              <c:f>Лист1!$B$2:$B$9</c:f>
              <c:numCache>
                <c:formatCode>General</c:formatCode>
                <c:ptCount val="8"/>
                <c:pt idx="0">
                  <c:v>9</c:v>
                </c:pt>
                <c:pt idx="1">
                  <c:v>4.5999999999999996</c:v>
                </c:pt>
                <c:pt idx="2">
                  <c:v>2.4</c:v>
                </c:pt>
                <c:pt idx="3">
                  <c:v>1.2</c:v>
                </c:pt>
                <c:pt idx="4">
                  <c:v>0.6</c:v>
                </c:pt>
                <c:pt idx="5">
                  <c:v>0.3</c:v>
                </c:pt>
                <c:pt idx="6">
                  <c:v>0</c:v>
                </c:pt>
                <c:pt idx="7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19A-4D0A-9FD3-D3BD0B150D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4620416"/>
        <c:axId val="434616480"/>
      </c:scatterChart>
      <c:valAx>
        <c:axId val="4346204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/>
                  <a:t>t,</a:t>
                </a:r>
                <a:r>
                  <a:rPr lang="en-US" sz="2000" baseline="0"/>
                  <a:t> C</a:t>
                </a:r>
                <a:endParaRPr lang="en-US" sz="2000"/>
              </a:p>
            </c:rich>
          </c:tx>
          <c:layout>
            <c:manualLayout>
              <c:xMode val="edge"/>
              <c:yMode val="edge"/>
              <c:x val="0.88555044543482697"/>
              <c:y val="0.845954753662936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4616480"/>
        <c:crosses val="autoZero"/>
        <c:crossBetween val="midCat"/>
      </c:valAx>
      <c:valAx>
        <c:axId val="434616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46204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ЭДС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28575">
                <a:solidFill>
                  <a:srgbClr val="FF0000"/>
                </a:solidFill>
              </a:ln>
              <a:effectLst/>
            </c:spPr>
          </c:marker>
          <c:xVal>
            <c:numRef>
              <c:f>Лист1!$A$2:$A$10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xVal>
          <c:yVal>
            <c:numRef>
              <c:f>Лист1!$B$2:$B$10</c:f>
              <c:numCache>
                <c:formatCode>General</c:formatCode>
                <c:ptCount val="9"/>
                <c:pt idx="0">
                  <c:v>9</c:v>
                </c:pt>
                <c:pt idx="1">
                  <c:v>5.8</c:v>
                </c:pt>
                <c:pt idx="2">
                  <c:v>3.2</c:v>
                </c:pt>
                <c:pt idx="3">
                  <c:v>1.8</c:v>
                </c:pt>
                <c:pt idx="4">
                  <c:v>1</c:v>
                </c:pt>
                <c:pt idx="5">
                  <c:v>0.4</c:v>
                </c:pt>
                <c:pt idx="6">
                  <c:v>0.2</c:v>
                </c:pt>
                <c:pt idx="7">
                  <c:v>0</c:v>
                </c:pt>
                <c:pt idx="8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BF69-4672-9C09-1977668489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249392"/>
        <c:axId val="424243816"/>
      </c:scatterChart>
      <c:valAx>
        <c:axId val="424249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2000"/>
                  <a:t>Время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243816"/>
        <c:crosses val="autoZero"/>
        <c:crossBetween val="midCat"/>
      </c:valAx>
      <c:valAx>
        <c:axId val="424243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800"/>
                  <a:t>ЭДС Индукции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24939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FE3C-FB8D-45A8-90B7-5D1D2EF69A7A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2E31F-0A90-4458-B875-EA35A825F8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300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FE3C-FB8D-45A8-90B7-5D1D2EF69A7A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2E31F-0A90-4458-B875-EA35A825F8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30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FE3C-FB8D-45A8-90B7-5D1D2EF69A7A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2E31F-0A90-4458-B875-EA35A825F8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54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FE3C-FB8D-45A8-90B7-5D1D2EF69A7A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2E31F-0A90-4458-B875-EA35A825F8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551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FE3C-FB8D-45A8-90B7-5D1D2EF69A7A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2E31F-0A90-4458-B875-EA35A825F8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607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FE3C-FB8D-45A8-90B7-5D1D2EF69A7A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2E31F-0A90-4458-B875-EA35A825F8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298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FE3C-FB8D-45A8-90B7-5D1D2EF69A7A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2E31F-0A90-4458-B875-EA35A825F8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467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FE3C-FB8D-45A8-90B7-5D1D2EF69A7A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2E31F-0A90-4458-B875-EA35A825F8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594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FE3C-FB8D-45A8-90B7-5D1D2EF69A7A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2E31F-0A90-4458-B875-EA35A825F8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96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FE3C-FB8D-45A8-90B7-5D1D2EF69A7A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2E31F-0A90-4458-B875-EA35A825F8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100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FE3C-FB8D-45A8-90B7-5D1D2EF69A7A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2E31F-0A90-4458-B875-EA35A825F8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631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0FE3C-FB8D-45A8-90B7-5D1D2EF69A7A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2E31F-0A90-4458-B875-EA35A825F8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45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232CB1-D5CF-4828-A01F-2D520C4E4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9701" y="270055"/>
            <a:ext cx="7772400" cy="2387600"/>
          </a:xfrm>
        </p:spPr>
        <p:txBody>
          <a:bodyPr/>
          <a:lstStyle/>
          <a:p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Переходные процессы</a:t>
            </a:r>
          </a:p>
        </p:txBody>
      </p:sp>
      <p:pic>
        <p:nvPicPr>
          <p:cNvPr id="2050" name="Picture 2" descr="ÐÐ°ÑÑÐ¸Ð½ÐºÐ¸ Ð¿Ð¾ Ð·Ð°Ð¿ÑÐ¾ÑÑ ÐÐµÑÐµÑÐ¾Ð´Ð½ÑÐµ Ð¿ÑÐ¾ÑÐµÑÑÑ">
            <a:extLst>
              <a:ext uri="{FF2B5EF4-FFF2-40B4-BE49-F238E27FC236}">
                <a16:creationId xmlns:a16="http://schemas.microsoft.com/office/drawing/2014/main" id="{143720C4-A911-4DA8-B9B7-F46296013F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834"/>
          <a:stretch/>
        </p:blipFill>
        <p:spPr bwMode="auto">
          <a:xfrm>
            <a:off x="1475117" y="2876543"/>
            <a:ext cx="5400135" cy="3420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640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B2528F-0A7E-4E42-AFD3-BB96F7AA0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0061"/>
            <a:ext cx="3210105" cy="868451"/>
          </a:xfrm>
        </p:spPr>
        <p:txBody>
          <a:bodyPr/>
          <a:lstStyle/>
          <a:p>
            <a:r>
              <a:rPr lang="ru-RU" dirty="0"/>
              <a:t>Решение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29F2AD0-3C77-4B73-8E47-0BB9B6B9BE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14068" y="1138512"/>
                <a:ext cx="8092656" cy="571948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ru-RU" dirty="0"/>
                  <a:t>С момента времени </a:t>
                </a:r>
                <a:r>
                  <a:rPr lang="en-US" dirty="0"/>
                  <a:t>t= 7 </a:t>
                </a:r>
                <a:r>
                  <a:rPr lang="ru-RU" dirty="0"/>
                  <a:t>ток не растёт, значит достиг своего наибольшего значения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br>
                  <a:rPr lang="en-US" dirty="0"/>
                </a:br>
                <a:r>
                  <a:rPr lang="ru-RU" dirty="0"/>
                  <a:t>Тогда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=0,45∙20=9В</m:t>
                    </m:r>
                  </m:oMath>
                </a14:m>
                <a:endParaRPr lang="ru-RU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ru-RU" dirty="0"/>
                  <a:t>В любой момент времени </a:t>
                </a:r>
                <a:r>
                  <a:rPr lang="en-US" dirty="0"/>
                  <a:t> I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𝑖𝑛𝑑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ru-RU" dirty="0"/>
                  <a:t> Отсюда: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𝑖𝑛𝑑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𝑅𝐼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t=0</a:t>
                </a:r>
                <a:r>
                  <a:rPr lang="ru-RU" dirty="0"/>
                  <a:t>с</a:t>
                </a: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𝑖𝑛𝑑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=9</m:t>
                    </m:r>
                    <m:r>
                      <a:rPr lang="ru-RU" b="0" i="1" smtClean="0">
                        <a:latin typeface="Cambria Math" panose="02040503050406030204" pitchFamily="18" charset="0"/>
                      </a:rPr>
                      <m:t>В</m:t>
                    </m:r>
                  </m:oMath>
                </a14:m>
                <a:endParaRPr lang="ru-RU" b="0" dirty="0"/>
              </a:p>
              <a:p>
                <a:pPr marL="0" indent="0">
                  <a:buNone/>
                </a:pPr>
                <a:r>
                  <a:rPr lang="en-US" dirty="0"/>
                  <a:t>t=</a:t>
                </a:r>
                <a:r>
                  <a:rPr lang="ru-RU" dirty="0"/>
                  <a:t>1с</a:t>
                </a: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𝑖𝑛𝑑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=9</m:t>
                    </m:r>
                    <m:r>
                      <a:rPr lang="ru-RU" b="0" i="1" smtClean="0">
                        <a:latin typeface="Cambria Math" panose="02040503050406030204" pitchFamily="18" charset="0"/>
                      </a:rPr>
                      <m:t>−20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∙0,16=9−3,2=5,8В</m:t>
                    </m:r>
                  </m:oMath>
                </a14:m>
                <a:endParaRPr lang="ru-RU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t=</a:t>
                </a:r>
                <a:r>
                  <a:rPr lang="ru-RU" dirty="0"/>
                  <a:t>2с</a:t>
                </a: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𝑖𝑛𝑑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=9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−20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∙0,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29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=9−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5,8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3,2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</m:oMath>
                </a14:m>
                <a:endParaRPr lang="ru-RU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t=</a:t>
                </a:r>
                <a:r>
                  <a:rPr lang="ru-RU" dirty="0"/>
                  <a:t>3с</a:t>
                </a: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𝑖𝑛𝑑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=9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−20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∙0,3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=9−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7,2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1,8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</m:oMath>
                </a14:m>
                <a:endParaRPr lang="ru-RU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t=</a:t>
                </a:r>
                <a:r>
                  <a:rPr lang="ru-RU" dirty="0"/>
                  <a:t>4с</a:t>
                </a: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𝑖𝑛𝑑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=9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−20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∙0,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40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=9−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8,0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1,0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</m:oMath>
                </a14:m>
                <a:endParaRPr lang="ru-RU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t=</a:t>
                </a:r>
                <a:r>
                  <a:rPr lang="ru-RU" dirty="0"/>
                  <a:t>5с</a:t>
                </a: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𝑖𝑛𝑑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=9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−20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∙0,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43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=9−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8,6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0,4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</m:oMath>
                </a14:m>
                <a:endParaRPr lang="ru-RU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t=</a:t>
                </a:r>
                <a:r>
                  <a:rPr lang="ru-RU" dirty="0"/>
                  <a:t>6с</a:t>
                </a: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𝑖𝑛𝑑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=9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−20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∙0,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44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=9−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8,8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0,2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</m:oMath>
                </a14:m>
                <a:endParaRPr lang="ru-RU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t=</a:t>
                </a:r>
                <a:r>
                  <a:rPr lang="ru-RU" dirty="0"/>
                  <a:t>7с</a:t>
                </a: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𝑖𝑛𝑑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=9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−20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∙0,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45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=9−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,0=0В</m:t>
                    </m:r>
                  </m:oMath>
                </a14:m>
                <a:endParaRPr lang="ru-RU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ru-RU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ru-RU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ru-RU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ru-RU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en-US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29F2AD0-3C77-4B73-8E47-0BB9B6B9BE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4068" y="1138512"/>
                <a:ext cx="8092656" cy="5719488"/>
              </a:xfrm>
              <a:blipFill>
                <a:blip r:embed="rId2"/>
                <a:stretch>
                  <a:fillRect l="-1356" t="-2132" b="-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326F2C1-F1F7-491D-B58F-91D876782A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810087"/>
              </p:ext>
            </p:extLst>
          </p:nvPr>
        </p:nvGraphicFramePr>
        <p:xfrm>
          <a:off x="2885897" y="270061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t, c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ru-RU" dirty="0"/>
                        <a:t>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r>
                        <a:rPr lang="ru-RU" dirty="0"/>
                        <a:t>,</a:t>
                      </a:r>
                      <a:r>
                        <a:rPr lang="en-US" dirty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r>
                        <a:rPr lang="ru-RU" dirty="0"/>
                        <a:t>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r>
                        <a:rPr lang="ru-RU" dirty="0"/>
                        <a:t>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r>
                        <a:rPr lang="ru-RU" dirty="0"/>
                        <a:t>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r>
                        <a:rPr lang="ru-RU" dirty="0"/>
                        <a:t>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r>
                        <a:rPr lang="ru-RU" dirty="0"/>
                        <a:t>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I, </a:t>
                      </a:r>
                      <a:r>
                        <a:rPr lang="ru-RU" dirty="0"/>
                        <a:t>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</a:t>
                      </a:r>
                      <a:r>
                        <a:rPr lang="en-US" dirty="0"/>
                        <a:t>1</a:t>
                      </a:r>
                      <a:r>
                        <a:rPr lang="ru-R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</a:t>
                      </a:r>
                      <a:r>
                        <a:rPr lang="en-US" dirty="0"/>
                        <a:t>3</a:t>
                      </a:r>
                      <a:r>
                        <a:rPr lang="ru-R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</a:t>
                      </a:r>
                      <a:r>
                        <a:rPr lang="en-US" dirty="0"/>
                        <a:t>4</a:t>
                      </a:r>
                      <a:r>
                        <a:rPr lang="ru-R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</a:t>
                      </a:r>
                      <a:r>
                        <a:rPr lang="en-US" dirty="0"/>
                        <a:t>44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</a:t>
                      </a:r>
                      <a:r>
                        <a:rPr lang="en-US" dirty="0"/>
                        <a:t>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</a:t>
                      </a:r>
                      <a:r>
                        <a:rPr lang="en-US" dirty="0"/>
                        <a:t>45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692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7058C2-1163-4C60-8EAC-E677C055E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Получаем искомый график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55AD72DE-C6C9-4EFC-BD9B-67BA6DB1C4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8643453"/>
              </p:ext>
            </p:extLst>
          </p:nvPr>
        </p:nvGraphicFramePr>
        <p:xfrm>
          <a:off x="1506387" y="1690689"/>
          <a:ext cx="5972714" cy="447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426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3FEB8F-0AF5-469C-9863-40708930E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Что в чёрном ящике ?</a:t>
            </a:r>
          </a:p>
        </p:txBody>
      </p:sp>
      <p:grpSp>
        <p:nvGrpSpPr>
          <p:cNvPr id="52" name="Группа 51">
            <a:extLst>
              <a:ext uri="{FF2B5EF4-FFF2-40B4-BE49-F238E27FC236}">
                <a16:creationId xmlns:a16="http://schemas.microsoft.com/office/drawing/2014/main" id="{CEF94DBB-E956-422D-95F9-021F056DB610}"/>
              </a:ext>
            </a:extLst>
          </p:cNvPr>
          <p:cNvGrpSpPr/>
          <p:nvPr/>
        </p:nvGrpSpPr>
        <p:grpSpPr>
          <a:xfrm>
            <a:off x="5477774" y="1923691"/>
            <a:ext cx="1722407" cy="370935"/>
            <a:chOff x="5477774" y="1923691"/>
            <a:chExt cx="1722407" cy="370935"/>
          </a:xfrm>
        </p:grpSpPr>
        <p:sp>
          <p:nvSpPr>
            <p:cNvPr id="48" name="Прямоугольник 47">
              <a:extLst>
                <a:ext uri="{FF2B5EF4-FFF2-40B4-BE49-F238E27FC236}">
                  <a16:creationId xmlns:a16="http://schemas.microsoft.com/office/drawing/2014/main" id="{377AF6ED-A898-460E-B772-D142D6DE4583}"/>
                </a:ext>
              </a:extLst>
            </p:cNvPr>
            <p:cNvSpPr/>
            <p:nvPr/>
          </p:nvSpPr>
          <p:spPr>
            <a:xfrm>
              <a:off x="5874589" y="1923691"/>
              <a:ext cx="1009290" cy="37093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0" name="Прямая соединительная линия 49">
              <a:extLst>
                <a:ext uri="{FF2B5EF4-FFF2-40B4-BE49-F238E27FC236}">
                  <a16:creationId xmlns:a16="http://schemas.microsoft.com/office/drawing/2014/main" id="{726FA1D3-2FBB-4E5D-A9C3-6FCE16327D4A}"/>
                </a:ext>
              </a:extLst>
            </p:cNvPr>
            <p:cNvCxnSpPr>
              <a:cxnSpLocks/>
              <a:endCxn id="48" idx="1"/>
            </p:cNvCxnSpPr>
            <p:nvPr/>
          </p:nvCxnSpPr>
          <p:spPr>
            <a:xfrm>
              <a:off x="5477774" y="2109159"/>
              <a:ext cx="396815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>
              <a:extLst>
                <a:ext uri="{FF2B5EF4-FFF2-40B4-BE49-F238E27FC236}">
                  <a16:creationId xmlns:a16="http://schemas.microsoft.com/office/drawing/2014/main" id="{5D5E0500-82E2-4824-9367-12D845EB968F}"/>
                </a:ext>
              </a:extLst>
            </p:cNvPr>
            <p:cNvCxnSpPr>
              <a:cxnSpLocks/>
            </p:cNvCxnSpPr>
            <p:nvPr/>
          </p:nvCxnSpPr>
          <p:spPr>
            <a:xfrm>
              <a:off x="6803366" y="2110597"/>
              <a:ext cx="396815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Группа 59">
            <a:extLst>
              <a:ext uri="{FF2B5EF4-FFF2-40B4-BE49-F238E27FC236}">
                <a16:creationId xmlns:a16="http://schemas.microsoft.com/office/drawing/2014/main" id="{DB8D6AE7-2577-4444-B856-6E68978BDB58}"/>
              </a:ext>
            </a:extLst>
          </p:cNvPr>
          <p:cNvGrpSpPr/>
          <p:nvPr/>
        </p:nvGrpSpPr>
        <p:grpSpPr>
          <a:xfrm>
            <a:off x="5828581" y="2639683"/>
            <a:ext cx="974785" cy="862641"/>
            <a:chOff x="5828581" y="2639683"/>
            <a:chExt cx="974785" cy="862641"/>
          </a:xfrm>
        </p:grpSpPr>
        <p:cxnSp>
          <p:nvCxnSpPr>
            <p:cNvPr id="55" name="Прямая соединительная линия 54">
              <a:extLst>
                <a:ext uri="{FF2B5EF4-FFF2-40B4-BE49-F238E27FC236}">
                  <a16:creationId xmlns:a16="http://schemas.microsoft.com/office/drawing/2014/main" id="{6518FFE7-B7D8-4161-BBB1-53C7FB479280}"/>
                </a:ext>
              </a:extLst>
            </p:cNvPr>
            <p:cNvCxnSpPr/>
            <p:nvPr/>
          </p:nvCxnSpPr>
          <p:spPr>
            <a:xfrm>
              <a:off x="6228272" y="2639683"/>
              <a:ext cx="0" cy="862641"/>
            </a:xfrm>
            <a:prstGeom prst="line">
              <a:avLst/>
            </a:prstGeom>
            <a:ln w="444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>
              <a:extLst>
                <a:ext uri="{FF2B5EF4-FFF2-40B4-BE49-F238E27FC236}">
                  <a16:creationId xmlns:a16="http://schemas.microsoft.com/office/drawing/2014/main" id="{C5E67B7E-9479-4821-8FEC-181FA61EA1C8}"/>
                </a:ext>
              </a:extLst>
            </p:cNvPr>
            <p:cNvCxnSpPr/>
            <p:nvPr/>
          </p:nvCxnSpPr>
          <p:spPr>
            <a:xfrm>
              <a:off x="6380672" y="2639683"/>
              <a:ext cx="0" cy="862641"/>
            </a:xfrm>
            <a:prstGeom prst="line">
              <a:avLst/>
            </a:prstGeom>
            <a:ln w="444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>
              <a:extLst>
                <a:ext uri="{FF2B5EF4-FFF2-40B4-BE49-F238E27FC236}">
                  <a16:creationId xmlns:a16="http://schemas.microsoft.com/office/drawing/2014/main" id="{9536F15A-7C66-4166-9471-47B558BDFAFB}"/>
                </a:ext>
              </a:extLst>
            </p:cNvPr>
            <p:cNvCxnSpPr>
              <a:cxnSpLocks/>
            </p:cNvCxnSpPr>
            <p:nvPr/>
          </p:nvCxnSpPr>
          <p:spPr>
            <a:xfrm>
              <a:off x="5828581" y="3081068"/>
              <a:ext cx="396815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>
              <a:extLst>
                <a:ext uri="{FF2B5EF4-FFF2-40B4-BE49-F238E27FC236}">
                  <a16:creationId xmlns:a16="http://schemas.microsoft.com/office/drawing/2014/main" id="{85658D65-507E-4A2E-9E26-51B4217270ED}"/>
                </a:ext>
              </a:extLst>
            </p:cNvPr>
            <p:cNvCxnSpPr>
              <a:cxnSpLocks/>
            </p:cNvCxnSpPr>
            <p:nvPr/>
          </p:nvCxnSpPr>
          <p:spPr>
            <a:xfrm>
              <a:off x="6406551" y="3081068"/>
              <a:ext cx="396815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3E61B010-0736-4D1B-BE82-2CE8C8AAEB13}"/>
              </a:ext>
            </a:extLst>
          </p:cNvPr>
          <p:cNvGrpSpPr/>
          <p:nvPr/>
        </p:nvGrpSpPr>
        <p:grpSpPr>
          <a:xfrm>
            <a:off x="5477774" y="3744913"/>
            <a:ext cx="2012833" cy="1064442"/>
            <a:chOff x="5477774" y="3744913"/>
            <a:chExt cx="2012833" cy="1064442"/>
          </a:xfrm>
        </p:grpSpPr>
        <p:sp>
          <p:nvSpPr>
            <p:cNvPr id="56" name="Овал 55">
              <a:extLst>
                <a:ext uri="{FF2B5EF4-FFF2-40B4-BE49-F238E27FC236}">
                  <a16:creationId xmlns:a16="http://schemas.microsoft.com/office/drawing/2014/main" id="{C4E1B482-42DB-411C-9682-7DD92DD5A795}"/>
                </a:ext>
              </a:extLst>
            </p:cNvPr>
            <p:cNvSpPr/>
            <p:nvPr/>
          </p:nvSpPr>
          <p:spPr>
            <a:xfrm>
              <a:off x="5871711" y="3756545"/>
              <a:ext cx="396813" cy="1041178"/>
            </a:xfrm>
            <a:prstGeom prst="ellipse">
              <a:avLst/>
            </a:prstGeom>
            <a:noFill/>
            <a:ln w="444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Овал 60">
              <a:extLst>
                <a:ext uri="{FF2B5EF4-FFF2-40B4-BE49-F238E27FC236}">
                  <a16:creationId xmlns:a16="http://schemas.microsoft.com/office/drawing/2014/main" id="{8F3C8968-51F6-412D-A816-6E1710F3AC8C}"/>
                </a:ext>
              </a:extLst>
            </p:cNvPr>
            <p:cNvSpPr/>
            <p:nvPr/>
          </p:nvSpPr>
          <p:spPr>
            <a:xfrm>
              <a:off x="6026988" y="3768177"/>
              <a:ext cx="396813" cy="1041178"/>
            </a:xfrm>
            <a:prstGeom prst="ellipse">
              <a:avLst/>
            </a:prstGeom>
            <a:noFill/>
            <a:ln w="444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Овал 61">
              <a:extLst>
                <a:ext uri="{FF2B5EF4-FFF2-40B4-BE49-F238E27FC236}">
                  <a16:creationId xmlns:a16="http://schemas.microsoft.com/office/drawing/2014/main" id="{07A9AC99-4D33-4DF8-9E1B-1553EE6E0D64}"/>
                </a:ext>
              </a:extLst>
            </p:cNvPr>
            <p:cNvSpPr/>
            <p:nvPr/>
          </p:nvSpPr>
          <p:spPr>
            <a:xfrm>
              <a:off x="6231145" y="3768177"/>
              <a:ext cx="396813" cy="1041178"/>
            </a:xfrm>
            <a:prstGeom prst="ellipse">
              <a:avLst/>
            </a:prstGeom>
            <a:noFill/>
            <a:ln w="444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>
              <a:extLst>
                <a:ext uri="{FF2B5EF4-FFF2-40B4-BE49-F238E27FC236}">
                  <a16:creationId xmlns:a16="http://schemas.microsoft.com/office/drawing/2014/main" id="{BA4A0BA5-79F1-4D06-9576-56C271FCD620}"/>
                </a:ext>
              </a:extLst>
            </p:cNvPr>
            <p:cNvSpPr/>
            <p:nvPr/>
          </p:nvSpPr>
          <p:spPr>
            <a:xfrm>
              <a:off x="6492817" y="3756545"/>
              <a:ext cx="396813" cy="1041178"/>
            </a:xfrm>
            <a:prstGeom prst="ellipse">
              <a:avLst/>
            </a:prstGeom>
            <a:noFill/>
            <a:ln w="444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>
              <a:extLst>
                <a:ext uri="{FF2B5EF4-FFF2-40B4-BE49-F238E27FC236}">
                  <a16:creationId xmlns:a16="http://schemas.microsoft.com/office/drawing/2014/main" id="{F3F629F8-19DF-4CC6-9B13-F42CC3119F67}"/>
                </a:ext>
              </a:extLst>
            </p:cNvPr>
            <p:cNvSpPr/>
            <p:nvPr/>
          </p:nvSpPr>
          <p:spPr>
            <a:xfrm>
              <a:off x="6696979" y="3744913"/>
              <a:ext cx="396813" cy="1041178"/>
            </a:xfrm>
            <a:prstGeom prst="ellipse">
              <a:avLst/>
            </a:prstGeom>
            <a:noFill/>
            <a:ln w="444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5" name="Прямая соединительная линия 64">
              <a:extLst>
                <a:ext uri="{FF2B5EF4-FFF2-40B4-BE49-F238E27FC236}">
                  <a16:creationId xmlns:a16="http://schemas.microsoft.com/office/drawing/2014/main" id="{F9880C69-4126-4172-B9A3-B85F9BA2CEBD}"/>
                </a:ext>
              </a:extLst>
            </p:cNvPr>
            <p:cNvCxnSpPr>
              <a:cxnSpLocks/>
            </p:cNvCxnSpPr>
            <p:nvPr/>
          </p:nvCxnSpPr>
          <p:spPr>
            <a:xfrm>
              <a:off x="5477774" y="4265502"/>
              <a:ext cx="396815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>
              <a:extLst>
                <a:ext uri="{FF2B5EF4-FFF2-40B4-BE49-F238E27FC236}">
                  <a16:creationId xmlns:a16="http://schemas.microsoft.com/office/drawing/2014/main" id="{590BA9D1-4FFE-4493-8190-0EA90892F6E2}"/>
                </a:ext>
              </a:extLst>
            </p:cNvPr>
            <p:cNvCxnSpPr>
              <a:cxnSpLocks/>
            </p:cNvCxnSpPr>
            <p:nvPr/>
          </p:nvCxnSpPr>
          <p:spPr>
            <a:xfrm>
              <a:off x="7093792" y="4288766"/>
              <a:ext cx="396815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AC4D1889-8616-41AC-A999-6AF1814688F7}"/>
              </a:ext>
            </a:extLst>
          </p:cNvPr>
          <p:cNvSpPr/>
          <p:nvPr/>
        </p:nvSpPr>
        <p:spPr>
          <a:xfrm>
            <a:off x="6603192" y="1035042"/>
            <a:ext cx="5613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id="{3C3BFDF2-B3D1-43EB-BD81-2EEC51E29C30}"/>
              </a:ext>
            </a:extLst>
          </p:cNvPr>
          <p:cNvGrpSpPr/>
          <p:nvPr/>
        </p:nvGrpSpPr>
        <p:grpSpPr>
          <a:xfrm>
            <a:off x="405454" y="1690689"/>
            <a:ext cx="3528191" cy="4179497"/>
            <a:chOff x="405454" y="1690689"/>
            <a:chExt cx="3528191" cy="4179497"/>
          </a:xfrm>
        </p:grpSpPr>
        <p:grpSp>
          <p:nvGrpSpPr>
            <p:cNvPr id="46" name="Группа 45">
              <a:extLst>
                <a:ext uri="{FF2B5EF4-FFF2-40B4-BE49-F238E27FC236}">
                  <a16:creationId xmlns:a16="http://schemas.microsoft.com/office/drawing/2014/main" id="{B7B79069-A04B-4811-8C98-588BAFD3545D}"/>
                </a:ext>
              </a:extLst>
            </p:cNvPr>
            <p:cNvGrpSpPr/>
            <p:nvPr/>
          </p:nvGrpSpPr>
          <p:grpSpPr>
            <a:xfrm>
              <a:off x="405454" y="1690689"/>
              <a:ext cx="3528191" cy="4179497"/>
              <a:chOff x="1043809" y="1539816"/>
              <a:chExt cx="5190214" cy="5210465"/>
            </a:xfrm>
          </p:grpSpPr>
          <p:pic>
            <p:nvPicPr>
              <p:cNvPr id="1026" name="Picture 2" descr="ÐÐ°ÑÑÐ¸Ð½ÐºÐ¸ Ð¿Ð¾ Ð·Ð°Ð¿ÑÐ¾ÑÑ ÑÑÑÐ½ÑÐ¹ ÑÑÐ¸Ðº">
                <a:extLst>
                  <a:ext uri="{FF2B5EF4-FFF2-40B4-BE49-F238E27FC236}">
                    <a16:creationId xmlns:a16="http://schemas.microsoft.com/office/drawing/2014/main" id="{E838CC95-8525-4012-999C-13FEFFF080D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87924" y="1539816"/>
                <a:ext cx="2626742" cy="262674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5" name="Прямая соединительная линия 4">
                <a:extLst>
                  <a:ext uri="{FF2B5EF4-FFF2-40B4-BE49-F238E27FC236}">
                    <a16:creationId xmlns:a16="http://schemas.microsoft.com/office/drawing/2014/main" id="{50B5C65B-08F1-4021-8A95-2B4ECC45D0E1}"/>
                  </a:ext>
                </a:extLst>
              </p:cNvPr>
              <p:cNvCxnSpPr/>
              <p:nvPr/>
            </p:nvCxnSpPr>
            <p:spPr>
              <a:xfrm flipH="1">
                <a:off x="1544128" y="2853187"/>
                <a:ext cx="1354347" cy="0"/>
              </a:xfrm>
              <a:prstGeom prst="line">
                <a:avLst/>
              </a:prstGeom>
              <a:ln w="412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единительная линия 6">
                <a:extLst>
                  <a:ext uri="{FF2B5EF4-FFF2-40B4-BE49-F238E27FC236}">
                    <a16:creationId xmlns:a16="http://schemas.microsoft.com/office/drawing/2014/main" id="{01259E17-9BB8-410F-8260-3BF24F251FF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544129" y="2853187"/>
                <a:ext cx="1" cy="2064075"/>
              </a:xfrm>
              <a:prstGeom prst="line">
                <a:avLst/>
              </a:prstGeom>
              <a:ln w="412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Группа 11">
                <a:extLst>
                  <a:ext uri="{FF2B5EF4-FFF2-40B4-BE49-F238E27FC236}">
                    <a16:creationId xmlns:a16="http://schemas.microsoft.com/office/drawing/2014/main" id="{2BA84FDA-3340-4727-A5DA-45D525ADC2E4}"/>
                  </a:ext>
                </a:extLst>
              </p:cNvPr>
              <p:cNvGrpSpPr/>
              <p:nvPr/>
            </p:nvGrpSpPr>
            <p:grpSpPr>
              <a:xfrm>
                <a:off x="1043809" y="4781054"/>
                <a:ext cx="1000638" cy="1050403"/>
                <a:chOff x="1065388" y="3704893"/>
                <a:chExt cx="1000638" cy="1050403"/>
              </a:xfrm>
            </p:grpSpPr>
            <p:sp>
              <p:nvSpPr>
                <p:cNvPr id="10" name="Овал 9">
                  <a:extLst>
                    <a:ext uri="{FF2B5EF4-FFF2-40B4-BE49-F238E27FC236}">
                      <a16:creationId xmlns:a16="http://schemas.microsoft.com/office/drawing/2014/main" id="{7FF30AB8-C61B-4938-BD0F-8EA63D869C54}"/>
                    </a:ext>
                  </a:extLst>
                </p:cNvPr>
                <p:cNvSpPr/>
                <p:nvPr/>
              </p:nvSpPr>
              <p:spPr>
                <a:xfrm>
                  <a:off x="1065388" y="3804249"/>
                  <a:ext cx="1000638" cy="951047"/>
                </a:xfrm>
                <a:prstGeom prst="ellipse">
                  <a:avLst/>
                </a:prstGeom>
                <a:noFill/>
                <a:ln w="444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1" name="Прямоугольник 10">
                  <a:extLst>
                    <a:ext uri="{FF2B5EF4-FFF2-40B4-BE49-F238E27FC236}">
                      <a16:creationId xmlns:a16="http://schemas.microsoft.com/office/drawing/2014/main" id="{57D3D3EE-CD68-465B-8154-FBF20652355A}"/>
                    </a:ext>
                  </a:extLst>
                </p:cNvPr>
                <p:cNvSpPr/>
                <p:nvPr/>
              </p:nvSpPr>
              <p:spPr>
                <a:xfrm>
                  <a:off x="1272998" y="3704893"/>
                  <a:ext cx="585417" cy="92333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5400" b="0" cap="none" spc="0" dirty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A</a:t>
                  </a:r>
                  <a:endParaRPr lang="ru-RU" sz="5400" b="0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endParaRPr>
                </a:p>
              </p:txBody>
            </p:sp>
          </p:grpSp>
          <p:grpSp>
            <p:nvGrpSpPr>
              <p:cNvPr id="14" name="Группа 13">
                <a:extLst>
                  <a:ext uri="{FF2B5EF4-FFF2-40B4-BE49-F238E27FC236}">
                    <a16:creationId xmlns:a16="http://schemas.microsoft.com/office/drawing/2014/main" id="{F51BAAC7-E978-4BC5-B8FA-A1DF97CE19F4}"/>
                  </a:ext>
                </a:extLst>
              </p:cNvPr>
              <p:cNvGrpSpPr/>
              <p:nvPr/>
            </p:nvGrpSpPr>
            <p:grpSpPr>
              <a:xfrm>
                <a:off x="2907834" y="4047011"/>
                <a:ext cx="1000638" cy="1050403"/>
                <a:chOff x="1065388" y="3704893"/>
                <a:chExt cx="1000638" cy="1050403"/>
              </a:xfrm>
            </p:grpSpPr>
            <p:sp>
              <p:nvSpPr>
                <p:cNvPr id="15" name="Овал 14">
                  <a:extLst>
                    <a:ext uri="{FF2B5EF4-FFF2-40B4-BE49-F238E27FC236}">
                      <a16:creationId xmlns:a16="http://schemas.microsoft.com/office/drawing/2014/main" id="{8B2F4D51-4A59-4050-A346-CD8E2B2EBE2D}"/>
                    </a:ext>
                  </a:extLst>
                </p:cNvPr>
                <p:cNvSpPr/>
                <p:nvPr/>
              </p:nvSpPr>
              <p:spPr>
                <a:xfrm>
                  <a:off x="1065388" y="3804249"/>
                  <a:ext cx="1000638" cy="951047"/>
                </a:xfrm>
                <a:prstGeom prst="ellipse">
                  <a:avLst/>
                </a:prstGeom>
                <a:noFill/>
                <a:ln w="444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" name="Прямоугольник 15">
                  <a:extLst>
                    <a:ext uri="{FF2B5EF4-FFF2-40B4-BE49-F238E27FC236}">
                      <a16:creationId xmlns:a16="http://schemas.microsoft.com/office/drawing/2014/main" id="{53B70F8D-B3C2-426A-86FF-C01D9E515539}"/>
                    </a:ext>
                  </a:extLst>
                </p:cNvPr>
                <p:cNvSpPr/>
                <p:nvPr/>
              </p:nvSpPr>
              <p:spPr>
                <a:xfrm>
                  <a:off x="1277006" y="3704893"/>
                  <a:ext cx="577402" cy="92333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5400" dirty="0">
                      <a:ln w="0"/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V</a:t>
                  </a:r>
                  <a:endParaRPr lang="ru-RU" sz="5400" b="0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endParaRPr>
                </a:p>
              </p:txBody>
            </p:sp>
          </p:grpSp>
          <p:cxnSp>
            <p:nvCxnSpPr>
              <p:cNvPr id="18" name="Прямая соединительная линия 17">
                <a:extLst>
                  <a:ext uri="{FF2B5EF4-FFF2-40B4-BE49-F238E27FC236}">
                    <a16:creationId xmlns:a16="http://schemas.microsoft.com/office/drawing/2014/main" id="{B6ADD8F9-C913-4A78-9507-4FA9243148C0}"/>
                  </a:ext>
                </a:extLst>
              </p:cNvPr>
              <p:cNvCxnSpPr/>
              <p:nvPr/>
            </p:nvCxnSpPr>
            <p:spPr>
              <a:xfrm flipH="1">
                <a:off x="4879676" y="2853187"/>
                <a:ext cx="1354347" cy="0"/>
              </a:xfrm>
              <a:prstGeom prst="line">
                <a:avLst/>
              </a:prstGeom>
              <a:ln w="412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>
                <a:extLst>
                  <a:ext uri="{FF2B5EF4-FFF2-40B4-BE49-F238E27FC236}">
                    <a16:creationId xmlns:a16="http://schemas.microsoft.com/office/drawing/2014/main" id="{9D7FD624-1E1A-4324-B37E-A01FBE28515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234023" y="2853187"/>
                <a:ext cx="0" cy="3414518"/>
              </a:xfrm>
              <a:prstGeom prst="line">
                <a:avLst/>
              </a:prstGeom>
              <a:ln w="412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>
                <a:extLst>
                  <a:ext uri="{FF2B5EF4-FFF2-40B4-BE49-F238E27FC236}">
                    <a16:creationId xmlns:a16="http://schemas.microsoft.com/office/drawing/2014/main" id="{DAF672B8-4EC8-49A9-9188-F6F33986B734}"/>
                  </a:ext>
                </a:extLst>
              </p:cNvPr>
              <p:cNvCxnSpPr/>
              <p:nvPr/>
            </p:nvCxnSpPr>
            <p:spPr>
              <a:xfrm flipH="1">
                <a:off x="1544128" y="4653233"/>
                <a:ext cx="1354347" cy="0"/>
              </a:xfrm>
              <a:prstGeom prst="line">
                <a:avLst/>
              </a:prstGeom>
              <a:ln w="412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>
                <a:extLst>
                  <a:ext uri="{FF2B5EF4-FFF2-40B4-BE49-F238E27FC236}">
                    <a16:creationId xmlns:a16="http://schemas.microsoft.com/office/drawing/2014/main" id="{B4A0F211-55A3-47C4-B18E-BB0F266D238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894827" y="4653233"/>
                <a:ext cx="2339196" cy="0"/>
              </a:xfrm>
              <a:prstGeom prst="line">
                <a:avLst/>
              </a:prstGeom>
              <a:ln w="412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единительная линия 26">
                <a:extLst>
                  <a:ext uri="{FF2B5EF4-FFF2-40B4-BE49-F238E27FC236}">
                    <a16:creationId xmlns:a16="http://schemas.microsoft.com/office/drawing/2014/main" id="{C1018440-44A0-49BC-8BA4-6D0771FF10C9}"/>
                  </a:ext>
                </a:extLst>
              </p:cNvPr>
              <p:cNvCxnSpPr>
                <a:cxnSpLocks/>
                <a:stCxn id="10" idx="4"/>
              </p:cNvCxnSpPr>
              <p:nvPr/>
            </p:nvCxnSpPr>
            <p:spPr>
              <a:xfrm flipH="1">
                <a:off x="1532628" y="5831457"/>
                <a:ext cx="11500" cy="459412"/>
              </a:xfrm>
              <a:prstGeom prst="line">
                <a:avLst/>
              </a:prstGeom>
              <a:ln w="412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>
                <a:extLst>
                  <a:ext uri="{FF2B5EF4-FFF2-40B4-BE49-F238E27FC236}">
                    <a16:creationId xmlns:a16="http://schemas.microsoft.com/office/drawing/2014/main" id="{6CF7F82E-6F68-4189-9C95-E8298BD73A8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572000" y="5831457"/>
                <a:ext cx="1" cy="918824"/>
              </a:xfrm>
              <a:prstGeom prst="line">
                <a:avLst/>
              </a:prstGeom>
              <a:ln w="666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>
                <a:extLst>
                  <a:ext uri="{FF2B5EF4-FFF2-40B4-BE49-F238E27FC236}">
                    <a16:creationId xmlns:a16="http://schemas.microsoft.com/office/drawing/2014/main" id="{648D99EE-0A5C-464A-ABEB-D1C5C3D86D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19291" y="6126967"/>
                <a:ext cx="0" cy="301925"/>
              </a:xfrm>
              <a:prstGeom prst="line">
                <a:avLst/>
              </a:prstGeom>
              <a:ln w="666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>
                <a:extLst>
                  <a:ext uri="{FF2B5EF4-FFF2-40B4-BE49-F238E27FC236}">
                    <a16:creationId xmlns:a16="http://schemas.microsoft.com/office/drawing/2014/main" id="{5E866549-8FB1-4880-ACE3-2BFEFE5B775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933647" y="6290869"/>
                <a:ext cx="626854" cy="0"/>
              </a:xfrm>
              <a:prstGeom prst="line">
                <a:avLst/>
              </a:prstGeom>
              <a:ln w="412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>
                <a:extLst>
                  <a:ext uri="{FF2B5EF4-FFF2-40B4-BE49-F238E27FC236}">
                    <a16:creationId xmlns:a16="http://schemas.microsoft.com/office/drawing/2014/main" id="{2F564931-8E23-4184-A66D-766D2795729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19293" y="6267705"/>
                <a:ext cx="1414730" cy="0"/>
              </a:xfrm>
              <a:prstGeom prst="line">
                <a:avLst/>
              </a:prstGeom>
              <a:ln w="412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Прямоугольник 37">
                <a:extLst>
                  <a:ext uri="{FF2B5EF4-FFF2-40B4-BE49-F238E27FC236}">
                    <a16:creationId xmlns:a16="http://schemas.microsoft.com/office/drawing/2014/main" id="{B0182508-86BC-4C7B-8D31-5CC6FD2D7268}"/>
                  </a:ext>
                </a:extLst>
              </p:cNvPr>
              <p:cNvSpPr/>
              <p:nvPr/>
            </p:nvSpPr>
            <p:spPr>
              <a:xfrm>
                <a:off x="2819760" y="6095177"/>
                <a:ext cx="1113886" cy="3450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40" name="Прямая соединительная линия 39">
                <a:extLst>
                  <a:ext uri="{FF2B5EF4-FFF2-40B4-BE49-F238E27FC236}">
                    <a16:creationId xmlns:a16="http://schemas.microsoft.com/office/drawing/2014/main" id="{692CE347-5A79-463B-9D87-5733B1A91BA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544127" y="6290869"/>
                <a:ext cx="1512501" cy="0"/>
              </a:xfrm>
              <a:prstGeom prst="line">
                <a:avLst/>
              </a:prstGeom>
              <a:ln w="412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Прямоугольник 46">
                <a:extLst>
                  <a:ext uri="{FF2B5EF4-FFF2-40B4-BE49-F238E27FC236}">
                    <a16:creationId xmlns:a16="http://schemas.microsoft.com/office/drawing/2014/main" id="{45160BE4-0515-4F7B-8A71-FA4A97FC2030}"/>
                  </a:ext>
                </a:extLst>
              </p:cNvPr>
              <p:cNvSpPr/>
              <p:nvPr/>
            </p:nvSpPr>
            <p:spPr>
              <a:xfrm>
                <a:off x="2766746" y="5569544"/>
                <a:ext cx="1266786" cy="115109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5400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Rx</a:t>
                </a:r>
                <a:endParaRPr lang="ru-RU" sz="5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70" name="Прямоугольник 69">
              <a:extLst>
                <a:ext uri="{FF2B5EF4-FFF2-40B4-BE49-F238E27FC236}">
                  <a16:creationId xmlns:a16="http://schemas.microsoft.com/office/drawing/2014/main" id="{6B6E29C4-F957-4766-8A98-3CA8F9FC0CFC}"/>
                </a:ext>
              </a:extLst>
            </p:cNvPr>
            <p:cNvSpPr/>
            <p:nvPr/>
          </p:nvSpPr>
          <p:spPr>
            <a:xfrm>
              <a:off x="2733785" y="4559765"/>
              <a:ext cx="500458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l-GR" sz="5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ε</a:t>
              </a:r>
              <a:endParaRPr lang="ru-RU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A407233D-7D82-4F3C-A7A8-74211580BD9D}"/>
              </a:ext>
            </a:extLst>
          </p:cNvPr>
          <p:cNvSpPr/>
          <p:nvPr/>
        </p:nvSpPr>
        <p:spPr>
          <a:xfrm>
            <a:off x="6642817" y="2282525"/>
            <a:ext cx="5533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id="{2FABF117-176A-4430-89C6-9B20F22ED1DC}"/>
              </a:ext>
            </a:extLst>
          </p:cNvPr>
          <p:cNvSpPr/>
          <p:nvPr/>
        </p:nvSpPr>
        <p:spPr>
          <a:xfrm>
            <a:off x="7130524" y="3218361"/>
            <a:ext cx="4764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1805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3FEB8F-0AF5-469C-9863-40708930E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Сопротивление</a:t>
            </a: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D2C919DD-24FD-431D-8FD6-AAAAE303DC25}"/>
              </a:ext>
            </a:extLst>
          </p:cNvPr>
          <p:cNvCxnSpPr/>
          <p:nvPr/>
        </p:nvCxnSpPr>
        <p:spPr>
          <a:xfrm flipV="1">
            <a:off x="5917721" y="1027907"/>
            <a:ext cx="0" cy="2401093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>
            <a:extLst>
              <a:ext uri="{FF2B5EF4-FFF2-40B4-BE49-F238E27FC236}">
                <a16:creationId xmlns:a16="http://schemas.microsoft.com/office/drawing/2014/main" id="{EEDF66F5-EE5D-4300-99AC-745ADBD7EE26}"/>
              </a:ext>
            </a:extLst>
          </p:cNvPr>
          <p:cNvCxnSpPr>
            <a:cxnSpLocks/>
          </p:cNvCxnSpPr>
          <p:nvPr/>
        </p:nvCxnSpPr>
        <p:spPr>
          <a:xfrm>
            <a:off x="5296619" y="3429000"/>
            <a:ext cx="3114136" cy="1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C9E23E6-C5A7-409F-B1DD-C34882265950}"/>
              </a:ext>
            </a:extLst>
          </p:cNvPr>
          <p:cNvSpPr txBox="1"/>
          <p:nvPr/>
        </p:nvSpPr>
        <p:spPr>
          <a:xfrm>
            <a:off x="5585579" y="1027906"/>
            <a:ext cx="415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U</a:t>
            </a:r>
            <a:endParaRPr lang="ru-RU" sz="2800" b="1" i="1" dirty="0"/>
          </a:p>
        </p:txBody>
      </p: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66E07752-FFFD-481E-9DFA-9E5BC23B6708}"/>
              </a:ext>
            </a:extLst>
          </p:cNvPr>
          <p:cNvGrpSpPr/>
          <p:nvPr/>
        </p:nvGrpSpPr>
        <p:grpSpPr>
          <a:xfrm>
            <a:off x="459364" y="1635013"/>
            <a:ext cx="4021464" cy="4235172"/>
            <a:chOff x="459364" y="1635013"/>
            <a:chExt cx="4021464" cy="4235172"/>
          </a:xfrm>
        </p:grpSpPr>
        <p:grpSp>
          <p:nvGrpSpPr>
            <p:cNvPr id="52" name="Группа 51">
              <a:extLst>
                <a:ext uri="{FF2B5EF4-FFF2-40B4-BE49-F238E27FC236}">
                  <a16:creationId xmlns:a16="http://schemas.microsoft.com/office/drawing/2014/main" id="{CEF94DBB-E956-422D-95F9-021F056DB610}"/>
                </a:ext>
              </a:extLst>
            </p:cNvPr>
            <p:cNvGrpSpPr/>
            <p:nvPr/>
          </p:nvGrpSpPr>
          <p:grpSpPr>
            <a:xfrm>
              <a:off x="1537849" y="2558722"/>
              <a:ext cx="1722407" cy="370935"/>
              <a:chOff x="5477774" y="1923691"/>
              <a:chExt cx="1722407" cy="370935"/>
            </a:xfrm>
          </p:grpSpPr>
          <p:sp>
            <p:nvSpPr>
              <p:cNvPr id="48" name="Прямоугольник 47">
                <a:extLst>
                  <a:ext uri="{FF2B5EF4-FFF2-40B4-BE49-F238E27FC236}">
                    <a16:creationId xmlns:a16="http://schemas.microsoft.com/office/drawing/2014/main" id="{377AF6ED-A898-460E-B772-D142D6DE4583}"/>
                  </a:ext>
                </a:extLst>
              </p:cNvPr>
              <p:cNvSpPr/>
              <p:nvPr/>
            </p:nvSpPr>
            <p:spPr>
              <a:xfrm>
                <a:off x="5874589" y="1923691"/>
                <a:ext cx="1009290" cy="37093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50" name="Прямая соединительная линия 49">
                <a:extLst>
                  <a:ext uri="{FF2B5EF4-FFF2-40B4-BE49-F238E27FC236}">
                    <a16:creationId xmlns:a16="http://schemas.microsoft.com/office/drawing/2014/main" id="{726FA1D3-2FBB-4E5D-A9C3-6FCE16327D4A}"/>
                  </a:ext>
                </a:extLst>
              </p:cNvPr>
              <p:cNvCxnSpPr>
                <a:cxnSpLocks/>
                <a:endCxn id="48" idx="1"/>
              </p:cNvCxnSpPr>
              <p:nvPr/>
            </p:nvCxnSpPr>
            <p:spPr>
              <a:xfrm>
                <a:off x="5477774" y="2109159"/>
                <a:ext cx="396815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>
                <a:extLst>
                  <a:ext uri="{FF2B5EF4-FFF2-40B4-BE49-F238E27FC236}">
                    <a16:creationId xmlns:a16="http://schemas.microsoft.com/office/drawing/2014/main" id="{5D5E0500-82E2-4824-9367-12D845EB96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03366" y="2110597"/>
                <a:ext cx="396815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9" name="Прямоугольник 68">
              <a:extLst>
                <a:ext uri="{FF2B5EF4-FFF2-40B4-BE49-F238E27FC236}">
                  <a16:creationId xmlns:a16="http://schemas.microsoft.com/office/drawing/2014/main" id="{AC4D1889-8616-41AC-A999-6AF1814688F7}"/>
                </a:ext>
              </a:extLst>
            </p:cNvPr>
            <p:cNvSpPr/>
            <p:nvPr/>
          </p:nvSpPr>
          <p:spPr>
            <a:xfrm>
              <a:off x="2779397" y="1635013"/>
              <a:ext cx="56137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R</a:t>
              </a:r>
              <a:endParaRPr lang="ru-RU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grpSp>
          <p:nvGrpSpPr>
            <p:cNvPr id="68" name="Группа 67">
              <a:extLst>
                <a:ext uri="{FF2B5EF4-FFF2-40B4-BE49-F238E27FC236}">
                  <a16:creationId xmlns:a16="http://schemas.microsoft.com/office/drawing/2014/main" id="{3C3BFDF2-B3D1-43EB-BD81-2EEC51E29C30}"/>
                </a:ext>
              </a:extLst>
            </p:cNvPr>
            <p:cNvGrpSpPr/>
            <p:nvPr/>
          </p:nvGrpSpPr>
          <p:grpSpPr>
            <a:xfrm>
              <a:off x="459364" y="2744189"/>
              <a:ext cx="3528191" cy="3125996"/>
              <a:chOff x="405454" y="2744190"/>
              <a:chExt cx="3528191" cy="3125996"/>
            </a:xfrm>
          </p:grpSpPr>
          <p:grpSp>
            <p:nvGrpSpPr>
              <p:cNvPr id="46" name="Группа 45">
                <a:extLst>
                  <a:ext uri="{FF2B5EF4-FFF2-40B4-BE49-F238E27FC236}">
                    <a16:creationId xmlns:a16="http://schemas.microsoft.com/office/drawing/2014/main" id="{B7B79069-A04B-4811-8C98-588BAFD3545D}"/>
                  </a:ext>
                </a:extLst>
              </p:cNvPr>
              <p:cNvGrpSpPr/>
              <p:nvPr/>
            </p:nvGrpSpPr>
            <p:grpSpPr>
              <a:xfrm>
                <a:off x="405454" y="2744190"/>
                <a:ext cx="3528191" cy="3125996"/>
                <a:chOff x="1043809" y="2853187"/>
                <a:chExt cx="5190214" cy="3897094"/>
              </a:xfrm>
            </p:grpSpPr>
            <p:cxnSp>
              <p:nvCxnSpPr>
                <p:cNvPr id="5" name="Прямая соединительная линия 4">
                  <a:extLst>
                    <a:ext uri="{FF2B5EF4-FFF2-40B4-BE49-F238E27FC236}">
                      <a16:creationId xmlns:a16="http://schemas.microsoft.com/office/drawing/2014/main" id="{50B5C65B-08F1-4021-8A95-2B4ECC45D0E1}"/>
                    </a:ext>
                  </a:extLst>
                </p:cNvPr>
                <p:cNvCxnSpPr/>
                <p:nvPr/>
              </p:nvCxnSpPr>
              <p:spPr>
                <a:xfrm flipH="1">
                  <a:off x="1544128" y="2853187"/>
                  <a:ext cx="1354347" cy="0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Прямая соединительная линия 6">
                  <a:extLst>
                    <a:ext uri="{FF2B5EF4-FFF2-40B4-BE49-F238E27FC236}">
                      <a16:creationId xmlns:a16="http://schemas.microsoft.com/office/drawing/2014/main" id="{01259E17-9BB8-410F-8260-3BF24F251FF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44129" y="2853187"/>
                  <a:ext cx="1" cy="2064075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" name="Группа 11">
                  <a:extLst>
                    <a:ext uri="{FF2B5EF4-FFF2-40B4-BE49-F238E27FC236}">
                      <a16:creationId xmlns:a16="http://schemas.microsoft.com/office/drawing/2014/main" id="{2BA84FDA-3340-4727-A5DA-45D525ADC2E4}"/>
                    </a:ext>
                  </a:extLst>
                </p:cNvPr>
                <p:cNvGrpSpPr/>
                <p:nvPr/>
              </p:nvGrpSpPr>
              <p:grpSpPr>
                <a:xfrm>
                  <a:off x="1043809" y="4781054"/>
                  <a:ext cx="1000638" cy="1050403"/>
                  <a:chOff x="1065388" y="3704893"/>
                  <a:chExt cx="1000638" cy="1050403"/>
                </a:xfrm>
              </p:grpSpPr>
              <p:sp>
                <p:nvSpPr>
                  <p:cNvPr id="10" name="Овал 9">
                    <a:extLst>
                      <a:ext uri="{FF2B5EF4-FFF2-40B4-BE49-F238E27FC236}">
                        <a16:creationId xmlns:a16="http://schemas.microsoft.com/office/drawing/2014/main" id="{7FF30AB8-C61B-4938-BD0F-8EA63D869C54}"/>
                      </a:ext>
                    </a:extLst>
                  </p:cNvPr>
                  <p:cNvSpPr/>
                  <p:nvPr/>
                </p:nvSpPr>
                <p:spPr>
                  <a:xfrm>
                    <a:off x="1065388" y="3804249"/>
                    <a:ext cx="1000638" cy="951047"/>
                  </a:xfrm>
                  <a:prstGeom prst="ellipse">
                    <a:avLst/>
                  </a:prstGeom>
                  <a:noFill/>
                  <a:ln w="444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1" name="Прямоугольник 10">
                    <a:extLst>
                      <a:ext uri="{FF2B5EF4-FFF2-40B4-BE49-F238E27FC236}">
                        <a16:creationId xmlns:a16="http://schemas.microsoft.com/office/drawing/2014/main" id="{57D3D3EE-CD68-465B-8154-FBF20652355A}"/>
                      </a:ext>
                    </a:extLst>
                  </p:cNvPr>
                  <p:cNvSpPr/>
                  <p:nvPr/>
                </p:nvSpPr>
                <p:spPr>
                  <a:xfrm>
                    <a:off x="1272998" y="3704893"/>
                    <a:ext cx="585417" cy="923330"/>
                  </a:xfrm>
                  <a:prstGeom prst="rect">
                    <a:avLst/>
                  </a:prstGeom>
                  <a:noFill/>
                </p:spPr>
                <p:txBody>
                  <a:bodyPr wrap="none" lIns="91440" tIns="45720" rIns="91440" bIns="45720">
                    <a:spAutoFit/>
                  </a:bodyPr>
                  <a:lstStyle/>
                  <a:p>
                    <a:pPr algn="ctr"/>
                    <a:r>
                      <a:rPr lang="en-US" sz="54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rPr>
                      <a:t>A</a:t>
                    </a:r>
                    <a:endParaRPr lang="ru-RU" sz="5400" b="0" cap="none" spc="0" dirty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4" name="Группа 13">
                  <a:extLst>
                    <a:ext uri="{FF2B5EF4-FFF2-40B4-BE49-F238E27FC236}">
                      <a16:creationId xmlns:a16="http://schemas.microsoft.com/office/drawing/2014/main" id="{F51BAAC7-E978-4BC5-B8FA-A1DF97CE19F4}"/>
                    </a:ext>
                  </a:extLst>
                </p:cNvPr>
                <p:cNvGrpSpPr/>
                <p:nvPr/>
              </p:nvGrpSpPr>
              <p:grpSpPr>
                <a:xfrm>
                  <a:off x="2907834" y="4047011"/>
                  <a:ext cx="1000638" cy="1050403"/>
                  <a:chOff x="1065388" y="3704893"/>
                  <a:chExt cx="1000638" cy="1050403"/>
                </a:xfrm>
              </p:grpSpPr>
              <p:sp>
                <p:nvSpPr>
                  <p:cNvPr id="15" name="Овал 14">
                    <a:extLst>
                      <a:ext uri="{FF2B5EF4-FFF2-40B4-BE49-F238E27FC236}">
                        <a16:creationId xmlns:a16="http://schemas.microsoft.com/office/drawing/2014/main" id="{8B2F4D51-4A59-4050-A346-CD8E2B2EBE2D}"/>
                      </a:ext>
                    </a:extLst>
                  </p:cNvPr>
                  <p:cNvSpPr/>
                  <p:nvPr/>
                </p:nvSpPr>
                <p:spPr>
                  <a:xfrm>
                    <a:off x="1065388" y="3804249"/>
                    <a:ext cx="1000638" cy="951047"/>
                  </a:xfrm>
                  <a:prstGeom prst="ellipse">
                    <a:avLst/>
                  </a:prstGeom>
                  <a:noFill/>
                  <a:ln w="444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6" name="Прямоугольник 15">
                    <a:extLst>
                      <a:ext uri="{FF2B5EF4-FFF2-40B4-BE49-F238E27FC236}">
                        <a16:creationId xmlns:a16="http://schemas.microsoft.com/office/drawing/2014/main" id="{53B70F8D-B3C2-426A-86FF-C01D9E515539}"/>
                      </a:ext>
                    </a:extLst>
                  </p:cNvPr>
                  <p:cNvSpPr/>
                  <p:nvPr/>
                </p:nvSpPr>
                <p:spPr>
                  <a:xfrm>
                    <a:off x="1277006" y="3704893"/>
                    <a:ext cx="577402" cy="923330"/>
                  </a:xfrm>
                  <a:prstGeom prst="rect">
                    <a:avLst/>
                  </a:prstGeom>
                  <a:noFill/>
                </p:spPr>
                <p:txBody>
                  <a:bodyPr wrap="none" lIns="91440" tIns="45720" rIns="91440" bIns="45720">
                    <a:spAutoFit/>
                  </a:bodyPr>
                  <a:lstStyle/>
                  <a:p>
                    <a:pPr algn="ctr"/>
                    <a:r>
                      <a:rPr lang="en-US" sz="5400" dirty="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rPr>
                      <a:t>V</a:t>
                    </a:r>
                    <a:endParaRPr lang="ru-RU" sz="5400" b="0" cap="none" spc="0" dirty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endParaRPr>
                  </a:p>
                </p:txBody>
              </p:sp>
            </p:grpSp>
            <p:cxnSp>
              <p:nvCxnSpPr>
                <p:cNvPr id="18" name="Прямая соединительная линия 17">
                  <a:extLst>
                    <a:ext uri="{FF2B5EF4-FFF2-40B4-BE49-F238E27FC236}">
                      <a16:creationId xmlns:a16="http://schemas.microsoft.com/office/drawing/2014/main" id="{B6ADD8F9-C913-4A78-9507-4FA9243148C0}"/>
                    </a:ext>
                  </a:extLst>
                </p:cNvPr>
                <p:cNvCxnSpPr/>
                <p:nvPr/>
              </p:nvCxnSpPr>
              <p:spPr>
                <a:xfrm flipH="1">
                  <a:off x="4879676" y="2853187"/>
                  <a:ext cx="1354347" cy="0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Прямая соединительная линия 18">
                  <a:extLst>
                    <a:ext uri="{FF2B5EF4-FFF2-40B4-BE49-F238E27FC236}">
                      <a16:creationId xmlns:a16="http://schemas.microsoft.com/office/drawing/2014/main" id="{9D7FD624-1E1A-4324-B37E-A01FBE28515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234023" y="2853188"/>
                  <a:ext cx="0" cy="2389530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>
                  <a:extLst>
                    <a:ext uri="{FF2B5EF4-FFF2-40B4-BE49-F238E27FC236}">
                      <a16:creationId xmlns:a16="http://schemas.microsoft.com/office/drawing/2014/main" id="{DAF672B8-4EC8-49A9-9188-F6F33986B734}"/>
                    </a:ext>
                  </a:extLst>
                </p:cNvPr>
                <p:cNvCxnSpPr/>
                <p:nvPr/>
              </p:nvCxnSpPr>
              <p:spPr>
                <a:xfrm flipH="1">
                  <a:off x="1544128" y="4653233"/>
                  <a:ext cx="1354347" cy="0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>
                  <a:extLst>
                    <a:ext uri="{FF2B5EF4-FFF2-40B4-BE49-F238E27FC236}">
                      <a16:creationId xmlns:a16="http://schemas.microsoft.com/office/drawing/2014/main" id="{B4A0F211-55A3-47C4-B18E-BB0F266D238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894827" y="4653233"/>
                  <a:ext cx="2339196" cy="0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>
                  <a:extLst>
                    <a:ext uri="{FF2B5EF4-FFF2-40B4-BE49-F238E27FC236}">
                      <a16:creationId xmlns:a16="http://schemas.microsoft.com/office/drawing/2014/main" id="{C1018440-44A0-49BC-8BA4-6D0771FF10C9}"/>
                    </a:ext>
                  </a:extLst>
                </p:cNvPr>
                <p:cNvCxnSpPr>
                  <a:cxnSpLocks/>
                  <a:stCxn id="10" idx="4"/>
                </p:cNvCxnSpPr>
                <p:nvPr/>
              </p:nvCxnSpPr>
              <p:spPr>
                <a:xfrm flipH="1">
                  <a:off x="1532628" y="5831457"/>
                  <a:ext cx="11500" cy="459412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Прямая соединительная линия 29">
                  <a:extLst>
                    <a:ext uri="{FF2B5EF4-FFF2-40B4-BE49-F238E27FC236}">
                      <a16:creationId xmlns:a16="http://schemas.microsoft.com/office/drawing/2014/main" id="{6CF7F82E-6F68-4189-9C95-E8298BD73A8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572000" y="5831457"/>
                  <a:ext cx="1" cy="918824"/>
                </a:xfrm>
                <a:prstGeom prst="line">
                  <a:avLst/>
                </a:prstGeom>
                <a:ln w="666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>
                  <a:extLst>
                    <a:ext uri="{FF2B5EF4-FFF2-40B4-BE49-F238E27FC236}">
                      <a16:creationId xmlns:a16="http://schemas.microsoft.com/office/drawing/2014/main" id="{648D99EE-0A5C-464A-ABEB-D1C5C3D86DB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819291" y="6126967"/>
                  <a:ext cx="0" cy="301925"/>
                </a:xfrm>
                <a:prstGeom prst="line">
                  <a:avLst/>
                </a:prstGeom>
                <a:ln w="666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>
                  <a:extLst>
                    <a:ext uri="{FF2B5EF4-FFF2-40B4-BE49-F238E27FC236}">
                      <a16:creationId xmlns:a16="http://schemas.microsoft.com/office/drawing/2014/main" id="{5E866549-8FB1-4880-ACE3-2BFEFE5B775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933647" y="6290869"/>
                  <a:ext cx="626854" cy="0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>
                  <a:extLst>
                    <a:ext uri="{FF2B5EF4-FFF2-40B4-BE49-F238E27FC236}">
                      <a16:creationId xmlns:a16="http://schemas.microsoft.com/office/drawing/2014/main" id="{2F564931-8E23-4184-A66D-766D279572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819293" y="6267705"/>
                  <a:ext cx="1414730" cy="0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" name="Прямоугольник 37">
                  <a:extLst>
                    <a:ext uri="{FF2B5EF4-FFF2-40B4-BE49-F238E27FC236}">
                      <a16:creationId xmlns:a16="http://schemas.microsoft.com/office/drawing/2014/main" id="{B0182508-86BC-4C7B-8D31-5CC6FD2D7268}"/>
                    </a:ext>
                  </a:extLst>
                </p:cNvPr>
                <p:cNvSpPr/>
                <p:nvPr/>
              </p:nvSpPr>
              <p:spPr>
                <a:xfrm>
                  <a:off x="2819760" y="6095177"/>
                  <a:ext cx="1113886" cy="345056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40" name="Прямая соединительная линия 39">
                  <a:extLst>
                    <a:ext uri="{FF2B5EF4-FFF2-40B4-BE49-F238E27FC236}">
                      <a16:creationId xmlns:a16="http://schemas.microsoft.com/office/drawing/2014/main" id="{692CE347-5A79-463B-9D87-5733B1A91BA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44127" y="6290869"/>
                  <a:ext cx="1512501" cy="0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Прямоугольник 46">
                  <a:extLst>
                    <a:ext uri="{FF2B5EF4-FFF2-40B4-BE49-F238E27FC236}">
                      <a16:creationId xmlns:a16="http://schemas.microsoft.com/office/drawing/2014/main" id="{45160BE4-0515-4F7B-8A71-FA4A97FC2030}"/>
                    </a:ext>
                  </a:extLst>
                </p:cNvPr>
                <p:cNvSpPr/>
                <p:nvPr/>
              </p:nvSpPr>
              <p:spPr>
                <a:xfrm>
                  <a:off x="2766746" y="5569544"/>
                  <a:ext cx="1266786" cy="115109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5400" dirty="0">
                      <a:ln w="0"/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Rx</a:t>
                  </a:r>
                  <a:endParaRPr lang="ru-RU" sz="5400" b="0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endParaRPr>
                </a:p>
              </p:txBody>
            </p:sp>
          </p:grpSp>
          <p:sp>
            <p:nvSpPr>
              <p:cNvPr id="70" name="Прямоугольник 69">
                <a:extLst>
                  <a:ext uri="{FF2B5EF4-FFF2-40B4-BE49-F238E27FC236}">
                    <a16:creationId xmlns:a16="http://schemas.microsoft.com/office/drawing/2014/main" id="{6B6E29C4-F957-4766-8A98-3CA8F9FC0CFC}"/>
                  </a:ext>
                </a:extLst>
              </p:cNvPr>
              <p:cNvSpPr/>
              <p:nvPr/>
            </p:nvSpPr>
            <p:spPr>
              <a:xfrm>
                <a:off x="2733785" y="4559765"/>
                <a:ext cx="500458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l-GR" sz="5400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ε</a:t>
                </a:r>
                <a:endParaRPr lang="ru-RU" sz="5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cxnSp>
          <p:nvCxnSpPr>
            <p:cNvPr id="54" name="Прямая соединительная линия 53">
              <a:extLst>
                <a:ext uri="{FF2B5EF4-FFF2-40B4-BE49-F238E27FC236}">
                  <a16:creationId xmlns:a16="http://schemas.microsoft.com/office/drawing/2014/main" id="{317A751B-8E0D-4D0C-A24C-619DE2C4742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87555" y="5048275"/>
              <a:ext cx="0" cy="443020"/>
            </a:xfrm>
            <a:prstGeom prst="line">
              <a:avLst/>
            </a:prstGeom>
            <a:ln w="412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>
              <a:extLst>
                <a:ext uri="{FF2B5EF4-FFF2-40B4-BE49-F238E27FC236}">
                  <a16:creationId xmlns:a16="http://schemas.microsoft.com/office/drawing/2014/main" id="{27248FC9-FEAC-4EEB-9DA2-8C14ED123E4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87555" y="4696607"/>
              <a:ext cx="354407" cy="370884"/>
            </a:xfrm>
            <a:prstGeom prst="line">
              <a:avLst/>
            </a:prstGeom>
            <a:ln w="412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Стрелка: влево 20">
              <a:extLst>
                <a:ext uri="{FF2B5EF4-FFF2-40B4-BE49-F238E27FC236}">
                  <a16:creationId xmlns:a16="http://schemas.microsoft.com/office/drawing/2014/main" id="{6AE8E9E0-1BE4-4665-AC01-04C37FAF26EB}"/>
                </a:ext>
              </a:extLst>
            </p:cNvPr>
            <p:cNvSpPr/>
            <p:nvPr/>
          </p:nvSpPr>
          <p:spPr>
            <a:xfrm>
              <a:off x="3848687" y="4335842"/>
              <a:ext cx="632141" cy="258803"/>
            </a:xfrm>
            <a:prstGeom prst="lef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494B345B-FCEC-402F-8327-0D877B164865}"/>
              </a:ext>
            </a:extLst>
          </p:cNvPr>
          <p:cNvSpPr txBox="1"/>
          <p:nvPr/>
        </p:nvSpPr>
        <p:spPr>
          <a:xfrm>
            <a:off x="8307601" y="3310412"/>
            <a:ext cx="309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t</a:t>
            </a:r>
            <a:endParaRPr lang="ru-RU" sz="2800" b="1" i="1" dirty="0"/>
          </a:p>
        </p:txBody>
      </p:sp>
      <p:cxnSp>
        <p:nvCxnSpPr>
          <p:cNvPr id="75" name="Прямая со стрелкой 74">
            <a:extLst>
              <a:ext uri="{FF2B5EF4-FFF2-40B4-BE49-F238E27FC236}">
                <a16:creationId xmlns:a16="http://schemas.microsoft.com/office/drawing/2014/main" id="{21CDD28E-A6D6-49E9-911C-72024434179D}"/>
              </a:ext>
            </a:extLst>
          </p:cNvPr>
          <p:cNvCxnSpPr/>
          <p:nvPr/>
        </p:nvCxnSpPr>
        <p:spPr>
          <a:xfrm flipV="1">
            <a:off x="5917721" y="3799813"/>
            <a:ext cx="0" cy="2401093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>
            <a:extLst>
              <a:ext uri="{FF2B5EF4-FFF2-40B4-BE49-F238E27FC236}">
                <a16:creationId xmlns:a16="http://schemas.microsoft.com/office/drawing/2014/main" id="{CD2B43C6-1C62-4616-A284-1C4575339EAB}"/>
              </a:ext>
            </a:extLst>
          </p:cNvPr>
          <p:cNvCxnSpPr>
            <a:cxnSpLocks/>
          </p:cNvCxnSpPr>
          <p:nvPr/>
        </p:nvCxnSpPr>
        <p:spPr>
          <a:xfrm>
            <a:off x="5296619" y="6200906"/>
            <a:ext cx="3114136" cy="1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4D224835-A74A-42F2-8D77-B932ED3A3497}"/>
              </a:ext>
            </a:extLst>
          </p:cNvPr>
          <p:cNvSpPr txBox="1"/>
          <p:nvPr/>
        </p:nvSpPr>
        <p:spPr>
          <a:xfrm>
            <a:off x="5585579" y="3799812"/>
            <a:ext cx="2808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I</a:t>
            </a:r>
            <a:endParaRPr lang="ru-RU" sz="2800" b="1" i="1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008D628-4657-4B76-B5A5-F124BDFBB939}"/>
              </a:ext>
            </a:extLst>
          </p:cNvPr>
          <p:cNvSpPr txBox="1"/>
          <p:nvPr/>
        </p:nvSpPr>
        <p:spPr>
          <a:xfrm>
            <a:off x="8307601" y="6082318"/>
            <a:ext cx="309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t</a:t>
            </a:r>
            <a:endParaRPr lang="ru-RU" sz="2800" b="1" i="1" dirty="0"/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791BEA16-DB33-401B-9B17-BC2F7086F1AF}"/>
              </a:ext>
            </a:extLst>
          </p:cNvPr>
          <p:cNvCxnSpPr>
            <a:cxnSpLocks/>
          </p:cNvCxnSpPr>
          <p:nvPr/>
        </p:nvCxnSpPr>
        <p:spPr>
          <a:xfrm>
            <a:off x="5144252" y="3429000"/>
            <a:ext cx="773469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>
            <a:extLst>
              <a:ext uri="{FF2B5EF4-FFF2-40B4-BE49-F238E27FC236}">
                <a16:creationId xmlns:a16="http://schemas.microsoft.com/office/drawing/2014/main" id="{B8AAC257-29E5-4594-B44F-082BD9F6A204}"/>
              </a:ext>
            </a:extLst>
          </p:cNvPr>
          <p:cNvCxnSpPr>
            <a:cxnSpLocks/>
          </p:cNvCxnSpPr>
          <p:nvPr/>
        </p:nvCxnSpPr>
        <p:spPr>
          <a:xfrm flipV="1">
            <a:off x="5917721" y="2228453"/>
            <a:ext cx="2139351" cy="143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D610804-DB5A-45C1-AA6E-6635430774EA}"/>
                  </a:ext>
                </a:extLst>
              </p:cNvPr>
              <p:cNvSpPr txBox="1"/>
              <p:nvPr/>
            </p:nvSpPr>
            <p:spPr>
              <a:xfrm>
                <a:off x="4601592" y="1795336"/>
                <a:ext cx="1166410" cy="8461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D610804-DB5A-45C1-AA6E-6635430774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1592" y="1795336"/>
                <a:ext cx="1166410" cy="8461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id="{A5DE8612-D381-47C1-B4E9-D69FB8534A78}"/>
              </a:ext>
            </a:extLst>
          </p:cNvPr>
          <p:cNvCxnSpPr>
            <a:cxnSpLocks/>
          </p:cNvCxnSpPr>
          <p:nvPr/>
        </p:nvCxnSpPr>
        <p:spPr>
          <a:xfrm>
            <a:off x="5144252" y="6200906"/>
            <a:ext cx="773469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:a16="http://schemas.microsoft.com/office/drawing/2014/main" id="{1BA257B4-C972-4AA8-8F73-666EA34F07C6}"/>
              </a:ext>
            </a:extLst>
          </p:cNvPr>
          <p:cNvCxnSpPr>
            <a:cxnSpLocks/>
          </p:cNvCxnSpPr>
          <p:nvPr/>
        </p:nvCxnSpPr>
        <p:spPr>
          <a:xfrm flipV="1">
            <a:off x="5917720" y="5125194"/>
            <a:ext cx="2139351" cy="143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0A71686E-AA60-42CA-BC36-2FC4D20CA590}"/>
                  </a:ext>
                </a:extLst>
              </p:cNvPr>
              <p:cNvSpPr txBox="1"/>
              <p:nvPr/>
            </p:nvSpPr>
            <p:spPr>
              <a:xfrm>
                <a:off x="4740650" y="4518069"/>
                <a:ext cx="1166410" cy="7872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0A71686E-AA60-42CA-BC36-2FC4D20CA5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650" y="4518069"/>
                <a:ext cx="1166410" cy="7872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4969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3FEB8F-0AF5-469C-9863-40708930E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2899189" cy="1325563"/>
          </a:xfrm>
        </p:spPr>
        <p:txBody>
          <a:bodyPr/>
          <a:lstStyle/>
          <a:p>
            <a:r>
              <a:rPr lang="ru-RU" b="1" i="1" dirty="0"/>
              <a:t>Ёмкость</a:t>
            </a: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D2C919DD-24FD-431D-8FD6-AAAAE303DC25}"/>
              </a:ext>
            </a:extLst>
          </p:cNvPr>
          <p:cNvCxnSpPr/>
          <p:nvPr/>
        </p:nvCxnSpPr>
        <p:spPr>
          <a:xfrm flipV="1">
            <a:off x="5917721" y="1027907"/>
            <a:ext cx="0" cy="2401093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>
            <a:extLst>
              <a:ext uri="{FF2B5EF4-FFF2-40B4-BE49-F238E27FC236}">
                <a16:creationId xmlns:a16="http://schemas.microsoft.com/office/drawing/2014/main" id="{EEDF66F5-EE5D-4300-99AC-745ADBD7EE26}"/>
              </a:ext>
            </a:extLst>
          </p:cNvPr>
          <p:cNvCxnSpPr>
            <a:cxnSpLocks/>
          </p:cNvCxnSpPr>
          <p:nvPr/>
        </p:nvCxnSpPr>
        <p:spPr>
          <a:xfrm>
            <a:off x="5296619" y="3429000"/>
            <a:ext cx="3114136" cy="1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C9E23E6-C5A7-409F-B1DD-C34882265950}"/>
              </a:ext>
            </a:extLst>
          </p:cNvPr>
          <p:cNvSpPr txBox="1"/>
          <p:nvPr/>
        </p:nvSpPr>
        <p:spPr>
          <a:xfrm>
            <a:off x="5585579" y="1027906"/>
            <a:ext cx="415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U</a:t>
            </a:r>
            <a:endParaRPr lang="ru-RU" sz="2800" b="1" i="1" dirty="0"/>
          </a:p>
        </p:txBody>
      </p: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66E07752-FFFD-481E-9DFA-9E5BC23B6708}"/>
              </a:ext>
            </a:extLst>
          </p:cNvPr>
          <p:cNvGrpSpPr/>
          <p:nvPr/>
        </p:nvGrpSpPr>
        <p:grpSpPr>
          <a:xfrm>
            <a:off x="459364" y="1746601"/>
            <a:ext cx="4021464" cy="4123584"/>
            <a:chOff x="459364" y="1746601"/>
            <a:chExt cx="4021464" cy="4123584"/>
          </a:xfrm>
        </p:grpSpPr>
        <p:grpSp>
          <p:nvGrpSpPr>
            <p:cNvPr id="52" name="Группа 51">
              <a:extLst>
                <a:ext uri="{FF2B5EF4-FFF2-40B4-BE49-F238E27FC236}">
                  <a16:creationId xmlns:a16="http://schemas.microsoft.com/office/drawing/2014/main" id="{CEF94DBB-E956-422D-95F9-021F056DB610}"/>
                </a:ext>
              </a:extLst>
            </p:cNvPr>
            <p:cNvGrpSpPr/>
            <p:nvPr/>
          </p:nvGrpSpPr>
          <p:grpSpPr>
            <a:xfrm>
              <a:off x="1537849" y="2744190"/>
              <a:ext cx="1722407" cy="1438"/>
              <a:chOff x="5477774" y="2109159"/>
              <a:chExt cx="1722407" cy="1438"/>
            </a:xfrm>
          </p:grpSpPr>
          <p:cxnSp>
            <p:nvCxnSpPr>
              <p:cNvPr id="50" name="Прямая соединительная линия 49">
                <a:extLst>
                  <a:ext uri="{FF2B5EF4-FFF2-40B4-BE49-F238E27FC236}">
                    <a16:creationId xmlns:a16="http://schemas.microsoft.com/office/drawing/2014/main" id="{726FA1D3-2FBB-4E5D-A9C3-6FCE16327D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77774" y="2109159"/>
                <a:ext cx="396815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>
                <a:extLst>
                  <a:ext uri="{FF2B5EF4-FFF2-40B4-BE49-F238E27FC236}">
                    <a16:creationId xmlns:a16="http://schemas.microsoft.com/office/drawing/2014/main" id="{5D5E0500-82E2-4824-9367-12D845EB96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03366" y="2110597"/>
                <a:ext cx="396815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9" name="Прямоугольник 68">
              <a:extLst>
                <a:ext uri="{FF2B5EF4-FFF2-40B4-BE49-F238E27FC236}">
                  <a16:creationId xmlns:a16="http://schemas.microsoft.com/office/drawing/2014/main" id="{AC4D1889-8616-41AC-A999-6AF1814688F7}"/>
                </a:ext>
              </a:extLst>
            </p:cNvPr>
            <p:cNvSpPr/>
            <p:nvPr/>
          </p:nvSpPr>
          <p:spPr>
            <a:xfrm>
              <a:off x="2484567" y="1746601"/>
              <a:ext cx="55335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</a:t>
              </a:r>
              <a:endParaRPr lang="ru-RU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grpSp>
          <p:nvGrpSpPr>
            <p:cNvPr id="68" name="Группа 67">
              <a:extLst>
                <a:ext uri="{FF2B5EF4-FFF2-40B4-BE49-F238E27FC236}">
                  <a16:creationId xmlns:a16="http://schemas.microsoft.com/office/drawing/2014/main" id="{3C3BFDF2-B3D1-43EB-BD81-2EEC51E29C30}"/>
                </a:ext>
              </a:extLst>
            </p:cNvPr>
            <p:cNvGrpSpPr/>
            <p:nvPr/>
          </p:nvGrpSpPr>
          <p:grpSpPr>
            <a:xfrm>
              <a:off x="459364" y="2744189"/>
              <a:ext cx="3528191" cy="3125996"/>
              <a:chOff x="405454" y="2744190"/>
              <a:chExt cx="3528191" cy="3125996"/>
            </a:xfrm>
          </p:grpSpPr>
          <p:grpSp>
            <p:nvGrpSpPr>
              <p:cNvPr id="46" name="Группа 45">
                <a:extLst>
                  <a:ext uri="{FF2B5EF4-FFF2-40B4-BE49-F238E27FC236}">
                    <a16:creationId xmlns:a16="http://schemas.microsoft.com/office/drawing/2014/main" id="{B7B79069-A04B-4811-8C98-588BAFD3545D}"/>
                  </a:ext>
                </a:extLst>
              </p:cNvPr>
              <p:cNvGrpSpPr/>
              <p:nvPr/>
            </p:nvGrpSpPr>
            <p:grpSpPr>
              <a:xfrm>
                <a:off x="405454" y="2744190"/>
                <a:ext cx="3528191" cy="3125996"/>
                <a:chOff x="1043809" y="2853187"/>
                <a:chExt cx="5190214" cy="3897094"/>
              </a:xfrm>
            </p:grpSpPr>
            <p:cxnSp>
              <p:nvCxnSpPr>
                <p:cNvPr id="5" name="Прямая соединительная линия 4">
                  <a:extLst>
                    <a:ext uri="{FF2B5EF4-FFF2-40B4-BE49-F238E27FC236}">
                      <a16:creationId xmlns:a16="http://schemas.microsoft.com/office/drawing/2014/main" id="{50B5C65B-08F1-4021-8A95-2B4ECC45D0E1}"/>
                    </a:ext>
                  </a:extLst>
                </p:cNvPr>
                <p:cNvCxnSpPr/>
                <p:nvPr/>
              </p:nvCxnSpPr>
              <p:spPr>
                <a:xfrm flipH="1">
                  <a:off x="1544128" y="2853187"/>
                  <a:ext cx="1354347" cy="0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Прямая соединительная линия 6">
                  <a:extLst>
                    <a:ext uri="{FF2B5EF4-FFF2-40B4-BE49-F238E27FC236}">
                      <a16:creationId xmlns:a16="http://schemas.microsoft.com/office/drawing/2014/main" id="{01259E17-9BB8-410F-8260-3BF24F251FF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44129" y="2853187"/>
                  <a:ext cx="1" cy="2064075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" name="Группа 11">
                  <a:extLst>
                    <a:ext uri="{FF2B5EF4-FFF2-40B4-BE49-F238E27FC236}">
                      <a16:creationId xmlns:a16="http://schemas.microsoft.com/office/drawing/2014/main" id="{2BA84FDA-3340-4727-A5DA-45D525ADC2E4}"/>
                    </a:ext>
                  </a:extLst>
                </p:cNvPr>
                <p:cNvGrpSpPr/>
                <p:nvPr/>
              </p:nvGrpSpPr>
              <p:grpSpPr>
                <a:xfrm>
                  <a:off x="1043809" y="4781054"/>
                  <a:ext cx="1000638" cy="1050403"/>
                  <a:chOff x="1065388" y="3704893"/>
                  <a:chExt cx="1000638" cy="1050403"/>
                </a:xfrm>
              </p:grpSpPr>
              <p:sp>
                <p:nvSpPr>
                  <p:cNvPr id="10" name="Овал 9">
                    <a:extLst>
                      <a:ext uri="{FF2B5EF4-FFF2-40B4-BE49-F238E27FC236}">
                        <a16:creationId xmlns:a16="http://schemas.microsoft.com/office/drawing/2014/main" id="{7FF30AB8-C61B-4938-BD0F-8EA63D869C54}"/>
                      </a:ext>
                    </a:extLst>
                  </p:cNvPr>
                  <p:cNvSpPr/>
                  <p:nvPr/>
                </p:nvSpPr>
                <p:spPr>
                  <a:xfrm>
                    <a:off x="1065388" y="3804249"/>
                    <a:ext cx="1000638" cy="951047"/>
                  </a:xfrm>
                  <a:prstGeom prst="ellipse">
                    <a:avLst/>
                  </a:prstGeom>
                  <a:noFill/>
                  <a:ln w="444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1" name="Прямоугольник 10">
                    <a:extLst>
                      <a:ext uri="{FF2B5EF4-FFF2-40B4-BE49-F238E27FC236}">
                        <a16:creationId xmlns:a16="http://schemas.microsoft.com/office/drawing/2014/main" id="{57D3D3EE-CD68-465B-8154-FBF20652355A}"/>
                      </a:ext>
                    </a:extLst>
                  </p:cNvPr>
                  <p:cNvSpPr/>
                  <p:nvPr/>
                </p:nvSpPr>
                <p:spPr>
                  <a:xfrm>
                    <a:off x="1272998" y="3704893"/>
                    <a:ext cx="585417" cy="923330"/>
                  </a:xfrm>
                  <a:prstGeom prst="rect">
                    <a:avLst/>
                  </a:prstGeom>
                  <a:noFill/>
                </p:spPr>
                <p:txBody>
                  <a:bodyPr wrap="none" lIns="91440" tIns="45720" rIns="91440" bIns="45720">
                    <a:spAutoFit/>
                  </a:bodyPr>
                  <a:lstStyle/>
                  <a:p>
                    <a:pPr algn="ctr"/>
                    <a:r>
                      <a:rPr lang="en-US" sz="54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rPr>
                      <a:t>A</a:t>
                    </a:r>
                    <a:endParaRPr lang="ru-RU" sz="5400" b="0" cap="none" spc="0" dirty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4" name="Группа 13">
                  <a:extLst>
                    <a:ext uri="{FF2B5EF4-FFF2-40B4-BE49-F238E27FC236}">
                      <a16:creationId xmlns:a16="http://schemas.microsoft.com/office/drawing/2014/main" id="{F51BAAC7-E978-4BC5-B8FA-A1DF97CE19F4}"/>
                    </a:ext>
                  </a:extLst>
                </p:cNvPr>
                <p:cNvGrpSpPr/>
                <p:nvPr/>
              </p:nvGrpSpPr>
              <p:grpSpPr>
                <a:xfrm>
                  <a:off x="2907834" y="4047011"/>
                  <a:ext cx="1000638" cy="1050403"/>
                  <a:chOff x="1065388" y="3704893"/>
                  <a:chExt cx="1000638" cy="1050403"/>
                </a:xfrm>
              </p:grpSpPr>
              <p:sp>
                <p:nvSpPr>
                  <p:cNvPr id="15" name="Овал 14">
                    <a:extLst>
                      <a:ext uri="{FF2B5EF4-FFF2-40B4-BE49-F238E27FC236}">
                        <a16:creationId xmlns:a16="http://schemas.microsoft.com/office/drawing/2014/main" id="{8B2F4D51-4A59-4050-A346-CD8E2B2EBE2D}"/>
                      </a:ext>
                    </a:extLst>
                  </p:cNvPr>
                  <p:cNvSpPr/>
                  <p:nvPr/>
                </p:nvSpPr>
                <p:spPr>
                  <a:xfrm>
                    <a:off x="1065388" y="3804249"/>
                    <a:ext cx="1000638" cy="951047"/>
                  </a:xfrm>
                  <a:prstGeom prst="ellipse">
                    <a:avLst/>
                  </a:prstGeom>
                  <a:noFill/>
                  <a:ln w="444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6" name="Прямоугольник 15">
                    <a:extLst>
                      <a:ext uri="{FF2B5EF4-FFF2-40B4-BE49-F238E27FC236}">
                        <a16:creationId xmlns:a16="http://schemas.microsoft.com/office/drawing/2014/main" id="{53B70F8D-B3C2-426A-86FF-C01D9E515539}"/>
                      </a:ext>
                    </a:extLst>
                  </p:cNvPr>
                  <p:cNvSpPr/>
                  <p:nvPr/>
                </p:nvSpPr>
                <p:spPr>
                  <a:xfrm>
                    <a:off x="1277006" y="3704893"/>
                    <a:ext cx="577402" cy="923330"/>
                  </a:xfrm>
                  <a:prstGeom prst="rect">
                    <a:avLst/>
                  </a:prstGeom>
                  <a:noFill/>
                </p:spPr>
                <p:txBody>
                  <a:bodyPr wrap="none" lIns="91440" tIns="45720" rIns="91440" bIns="45720">
                    <a:spAutoFit/>
                  </a:bodyPr>
                  <a:lstStyle/>
                  <a:p>
                    <a:pPr algn="ctr"/>
                    <a:r>
                      <a:rPr lang="en-US" sz="5400" dirty="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rPr>
                      <a:t>V</a:t>
                    </a:r>
                    <a:endParaRPr lang="ru-RU" sz="5400" b="0" cap="none" spc="0" dirty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endParaRPr>
                  </a:p>
                </p:txBody>
              </p:sp>
            </p:grpSp>
            <p:cxnSp>
              <p:nvCxnSpPr>
                <p:cNvPr id="18" name="Прямая соединительная линия 17">
                  <a:extLst>
                    <a:ext uri="{FF2B5EF4-FFF2-40B4-BE49-F238E27FC236}">
                      <a16:creationId xmlns:a16="http://schemas.microsoft.com/office/drawing/2014/main" id="{B6ADD8F9-C913-4A78-9507-4FA9243148C0}"/>
                    </a:ext>
                  </a:extLst>
                </p:cNvPr>
                <p:cNvCxnSpPr/>
                <p:nvPr/>
              </p:nvCxnSpPr>
              <p:spPr>
                <a:xfrm flipH="1">
                  <a:off x="4879676" y="2853187"/>
                  <a:ext cx="1354347" cy="0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Прямая соединительная линия 18">
                  <a:extLst>
                    <a:ext uri="{FF2B5EF4-FFF2-40B4-BE49-F238E27FC236}">
                      <a16:creationId xmlns:a16="http://schemas.microsoft.com/office/drawing/2014/main" id="{9D7FD624-1E1A-4324-B37E-A01FBE28515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234023" y="2853188"/>
                  <a:ext cx="0" cy="2389530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>
                  <a:extLst>
                    <a:ext uri="{FF2B5EF4-FFF2-40B4-BE49-F238E27FC236}">
                      <a16:creationId xmlns:a16="http://schemas.microsoft.com/office/drawing/2014/main" id="{DAF672B8-4EC8-49A9-9188-F6F33986B734}"/>
                    </a:ext>
                  </a:extLst>
                </p:cNvPr>
                <p:cNvCxnSpPr/>
                <p:nvPr/>
              </p:nvCxnSpPr>
              <p:spPr>
                <a:xfrm flipH="1">
                  <a:off x="1544128" y="4653233"/>
                  <a:ext cx="1354347" cy="0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>
                  <a:extLst>
                    <a:ext uri="{FF2B5EF4-FFF2-40B4-BE49-F238E27FC236}">
                      <a16:creationId xmlns:a16="http://schemas.microsoft.com/office/drawing/2014/main" id="{B4A0F211-55A3-47C4-B18E-BB0F266D238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894827" y="4653233"/>
                  <a:ext cx="2339196" cy="0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>
                  <a:extLst>
                    <a:ext uri="{FF2B5EF4-FFF2-40B4-BE49-F238E27FC236}">
                      <a16:creationId xmlns:a16="http://schemas.microsoft.com/office/drawing/2014/main" id="{C1018440-44A0-49BC-8BA4-6D0771FF10C9}"/>
                    </a:ext>
                  </a:extLst>
                </p:cNvPr>
                <p:cNvCxnSpPr>
                  <a:cxnSpLocks/>
                  <a:stCxn id="10" idx="4"/>
                </p:cNvCxnSpPr>
                <p:nvPr/>
              </p:nvCxnSpPr>
              <p:spPr>
                <a:xfrm flipH="1">
                  <a:off x="1532628" y="5831457"/>
                  <a:ext cx="11500" cy="459412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Прямая соединительная линия 29">
                  <a:extLst>
                    <a:ext uri="{FF2B5EF4-FFF2-40B4-BE49-F238E27FC236}">
                      <a16:creationId xmlns:a16="http://schemas.microsoft.com/office/drawing/2014/main" id="{6CF7F82E-6F68-4189-9C95-E8298BD73A8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572000" y="5831457"/>
                  <a:ext cx="1" cy="918824"/>
                </a:xfrm>
                <a:prstGeom prst="line">
                  <a:avLst/>
                </a:prstGeom>
                <a:ln w="666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>
                  <a:extLst>
                    <a:ext uri="{FF2B5EF4-FFF2-40B4-BE49-F238E27FC236}">
                      <a16:creationId xmlns:a16="http://schemas.microsoft.com/office/drawing/2014/main" id="{648D99EE-0A5C-464A-ABEB-D1C5C3D86DB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819291" y="6126967"/>
                  <a:ext cx="0" cy="301925"/>
                </a:xfrm>
                <a:prstGeom prst="line">
                  <a:avLst/>
                </a:prstGeom>
                <a:ln w="666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>
                  <a:extLst>
                    <a:ext uri="{FF2B5EF4-FFF2-40B4-BE49-F238E27FC236}">
                      <a16:creationId xmlns:a16="http://schemas.microsoft.com/office/drawing/2014/main" id="{5E866549-8FB1-4880-ACE3-2BFEFE5B775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933647" y="6290869"/>
                  <a:ext cx="626854" cy="0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>
                  <a:extLst>
                    <a:ext uri="{FF2B5EF4-FFF2-40B4-BE49-F238E27FC236}">
                      <a16:creationId xmlns:a16="http://schemas.microsoft.com/office/drawing/2014/main" id="{2F564931-8E23-4184-A66D-766D279572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819293" y="6267705"/>
                  <a:ext cx="1414730" cy="0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" name="Прямоугольник 37">
                  <a:extLst>
                    <a:ext uri="{FF2B5EF4-FFF2-40B4-BE49-F238E27FC236}">
                      <a16:creationId xmlns:a16="http://schemas.microsoft.com/office/drawing/2014/main" id="{B0182508-86BC-4C7B-8D31-5CC6FD2D7268}"/>
                    </a:ext>
                  </a:extLst>
                </p:cNvPr>
                <p:cNvSpPr/>
                <p:nvPr/>
              </p:nvSpPr>
              <p:spPr>
                <a:xfrm>
                  <a:off x="2819760" y="6095177"/>
                  <a:ext cx="1113886" cy="345056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40" name="Прямая соединительная линия 39">
                  <a:extLst>
                    <a:ext uri="{FF2B5EF4-FFF2-40B4-BE49-F238E27FC236}">
                      <a16:creationId xmlns:a16="http://schemas.microsoft.com/office/drawing/2014/main" id="{692CE347-5A79-463B-9D87-5733B1A91BA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44127" y="6290869"/>
                  <a:ext cx="1512501" cy="0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Прямоугольник 46">
                  <a:extLst>
                    <a:ext uri="{FF2B5EF4-FFF2-40B4-BE49-F238E27FC236}">
                      <a16:creationId xmlns:a16="http://schemas.microsoft.com/office/drawing/2014/main" id="{45160BE4-0515-4F7B-8A71-FA4A97FC2030}"/>
                    </a:ext>
                  </a:extLst>
                </p:cNvPr>
                <p:cNvSpPr/>
                <p:nvPr/>
              </p:nvSpPr>
              <p:spPr>
                <a:xfrm>
                  <a:off x="2766746" y="5569544"/>
                  <a:ext cx="1266786" cy="115109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5400" dirty="0">
                      <a:ln w="0"/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Rx</a:t>
                  </a:r>
                  <a:endParaRPr lang="ru-RU" sz="5400" b="0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endParaRPr>
                </a:p>
              </p:txBody>
            </p:sp>
          </p:grpSp>
          <p:sp>
            <p:nvSpPr>
              <p:cNvPr id="70" name="Прямоугольник 69">
                <a:extLst>
                  <a:ext uri="{FF2B5EF4-FFF2-40B4-BE49-F238E27FC236}">
                    <a16:creationId xmlns:a16="http://schemas.microsoft.com/office/drawing/2014/main" id="{6B6E29C4-F957-4766-8A98-3CA8F9FC0CFC}"/>
                  </a:ext>
                </a:extLst>
              </p:cNvPr>
              <p:cNvSpPr/>
              <p:nvPr/>
            </p:nvSpPr>
            <p:spPr>
              <a:xfrm>
                <a:off x="2733785" y="4559765"/>
                <a:ext cx="500458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l-GR" sz="5400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ε</a:t>
                </a:r>
                <a:endParaRPr lang="ru-RU" sz="5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cxnSp>
          <p:nvCxnSpPr>
            <p:cNvPr id="54" name="Прямая соединительная линия 53">
              <a:extLst>
                <a:ext uri="{FF2B5EF4-FFF2-40B4-BE49-F238E27FC236}">
                  <a16:creationId xmlns:a16="http://schemas.microsoft.com/office/drawing/2014/main" id="{317A751B-8E0D-4D0C-A24C-619DE2C4742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87555" y="5048275"/>
              <a:ext cx="0" cy="443020"/>
            </a:xfrm>
            <a:prstGeom prst="line">
              <a:avLst/>
            </a:prstGeom>
            <a:ln w="412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>
              <a:extLst>
                <a:ext uri="{FF2B5EF4-FFF2-40B4-BE49-F238E27FC236}">
                  <a16:creationId xmlns:a16="http://schemas.microsoft.com/office/drawing/2014/main" id="{27248FC9-FEAC-4EEB-9DA2-8C14ED123E4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87555" y="4696607"/>
              <a:ext cx="354407" cy="370884"/>
            </a:xfrm>
            <a:prstGeom prst="line">
              <a:avLst/>
            </a:prstGeom>
            <a:ln w="412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Стрелка: влево 20">
              <a:extLst>
                <a:ext uri="{FF2B5EF4-FFF2-40B4-BE49-F238E27FC236}">
                  <a16:creationId xmlns:a16="http://schemas.microsoft.com/office/drawing/2014/main" id="{6AE8E9E0-1BE4-4665-AC01-04C37FAF26EB}"/>
                </a:ext>
              </a:extLst>
            </p:cNvPr>
            <p:cNvSpPr/>
            <p:nvPr/>
          </p:nvSpPr>
          <p:spPr>
            <a:xfrm>
              <a:off x="3848687" y="4335842"/>
              <a:ext cx="632141" cy="258803"/>
            </a:xfrm>
            <a:prstGeom prst="lef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494B345B-FCEC-402F-8327-0D877B164865}"/>
              </a:ext>
            </a:extLst>
          </p:cNvPr>
          <p:cNvSpPr txBox="1"/>
          <p:nvPr/>
        </p:nvSpPr>
        <p:spPr>
          <a:xfrm>
            <a:off x="8307601" y="3310412"/>
            <a:ext cx="309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t</a:t>
            </a:r>
            <a:endParaRPr lang="ru-RU" sz="2800" b="1" i="1" dirty="0"/>
          </a:p>
        </p:txBody>
      </p:sp>
      <p:cxnSp>
        <p:nvCxnSpPr>
          <p:cNvPr id="75" name="Прямая со стрелкой 74">
            <a:extLst>
              <a:ext uri="{FF2B5EF4-FFF2-40B4-BE49-F238E27FC236}">
                <a16:creationId xmlns:a16="http://schemas.microsoft.com/office/drawing/2014/main" id="{21CDD28E-A6D6-49E9-911C-72024434179D}"/>
              </a:ext>
            </a:extLst>
          </p:cNvPr>
          <p:cNvCxnSpPr/>
          <p:nvPr/>
        </p:nvCxnSpPr>
        <p:spPr>
          <a:xfrm flipV="1">
            <a:off x="5917721" y="3799813"/>
            <a:ext cx="0" cy="2401093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>
            <a:extLst>
              <a:ext uri="{FF2B5EF4-FFF2-40B4-BE49-F238E27FC236}">
                <a16:creationId xmlns:a16="http://schemas.microsoft.com/office/drawing/2014/main" id="{CD2B43C6-1C62-4616-A284-1C4575339EAB}"/>
              </a:ext>
            </a:extLst>
          </p:cNvPr>
          <p:cNvCxnSpPr>
            <a:cxnSpLocks/>
          </p:cNvCxnSpPr>
          <p:nvPr/>
        </p:nvCxnSpPr>
        <p:spPr>
          <a:xfrm>
            <a:off x="5296619" y="6200906"/>
            <a:ext cx="3114136" cy="1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4D224835-A74A-42F2-8D77-B932ED3A3497}"/>
              </a:ext>
            </a:extLst>
          </p:cNvPr>
          <p:cNvSpPr txBox="1"/>
          <p:nvPr/>
        </p:nvSpPr>
        <p:spPr>
          <a:xfrm>
            <a:off x="5585579" y="3799812"/>
            <a:ext cx="2808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I</a:t>
            </a:r>
            <a:endParaRPr lang="ru-RU" sz="2800" b="1" i="1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008D628-4657-4B76-B5A5-F124BDFBB939}"/>
              </a:ext>
            </a:extLst>
          </p:cNvPr>
          <p:cNvSpPr txBox="1"/>
          <p:nvPr/>
        </p:nvSpPr>
        <p:spPr>
          <a:xfrm>
            <a:off x="8307601" y="6082318"/>
            <a:ext cx="309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t</a:t>
            </a:r>
            <a:endParaRPr lang="ru-RU" sz="2800" b="1" i="1" dirty="0"/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791BEA16-DB33-401B-9B17-BC2F7086F1AF}"/>
              </a:ext>
            </a:extLst>
          </p:cNvPr>
          <p:cNvCxnSpPr>
            <a:cxnSpLocks/>
          </p:cNvCxnSpPr>
          <p:nvPr/>
        </p:nvCxnSpPr>
        <p:spPr>
          <a:xfrm>
            <a:off x="5144252" y="3429000"/>
            <a:ext cx="773469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>
            <a:extLst>
              <a:ext uri="{FF2B5EF4-FFF2-40B4-BE49-F238E27FC236}">
                <a16:creationId xmlns:a16="http://schemas.microsoft.com/office/drawing/2014/main" id="{B8AAC257-29E5-4594-B44F-082BD9F6A204}"/>
              </a:ext>
            </a:extLst>
          </p:cNvPr>
          <p:cNvCxnSpPr>
            <a:cxnSpLocks/>
          </p:cNvCxnSpPr>
          <p:nvPr/>
        </p:nvCxnSpPr>
        <p:spPr>
          <a:xfrm flipV="1">
            <a:off x="5917721" y="2228453"/>
            <a:ext cx="2139351" cy="1438"/>
          </a:xfrm>
          <a:prstGeom prst="line">
            <a:avLst/>
          </a:prstGeom>
          <a:ln w="508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AD610804-DB5A-45C1-AA6E-6635430774EA}"/>
              </a:ext>
            </a:extLst>
          </p:cNvPr>
          <p:cNvSpPr txBox="1"/>
          <p:nvPr/>
        </p:nvSpPr>
        <p:spPr>
          <a:xfrm>
            <a:off x="5461533" y="1913803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/>
              <a:t>ε</a:t>
            </a:r>
            <a:endParaRPr lang="ru-RU" sz="2400" dirty="0"/>
          </a:p>
        </p:txBody>
      </p: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id="{A5DE8612-D381-47C1-B4E9-D69FB8534A78}"/>
              </a:ext>
            </a:extLst>
          </p:cNvPr>
          <p:cNvCxnSpPr>
            <a:cxnSpLocks/>
          </p:cNvCxnSpPr>
          <p:nvPr/>
        </p:nvCxnSpPr>
        <p:spPr>
          <a:xfrm>
            <a:off x="5144252" y="6200906"/>
            <a:ext cx="773469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0A71686E-AA60-42CA-BC36-2FC4D20CA590}"/>
                  </a:ext>
                </a:extLst>
              </p:cNvPr>
              <p:cNvSpPr txBox="1"/>
              <p:nvPr/>
            </p:nvSpPr>
            <p:spPr>
              <a:xfrm>
                <a:off x="5206087" y="4474701"/>
                <a:ext cx="595740" cy="7872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0A71686E-AA60-42CA-BC36-2FC4D20CA5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6087" y="4474701"/>
                <a:ext cx="595740" cy="7872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Группа 50">
            <a:extLst>
              <a:ext uri="{FF2B5EF4-FFF2-40B4-BE49-F238E27FC236}">
                <a16:creationId xmlns:a16="http://schemas.microsoft.com/office/drawing/2014/main" id="{456E9EAE-D43B-44D2-A772-0C83F9604434}"/>
              </a:ext>
            </a:extLst>
          </p:cNvPr>
          <p:cNvGrpSpPr/>
          <p:nvPr/>
        </p:nvGrpSpPr>
        <p:grpSpPr>
          <a:xfrm>
            <a:off x="1920269" y="2301686"/>
            <a:ext cx="974785" cy="862641"/>
            <a:chOff x="5828581" y="2639683"/>
            <a:chExt cx="974785" cy="862641"/>
          </a:xfrm>
        </p:grpSpPr>
        <p:cxnSp>
          <p:nvCxnSpPr>
            <p:cNvPr id="55" name="Прямая соединительная линия 54">
              <a:extLst>
                <a:ext uri="{FF2B5EF4-FFF2-40B4-BE49-F238E27FC236}">
                  <a16:creationId xmlns:a16="http://schemas.microsoft.com/office/drawing/2014/main" id="{D929C0D6-3DAD-4AE9-96F0-4C4F0C4F0F0E}"/>
                </a:ext>
              </a:extLst>
            </p:cNvPr>
            <p:cNvCxnSpPr/>
            <p:nvPr/>
          </p:nvCxnSpPr>
          <p:spPr>
            <a:xfrm>
              <a:off x="6228272" y="2639683"/>
              <a:ext cx="0" cy="862641"/>
            </a:xfrm>
            <a:prstGeom prst="line">
              <a:avLst/>
            </a:prstGeom>
            <a:ln w="444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>
              <a:extLst>
                <a:ext uri="{FF2B5EF4-FFF2-40B4-BE49-F238E27FC236}">
                  <a16:creationId xmlns:a16="http://schemas.microsoft.com/office/drawing/2014/main" id="{0D468DDF-E972-4C92-9078-098BE554565C}"/>
                </a:ext>
              </a:extLst>
            </p:cNvPr>
            <p:cNvCxnSpPr/>
            <p:nvPr/>
          </p:nvCxnSpPr>
          <p:spPr>
            <a:xfrm>
              <a:off x="6380672" y="2639683"/>
              <a:ext cx="0" cy="862641"/>
            </a:xfrm>
            <a:prstGeom prst="line">
              <a:avLst/>
            </a:prstGeom>
            <a:ln w="444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>
              <a:extLst>
                <a:ext uri="{FF2B5EF4-FFF2-40B4-BE49-F238E27FC236}">
                  <a16:creationId xmlns:a16="http://schemas.microsoft.com/office/drawing/2014/main" id="{134812E7-5FB8-4F56-AA3E-FD838D4E4ADC}"/>
                </a:ext>
              </a:extLst>
            </p:cNvPr>
            <p:cNvCxnSpPr>
              <a:cxnSpLocks/>
            </p:cNvCxnSpPr>
            <p:nvPr/>
          </p:nvCxnSpPr>
          <p:spPr>
            <a:xfrm>
              <a:off x="5828581" y="3081068"/>
              <a:ext cx="396815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>
              <a:extLst>
                <a:ext uri="{FF2B5EF4-FFF2-40B4-BE49-F238E27FC236}">
                  <a16:creationId xmlns:a16="http://schemas.microsoft.com/office/drawing/2014/main" id="{10E7DBA5-893E-4C8D-B9BC-A8E83C967C1F}"/>
                </a:ext>
              </a:extLst>
            </p:cNvPr>
            <p:cNvCxnSpPr>
              <a:cxnSpLocks/>
            </p:cNvCxnSpPr>
            <p:nvPr/>
          </p:nvCxnSpPr>
          <p:spPr>
            <a:xfrm>
              <a:off x="6406551" y="3081068"/>
              <a:ext cx="396815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Полилиния: фигура 2">
            <a:extLst>
              <a:ext uri="{FF2B5EF4-FFF2-40B4-BE49-F238E27FC236}">
                <a16:creationId xmlns:a16="http://schemas.microsoft.com/office/drawing/2014/main" id="{873B7E3E-6CB7-4C9D-AB5A-157B047F1FCF}"/>
              </a:ext>
            </a:extLst>
          </p:cNvPr>
          <p:cNvSpPr/>
          <p:nvPr/>
        </p:nvSpPr>
        <p:spPr>
          <a:xfrm>
            <a:off x="5943600" y="2267470"/>
            <a:ext cx="1828800" cy="1148590"/>
          </a:xfrm>
          <a:custGeom>
            <a:avLst/>
            <a:gdLst>
              <a:gd name="connsiteX0" fmla="*/ 0 w 1828800"/>
              <a:gd name="connsiteY0" fmla="*/ 1148590 h 1148590"/>
              <a:gd name="connsiteX1" fmla="*/ 112143 w 1828800"/>
              <a:gd name="connsiteY1" fmla="*/ 838039 h 1148590"/>
              <a:gd name="connsiteX2" fmla="*/ 276045 w 1828800"/>
              <a:gd name="connsiteY2" fmla="*/ 510236 h 1148590"/>
              <a:gd name="connsiteX3" fmla="*/ 543464 w 1828800"/>
              <a:gd name="connsiteY3" fmla="*/ 225564 h 1148590"/>
              <a:gd name="connsiteX4" fmla="*/ 802257 w 1828800"/>
              <a:gd name="connsiteY4" fmla="*/ 78915 h 1148590"/>
              <a:gd name="connsiteX5" fmla="*/ 1069675 w 1828800"/>
              <a:gd name="connsiteY5" fmla="*/ 35783 h 1148590"/>
              <a:gd name="connsiteX6" fmla="*/ 1414732 w 1828800"/>
              <a:gd name="connsiteY6" fmla="*/ 18530 h 1148590"/>
              <a:gd name="connsiteX7" fmla="*/ 1690777 w 1828800"/>
              <a:gd name="connsiteY7" fmla="*/ 1277 h 1148590"/>
              <a:gd name="connsiteX8" fmla="*/ 1828800 w 1828800"/>
              <a:gd name="connsiteY8" fmla="*/ 1277 h 1148590"/>
              <a:gd name="connsiteX9" fmla="*/ 1828800 w 1828800"/>
              <a:gd name="connsiteY9" fmla="*/ 1277 h 1148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28800" h="1148590">
                <a:moveTo>
                  <a:pt x="0" y="1148590"/>
                </a:moveTo>
                <a:cubicBezTo>
                  <a:pt x="33068" y="1046510"/>
                  <a:pt x="66136" y="944431"/>
                  <a:pt x="112143" y="838039"/>
                </a:cubicBezTo>
                <a:cubicBezTo>
                  <a:pt x="158150" y="731647"/>
                  <a:pt x="204158" y="612315"/>
                  <a:pt x="276045" y="510236"/>
                </a:cubicBezTo>
                <a:cubicBezTo>
                  <a:pt x="347932" y="408157"/>
                  <a:pt x="455762" y="297451"/>
                  <a:pt x="543464" y="225564"/>
                </a:cubicBezTo>
                <a:cubicBezTo>
                  <a:pt x="631166" y="153677"/>
                  <a:pt x="714555" y="110545"/>
                  <a:pt x="802257" y="78915"/>
                </a:cubicBezTo>
                <a:cubicBezTo>
                  <a:pt x="889959" y="47285"/>
                  <a:pt x="967596" y="45847"/>
                  <a:pt x="1069675" y="35783"/>
                </a:cubicBezTo>
                <a:cubicBezTo>
                  <a:pt x="1171754" y="25719"/>
                  <a:pt x="1414732" y="18530"/>
                  <a:pt x="1414732" y="18530"/>
                </a:cubicBezTo>
                <a:lnTo>
                  <a:pt x="1690777" y="1277"/>
                </a:lnTo>
                <a:cubicBezTo>
                  <a:pt x="1759788" y="-1598"/>
                  <a:pt x="1828800" y="1277"/>
                  <a:pt x="1828800" y="1277"/>
                </a:cubicBezTo>
                <a:lnTo>
                  <a:pt x="1828800" y="1277"/>
                </a:lnTo>
              </a:path>
            </a:pathLst>
          </a:cu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B0A5627-A0A3-404C-AB79-83173FC1BBF3}"/>
                  </a:ext>
                </a:extLst>
              </p:cNvPr>
              <p:cNvSpPr txBox="1"/>
              <p:nvPr/>
            </p:nvSpPr>
            <p:spPr>
              <a:xfrm>
                <a:off x="6645020" y="2579552"/>
                <a:ext cx="255941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B0A5627-A0A3-404C-AB79-83173FC1BB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020" y="2579552"/>
                <a:ext cx="2559419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олилиния: фигура 7">
            <a:extLst>
              <a:ext uri="{FF2B5EF4-FFF2-40B4-BE49-F238E27FC236}">
                <a16:creationId xmlns:a16="http://schemas.microsoft.com/office/drawing/2014/main" id="{93E565FD-2E60-4E2D-956D-E4AA07BCFD2B}"/>
              </a:ext>
            </a:extLst>
          </p:cNvPr>
          <p:cNvSpPr/>
          <p:nvPr/>
        </p:nvSpPr>
        <p:spPr>
          <a:xfrm>
            <a:off x="5926347" y="4848044"/>
            <a:ext cx="2087593" cy="1339915"/>
          </a:xfrm>
          <a:custGeom>
            <a:avLst/>
            <a:gdLst>
              <a:gd name="connsiteX0" fmla="*/ 0 w 2087593"/>
              <a:gd name="connsiteY0" fmla="*/ 0 h 962004"/>
              <a:gd name="connsiteX1" fmla="*/ 181155 w 2087593"/>
              <a:gd name="connsiteY1" fmla="*/ 250166 h 962004"/>
              <a:gd name="connsiteX2" fmla="*/ 508959 w 2087593"/>
              <a:gd name="connsiteY2" fmla="*/ 560717 h 962004"/>
              <a:gd name="connsiteX3" fmla="*/ 966159 w 2087593"/>
              <a:gd name="connsiteY3" fmla="*/ 785004 h 962004"/>
              <a:gd name="connsiteX4" fmla="*/ 1371600 w 2087593"/>
              <a:gd name="connsiteY4" fmla="*/ 897147 h 962004"/>
              <a:gd name="connsiteX5" fmla="*/ 1837427 w 2087593"/>
              <a:gd name="connsiteY5" fmla="*/ 957532 h 962004"/>
              <a:gd name="connsiteX6" fmla="*/ 2087593 w 2087593"/>
              <a:gd name="connsiteY6" fmla="*/ 957532 h 962004"/>
              <a:gd name="connsiteX7" fmla="*/ 2044461 w 2087593"/>
              <a:gd name="connsiteY7" fmla="*/ 957532 h 962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87593" h="962004">
                <a:moveTo>
                  <a:pt x="0" y="0"/>
                </a:moveTo>
                <a:cubicBezTo>
                  <a:pt x="48164" y="78356"/>
                  <a:pt x="96329" y="156713"/>
                  <a:pt x="181155" y="250166"/>
                </a:cubicBezTo>
                <a:cubicBezTo>
                  <a:pt x="265982" y="343619"/>
                  <a:pt x="378125" y="471577"/>
                  <a:pt x="508959" y="560717"/>
                </a:cubicBezTo>
                <a:cubicBezTo>
                  <a:pt x="639793" y="649857"/>
                  <a:pt x="822386" y="728932"/>
                  <a:pt x="966159" y="785004"/>
                </a:cubicBezTo>
                <a:cubicBezTo>
                  <a:pt x="1109933" y="841076"/>
                  <a:pt x="1226389" y="868392"/>
                  <a:pt x="1371600" y="897147"/>
                </a:cubicBezTo>
                <a:cubicBezTo>
                  <a:pt x="1516811" y="925902"/>
                  <a:pt x="1718095" y="947468"/>
                  <a:pt x="1837427" y="957532"/>
                </a:cubicBezTo>
                <a:cubicBezTo>
                  <a:pt x="1956759" y="967596"/>
                  <a:pt x="2087593" y="957532"/>
                  <a:pt x="2087593" y="957532"/>
                </a:cubicBezTo>
                <a:lnTo>
                  <a:pt x="2044461" y="957532"/>
                </a:ln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6CFFD8D-CF76-4310-9D48-A4799551D402}"/>
                  </a:ext>
                </a:extLst>
              </p:cNvPr>
              <p:cNvSpPr txBox="1"/>
              <p:nvPr/>
            </p:nvSpPr>
            <p:spPr>
              <a:xfrm>
                <a:off x="6761849" y="4172305"/>
                <a:ext cx="1996444" cy="10974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6CFFD8D-CF76-4310-9D48-A4799551D4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1849" y="4172305"/>
                <a:ext cx="1996444" cy="10974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9166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3FEB8F-0AF5-469C-9863-40708930E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4124503" cy="1325563"/>
          </a:xfrm>
        </p:spPr>
        <p:txBody>
          <a:bodyPr/>
          <a:lstStyle/>
          <a:p>
            <a:r>
              <a:rPr lang="ru-RU" b="1" i="1" dirty="0"/>
              <a:t>Индуктивность</a:t>
            </a: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D2C919DD-24FD-431D-8FD6-AAAAE303DC25}"/>
              </a:ext>
            </a:extLst>
          </p:cNvPr>
          <p:cNvCxnSpPr/>
          <p:nvPr/>
        </p:nvCxnSpPr>
        <p:spPr>
          <a:xfrm flipV="1">
            <a:off x="5917721" y="1027907"/>
            <a:ext cx="0" cy="2401093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>
            <a:extLst>
              <a:ext uri="{FF2B5EF4-FFF2-40B4-BE49-F238E27FC236}">
                <a16:creationId xmlns:a16="http://schemas.microsoft.com/office/drawing/2014/main" id="{EEDF66F5-EE5D-4300-99AC-745ADBD7EE26}"/>
              </a:ext>
            </a:extLst>
          </p:cNvPr>
          <p:cNvCxnSpPr>
            <a:cxnSpLocks/>
          </p:cNvCxnSpPr>
          <p:nvPr/>
        </p:nvCxnSpPr>
        <p:spPr>
          <a:xfrm>
            <a:off x="5296619" y="3429000"/>
            <a:ext cx="3114136" cy="1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C9E23E6-C5A7-409F-B1DD-C34882265950}"/>
              </a:ext>
            </a:extLst>
          </p:cNvPr>
          <p:cNvSpPr txBox="1"/>
          <p:nvPr/>
        </p:nvSpPr>
        <p:spPr>
          <a:xfrm>
            <a:off x="5585579" y="1027906"/>
            <a:ext cx="415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U</a:t>
            </a:r>
            <a:endParaRPr lang="ru-RU" sz="2800" b="1" i="1" dirty="0"/>
          </a:p>
        </p:txBody>
      </p: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66E07752-FFFD-481E-9DFA-9E5BC23B6708}"/>
              </a:ext>
            </a:extLst>
          </p:cNvPr>
          <p:cNvGrpSpPr/>
          <p:nvPr/>
        </p:nvGrpSpPr>
        <p:grpSpPr>
          <a:xfrm>
            <a:off x="459364" y="1419100"/>
            <a:ext cx="4021464" cy="4451085"/>
            <a:chOff x="459364" y="1419100"/>
            <a:chExt cx="4021464" cy="4451085"/>
          </a:xfrm>
        </p:grpSpPr>
        <p:grpSp>
          <p:nvGrpSpPr>
            <p:cNvPr id="52" name="Группа 51">
              <a:extLst>
                <a:ext uri="{FF2B5EF4-FFF2-40B4-BE49-F238E27FC236}">
                  <a16:creationId xmlns:a16="http://schemas.microsoft.com/office/drawing/2014/main" id="{CEF94DBB-E956-422D-95F9-021F056DB610}"/>
                </a:ext>
              </a:extLst>
            </p:cNvPr>
            <p:cNvGrpSpPr/>
            <p:nvPr/>
          </p:nvGrpSpPr>
          <p:grpSpPr>
            <a:xfrm>
              <a:off x="1537849" y="2744190"/>
              <a:ext cx="1722407" cy="1438"/>
              <a:chOff x="5477774" y="2109159"/>
              <a:chExt cx="1722407" cy="1438"/>
            </a:xfrm>
          </p:grpSpPr>
          <p:cxnSp>
            <p:nvCxnSpPr>
              <p:cNvPr id="50" name="Прямая соединительная линия 49">
                <a:extLst>
                  <a:ext uri="{FF2B5EF4-FFF2-40B4-BE49-F238E27FC236}">
                    <a16:creationId xmlns:a16="http://schemas.microsoft.com/office/drawing/2014/main" id="{726FA1D3-2FBB-4E5D-A9C3-6FCE16327D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77774" y="2109159"/>
                <a:ext cx="396815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>
                <a:extLst>
                  <a:ext uri="{FF2B5EF4-FFF2-40B4-BE49-F238E27FC236}">
                    <a16:creationId xmlns:a16="http://schemas.microsoft.com/office/drawing/2014/main" id="{5D5E0500-82E2-4824-9367-12D845EB96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03366" y="2110597"/>
                <a:ext cx="396815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9" name="Прямоугольник 68">
              <a:extLst>
                <a:ext uri="{FF2B5EF4-FFF2-40B4-BE49-F238E27FC236}">
                  <a16:creationId xmlns:a16="http://schemas.microsoft.com/office/drawing/2014/main" id="{AC4D1889-8616-41AC-A999-6AF1814688F7}"/>
                </a:ext>
              </a:extLst>
            </p:cNvPr>
            <p:cNvSpPr/>
            <p:nvPr/>
          </p:nvSpPr>
          <p:spPr>
            <a:xfrm>
              <a:off x="2593559" y="1419100"/>
              <a:ext cx="47641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L</a:t>
              </a:r>
              <a:endParaRPr lang="ru-RU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grpSp>
          <p:nvGrpSpPr>
            <p:cNvPr id="68" name="Группа 67">
              <a:extLst>
                <a:ext uri="{FF2B5EF4-FFF2-40B4-BE49-F238E27FC236}">
                  <a16:creationId xmlns:a16="http://schemas.microsoft.com/office/drawing/2014/main" id="{3C3BFDF2-B3D1-43EB-BD81-2EEC51E29C30}"/>
                </a:ext>
              </a:extLst>
            </p:cNvPr>
            <p:cNvGrpSpPr/>
            <p:nvPr/>
          </p:nvGrpSpPr>
          <p:grpSpPr>
            <a:xfrm>
              <a:off x="459364" y="2744189"/>
              <a:ext cx="3528191" cy="3125996"/>
              <a:chOff x="405454" y="2744190"/>
              <a:chExt cx="3528191" cy="3125996"/>
            </a:xfrm>
          </p:grpSpPr>
          <p:grpSp>
            <p:nvGrpSpPr>
              <p:cNvPr id="46" name="Группа 45">
                <a:extLst>
                  <a:ext uri="{FF2B5EF4-FFF2-40B4-BE49-F238E27FC236}">
                    <a16:creationId xmlns:a16="http://schemas.microsoft.com/office/drawing/2014/main" id="{B7B79069-A04B-4811-8C98-588BAFD3545D}"/>
                  </a:ext>
                </a:extLst>
              </p:cNvPr>
              <p:cNvGrpSpPr/>
              <p:nvPr/>
            </p:nvGrpSpPr>
            <p:grpSpPr>
              <a:xfrm>
                <a:off x="405454" y="2744190"/>
                <a:ext cx="3528191" cy="3125996"/>
                <a:chOff x="1043809" y="2853187"/>
                <a:chExt cx="5190214" cy="3897094"/>
              </a:xfrm>
            </p:grpSpPr>
            <p:cxnSp>
              <p:nvCxnSpPr>
                <p:cNvPr id="5" name="Прямая соединительная линия 4">
                  <a:extLst>
                    <a:ext uri="{FF2B5EF4-FFF2-40B4-BE49-F238E27FC236}">
                      <a16:creationId xmlns:a16="http://schemas.microsoft.com/office/drawing/2014/main" id="{50B5C65B-08F1-4021-8A95-2B4ECC45D0E1}"/>
                    </a:ext>
                  </a:extLst>
                </p:cNvPr>
                <p:cNvCxnSpPr/>
                <p:nvPr/>
              </p:nvCxnSpPr>
              <p:spPr>
                <a:xfrm flipH="1">
                  <a:off x="1544128" y="2853187"/>
                  <a:ext cx="1354347" cy="0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Прямая соединительная линия 6">
                  <a:extLst>
                    <a:ext uri="{FF2B5EF4-FFF2-40B4-BE49-F238E27FC236}">
                      <a16:creationId xmlns:a16="http://schemas.microsoft.com/office/drawing/2014/main" id="{01259E17-9BB8-410F-8260-3BF24F251FF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44129" y="2853187"/>
                  <a:ext cx="1" cy="2064075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" name="Группа 11">
                  <a:extLst>
                    <a:ext uri="{FF2B5EF4-FFF2-40B4-BE49-F238E27FC236}">
                      <a16:creationId xmlns:a16="http://schemas.microsoft.com/office/drawing/2014/main" id="{2BA84FDA-3340-4727-A5DA-45D525ADC2E4}"/>
                    </a:ext>
                  </a:extLst>
                </p:cNvPr>
                <p:cNvGrpSpPr/>
                <p:nvPr/>
              </p:nvGrpSpPr>
              <p:grpSpPr>
                <a:xfrm>
                  <a:off x="1043809" y="4781054"/>
                  <a:ext cx="1000638" cy="1050403"/>
                  <a:chOff x="1065388" y="3704893"/>
                  <a:chExt cx="1000638" cy="1050403"/>
                </a:xfrm>
              </p:grpSpPr>
              <p:sp>
                <p:nvSpPr>
                  <p:cNvPr id="10" name="Овал 9">
                    <a:extLst>
                      <a:ext uri="{FF2B5EF4-FFF2-40B4-BE49-F238E27FC236}">
                        <a16:creationId xmlns:a16="http://schemas.microsoft.com/office/drawing/2014/main" id="{7FF30AB8-C61B-4938-BD0F-8EA63D869C54}"/>
                      </a:ext>
                    </a:extLst>
                  </p:cNvPr>
                  <p:cNvSpPr/>
                  <p:nvPr/>
                </p:nvSpPr>
                <p:spPr>
                  <a:xfrm>
                    <a:off x="1065388" y="3804249"/>
                    <a:ext cx="1000638" cy="951047"/>
                  </a:xfrm>
                  <a:prstGeom prst="ellipse">
                    <a:avLst/>
                  </a:prstGeom>
                  <a:noFill/>
                  <a:ln w="444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1" name="Прямоугольник 10">
                    <a:extLst>
                      <a:ext uri="{FF2B5EF4-FFF2-40B4-BE49-F238E27FC236}">
                        <a16:creationId xmlns:a16="http://schemas.microsoft.com/office/drawing/2014/main" id="{57D3D3EE-CD68-465B-8154-FBF20652355A}"/>
                      </a:ext>
                    </a:extLst>
                  </p:cNvPr>
                  <p:cNvSpPr/>
                  <p:nvPr/>
                </p:nvSpPr>
                <p:spPr>
                  <a:xfrm>
                    <a:off x="1272998" y="3704893"/>
                    <a:ext cx="585417" cy="923330"/>
                  </a:xfrm>
                  <a:prstGeom prst="rect">
                    <a:avLst/>
                  </a:prstGeom>
                  <a:noFill/>
                </p:spPr>
                <p:txBody>
                  <a:bodyPr wrap="none" lIns="91440" tIns="45720" rIns="91440" bIns="45720">
                    <a:spAutoFit/>
                  </a:bodyPr>
                  <a:lstStyle/>
                  <a:p>
                    <a:pPr algn="ctr"/>
                    <a:r>
                      <a:rPr lang="en-US" sz="54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rPr>
                      <a:t>A</a:t>
                    </a:r>
                    <a:endParaRPr lang="ru-RU" sz="5400" b="0" cap="none" spc="0" dirty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4" name="Группа 13">
                  <a:extLst>
                    <a:ext uri="{FF2B5EF4-FFF2-40B4-BE49-F238E27FC236}">
                      <a16:creationId xmlns:a16="http://schemas.microsoft.com/office/drawing/2014/main" id="{F51BAAC7-E978-4BC5-B8FA-A1DF97CE19F4}"/>
                    </a:ext>
                  </a:extLst>
                </p:cNvPr>
                <p:cNvGrpSpPr/>
                <p:nvPr/>
              </p:nvGrpSpPr>
              <p:grpSpPr>
                <a:xfrm>
                  <a:off x="2907834" y="4047011"/>
                  <a:ext cx="1000638" cy="1050403"/>
                  <a:chOff x="1065388" y="3704893"/>
                  <a:chExt cx="1000638" cy="1050403"/>
                </a:xfrm>
              </p:grpSpPr>
              <p:sp>
                <p:nvSpPr>
                  <p:cNvPr id="15" name="Овал 14">
                    <a:extLst>
                      <a:ext uri="{FF2B5EF4-FFF2-40B4-BE49-F238E27FC236}">
                        <a16:creationId xmlns:a16="http://schemas.microsoft.com/office/drawing/2014/main" id="{8B2F4D51-4A59-4050-A346-CD8E2B2EBE2D}"/>
                      </a:ext>
                    </a:extLst>
                  </p:cNvPr>
                  <p:cNvSpPr/>
                  <p:nvPr/>
                </p:nvSpPr>
                <p:spPr>
                  <a:xfrm>
                    <a:off x="1065388" y="3804249"/>
                    <a:ext cx="1000638" cy="951047"/>
                  </a:xfrm>
                  <a:prstGeom prst="ellipse">
                    <a:avLst/>
                  </a:prstGeom>
                  <a:noFill/>
                  <a:ln w="444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6" name="Прямоугольник 15">
                    <a:extLst>
                      <a:ext uri="{FF2B5EF4-FFF2-40B4-BE49-F238E27FC236}">
                        <a16:creationId xmlns:a16="http://schemas.microsoft.com/office/drawing/2014/main" id="{53B70F8D-B3C2-426A-86FF-C01D9E515539}"/>
                      </a:ext>
                    </a:extLst>
                  </p:cNvPr>
                  <p:cNvSpPr/>
                  <p:nvPr/>
                </p:nvSpPr>
                <p:spPr>
                  <a:xfrm>
                    <a:off x="1277006" y="3704893"/>
                    <a:ext cx="577402" cy="923330"/>
                  </a:xfrm>
                  <a:prstGeom prst="rect">
                    <a:avLst/>
                  </a:prstGeom>
                  <a:noFill/>
                </p:spPr>
                <p:txBody>
                  <a:bodyPr wrap="none" lIns="91440" tIns="45720" rIns="91440" bIns="45720">
                    <a:spAutoFit/>
                  </a:bodyPr>
                  <a:lstStyle/>
                  <a:p>
                    <a:pPr algn="ctr"/>
                    <a:r>
                      <a:rPr lang="en-US" sz="5400" dirty="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rPr>
                      <a:t>V</a:t>
                    </a:r>
                    <a:endParaRPr lang="ru-RU" sz="5400" b="0" cap="none" spc="0" dirty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endParaRPr>
                  </a:p>
                </p:txBody>
              </p:sp>
            </p:grpSp>
            <p:cxnSp>
              <p:nvCxnSpPr>
                <p:cNvPr id="18" name="Прямая соединительная линия 17">
                  <a:extLst>
                    <a:ext uri="{FF2B5EF4-FFF2-40B4-BE49-F238E27FC236}">
                      <a16:creationId xmlns:a16="http://schemas.microsoft.com/office/drawing/2014/main" id="{B6ADD8F9-C913-4A78-9507-4FA9243148C0}"/>
                    </a:ext>
                  </a:extLst>
                </p:cNvPr>
                <p:cNvCxnSpPr/>
                <p:nvPr/>
              </p:nvCxnSpPr>
              <p:spPr>
                <a:xfrm flipH="1">
                  <a:off x="4879676" y="2853187"/>
                  <a:ext cx="1354347" cy="0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Прямая соединительная линия 18">
                  <a:extLst>
                    <a:ext uri="{FF2B5EF4-FFF2-40B4-BE49-F238E27FC236}">
                      <a16:creationId xmlns:a16="http://schemas.microsoft.com/office/drawing/2014/main" id="{9D7FD624-1E1A-4324-B37E-A01FBE28515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234023" y="2853188"/>
                  <a:ext cx="0" cy="2389530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>
                  <a:extLst>
                    <a:ext uri="{FF2B5EF4-FFF2-40B4-BE49-F238E27FC236}">
                      <a16:creationId xmlns:a16="http://schemas.microsoft.com/office/drawing/2014/main" id="{DAF672B8-4EC8-49A9-9188-F6F33986B734}"/>
                    </a:ext>
                  </a:extLst>
                </p:cNvPr>
                <p:cNvCxnSpPr/>
                <p:nvPr/>
              </p:nvCxnSpPr>
              <p:spPr>
                <a:xfrm flipH="1">
                  <a:off x="1544128" y="4653233"/>
                  <a:ext cx="1354347" cy="0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>
                  <a:extLst>
                    <a:ext uri="{FF2B5EF4-FFF2-40B4-BE49-F238E27FC236}">
                      <a16:creationId xmlns:a16="http://schemas.microsoft.com/office/drawing/2014/main" id="{B4A0F211-55A3-47C4-B18E-BB0F266D238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894827" y="4653233"/>
                  <a:ext cx="2339196" cy="0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>
                  <a:extLst>
                    <a:ext uri="{FF2B5EF4-FFF2-40B4-BE49-F238E27FC236}">
                      <a16:creationId xmlns:a16="http://schemas.microsoft.com/office/drawing/2014/main" id="{C1018440-44A0-49BC-8BA4-6D0771FF10C9}"/>
                    </a:ext>
                  </a:extLst>
                </p:cNvPr>
                <p:cNvCxnSpPr>
                  <a:cxnSpLocks/>
                  <a:stCxn id="10" idx="4"/>
                </p:cNvCxnSpPr>
                <p:nvPr/>
              </p:nvCxnSpPr>
              <p:spPr>
                <a:xfrm flipH="1">
                  <a:off x="1532628" y="5831457"/>
                  <a:ext cx="11500" cy="459412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Прямая соединительная линия 29">
                  <a:extLst>
                    <a:ext uri="{FF2B5EF4-FFF2-40B4-BE49-F238E27FC236}">
                      <a16:creationId xmlns:a16="http://schemas.microsoft.com/office/drawing/2014/main" id="{6CF7F82E-6F68-4189-9C95-E8298BD73A8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572000" y="5831457"/>
                  <a:ext cx="1" cy="918824"/>
                </a:xfrm>
                <a:prstGeom prst="line">
                  <a:avLst/>
                </a:prstGeom>
                <a:ln w="666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>
                  <a:extLst>
                    <a:ext uri="{FF2B5EF4-FFF2-40B4-BE49-F238E27FC236}">
                      <a16:creationId xmlns:a16="http://schemas.microsoft.com/office/drawing/2014/main" id="{648D99EE-0A5C-464A-ABEB-D1C5C3D86DB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819291" y="6126967"/>
                  <a:ext cx="0" cy="301925"/>
                </a:xfrm>
                <a:prstGeom prst="line">
                  <a:avLst/>
                </a:prstGeom>
                <a:ln w="666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>
                  <a:extLst>
                    <a:ext uri="{FF2B5EF4-FFF2-40B4-BE49-F238E27FC236}">
                      <a16:creationId xmlns:a16="http://schemas.microsoft.com/office/drawing/2014/main" id="{5E866549-8FB1-4880-ACE3-2BFEFE5B775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933647" y="6290869"/>
                  <a:ext cx="626854" cy="0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>
                  <a:extLst>
                    <a:ext uri="{FF2B5EF4-FFF2-40B4-BE49-F238E27FC236}">
                      <a16:creationId xmlns:a16="http://schemas.microsoft.com/office/drawing/2014/main" id="{2F564931-8E23-4184-A66D-766D279572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819293" y="6267705"/>
                  <a:ext cx="1414730" cy="0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" name="Прямоугольник 37">
                  <a:extLst>
                    <a:ext uri="{FF2B5EF4-FFF2-40B4-BE49-F238E27FC236}">
                      <a16:creationId xmlns:a16="http://schemas.microsoft.com/office/drawing/2014/main" id="{B0182508-86BC-4C7B-8D31-5CC6FD2D7268}"/>
                    </a:ext>
                  </a:extLst>
                </p:cNvPr>
                <p:cNvSpPr/>
                <p:nvPr/>
              </p:nvSpPr>
              <p:spPr>
                <a:xfrm>
                  <a:off x="2819760" y="6095177"/>
                  <a:ext cx="1113886" cy="345056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40" name="Прямая соединительная линия 39">
                  <a:extLst>
                    <a:ext uri="{FF2B5EF4-FFF2-40B4-BE49-F238E27FC236}">
                      <a16:creationId xmlns:a16="http://schemas.microsoft.com/office/drawing/2014/main" id="{692CE347-5A79-463B-9D87-5733B1A91BA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44127" y="6290869"/>
                  <a:ext cx="1512501" cy="0"/>
                </a:xfrm>
                <a:prstGeom prst="line">
                  <a:avLst/>
                </a:prstGeom>
                <a:ln w="412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Прямоугольник 46">
                  <a:extLst>
                    <a:ext uri="{FF2B5EF4-FFF2-40B4-BE49-F238E27FC236}">
                      <a16:creationId xmlns:a16="http://schemas.microsoft.com/office/drawing/2014/main" id="{45160BE4-0515-4F7B-8A71-FA4A97FC2030}"/>
                    </a:ext>
                  </a:extLst>
                </p:cNvPr>
                <p:cNvSpPr/>
                <p:nvPr/>
              </p:nvSpPr>
              <p:spPr>
                <a:xfrm>
                  <a:off x="2766746" y="5569544"/>
                  <a:ext cx="1266786" cy="115109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5400" dirty="0">
                      <a:ln w="0"/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Rx</a:t>
                  </a:r>
                  <a:endParaRPr lang="ru-RU" sz="5400" b="0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endParaRPr>
                </a:p>
              </p:txBody>
            </p:sp>
          </p:grpSp>
          <p:sp>
            <p:nvSpPr>
              <p:cNvPr id="70" name="Прямоугольник 69">
                <a:extLst>
                  <a:ext uri="{FF2B5EF4-FFF2-40B4-BE49-F238E27FC236}">
                    <a16:creationId xmlns:a16="http://schemas.microsoft.com/office/drawing/2014/main" id="{6B6E29C4-F957-4766-8A98-3CA8F9FC0CFC}"/>
                  </a:ext>
                </a:extLst>
              </p:cNvPr>
              <p:cNvSpPr/>
              <p:nvPr/>
            </p:nvSpPr>
            <p:spPr>
              <a:xfrm>
                <a:off x="2733785" y="4559765"/>
                <a:ext cx="500458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l-GR" sz="5400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ε</a:t>
                </a:r>
                <a:endParaRPr lang="ru-RU" sz="5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cxnSp>
          <p:nvCxnSpPr>
            <p:cNvPr id="54" name="Прямая соединительная линия 53">
              <a:extLst>
                <a:ext uri="{FF2B5EF4-FFF2-40B4-BE49-F238E27FC236}">
                  <a16:creationId xmlns:a16="http://schemas.microsoft.com/office/drawing/2014/main" id="{317A751B-8E0D-4D0C-A24C-619DE2C4742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87555" y="5048275"/>
              <a:ext cx="0" cy="443020"/>
            </a:xfrm>
            <a:prstGeom prst="line">
              <a:avLst/>
            </a:prstGeom>
            <a:ln w="412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>
              <a:extLst>
                <a:ext uri="{FF2B5EF4-FFF2-40B4-BE49-F238E27FC236}">
                  <a16:creationId xmlns:a16="http://schemas.microsoft.com/office/drawing/2014/main" id="{27248FC9-FEAC-4EEB-9DA2-8C14ED123E4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87555" y="4696607"/>
              <a:ext cx="354407" cy="370884"/>
            </a:xfrm>
            <a:prstGeom prst="line">
              <a:avLst/>
            </a:prstGeom>
            <a:ln w="412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Стрелка: влево 20">
              <a:extLst>
                <a:ext uri="{FF2B5EF4-FFF2-40B4-BE49-F238E27FC236}">
                  <a16:creationId xmlns:a16="http://schemas.microsoft.com/office/drawing/2014/main" id="{6AE8E9E0-1BE4-4665-AC01-04C37FAF26EB}"/>
                </a:ext>
              </a:extLst>
            </p:cNvPr>
            <p:cNvSpPr/>
            <p:nvPr/>
          </p:nvSpPr>
          <p:spPr>
            <a:xfrm>
              <a:off x="3848687" y="4335842"/>
              <a:ext cx="632141" cy="258803"/>
            </a:xfrm>
            <a:prstGeom prst="lef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494B345B-FCEC-402F-8327-0D877B164865}"/>
              </a:ext>
            </a:extLst>
          </p:cNvPr>
          <p:cNvSpPr txBox="1"/>
          <p:nvPr/>
        </p:nvSpPr>
        <p:spPr>
          <a:xfrm>
            <a:off x="8307601" y="3310412"/>
            <a:ext cx="309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t</a:t>
            </a:r>
            <a:endParaRPr lang="ru-RU" sz="2800" b="1" i="1" dirty="0"/>
          </a:p>
        </p:txBody>
      </p:sp>
      <p:cxnSp>
        <p:nvCxnSpPr>
          <p:cNvPr id="75" name="Прямая со стрелкой 74">
            <a:extLst>
              <a:ext uri="{FF2B5EF4-FFF2-40B4-BE49-F238E27FC236}">
                <a16:creationId xmlns:a16="http://schemas.microsoft.com/office/drawing/2014/main" id="{21CDD28E-A6D6-49E9-911C-72024434179D}"/>
              </a:ext>
            </a:extLst>
          </p:cNvPr>
          <p:cNvCxnSpPr/>
          <p:nvPr/>
        </p:nvCxnSpPr>
        <p:spPr>
          <a:xfrm flipV="1">
            <a:off x="5917721" y="3799813"/>
            <a:ext cx="0" cy="2401093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>
            <a:extLst>
              <a:ext uri="{FF2B5EF4-FFF2-40B4-BE49-F238E27FC236}">
                <a16:creationId xmlns:a16="http://schemas.microsoft.com/office/drawing/2014/main" id="{CD2B43C6-1C62-4616-A284-1C4575339EAB}"/>
              </a:ext>
            </a:extLst>
          </p:cNvPr>
          <p:cNvCxnSpPr>
            <a:cxnSpLocks/>
          </p:cNvCxnSpPr>
          <p:nvPr/>
        </p:nvCxnSpPr>
        <p:spPr>
          <a:xfrm>
            <a:off x="5296619" y="6200906"/>
            <a:ext cx="3114136" cy="1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4D224835-A74A-42F2-8D77-B932ED3A3497}"/>
              </a:ext>
            </a:extLst>
          </p:cNvPr>
          <p:cNvSpPr txBox="1"/>
          <p:nvPr/>
        </p:nvSpPr>
        <p:spPr>
          <a:xfrm>
            <a:off x="5585579" y="3799812"/>
            <a:ext cx="2808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I</a:t>
            </a:r>
            <a:endParaRPr lang="ru-RU" sz="2800" b="1" i="1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008D628-4657-4B76-B5A5-F124BDFBB939}"/>
              </a:ext>
            </a:extLst>
          </p:cNvPr>
          <p:cNvSpPr txBox="1"/>
          <p:nvPr/>
        </p:nvSpPr>
        <p:spPr>
          <a:xfrm>
            <a:off x="8307601" y="6082318"/>
            <a:ext cx="309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t</a:t>
            </a:r>
            <a:endParaRPr lang="ru-RU" sz="2800" b="1" i="1" dirty="0"/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791BEA16-DB33-401B-9B17-BC2F7086F1AF}"/>
              </a:ext>
            </a:extLst>
          </p:cNvPr>
          <p:cNvCxnSpPr>
            <a:cxnSpLocks/>
          </p:cNvCxnSpPr>
          <p:nvPr/>
        </p:nvCxnSpPr>
        <p:spPr>
          <a:xfrm>
            <a:off x="5144252" y="3429000"/>
            <a:ext cx="773469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>
            <a:extLst>
              <a:ext uri="{FF2B5EF4-FFF2-40B4-BE49-F238E27FC236}">
                <a16:creationId xmlns:a16="http://schemas.microsoft.com/office/drawing/2014/main" id="{B8AAC257-29E5-4594-B44F-082BD9F6A204}"/>
              </a:ext>
            </a:extLst>
          </p:cNvPr>
          <p:cNvCxnSpPr>
            <a:cxnSpLocks/>
          </p:cNvCxnSpPr>
          <p:nvPr/>
        </p:nvCxnSpPr>
        <p:spPr>
          <a:xfrm flipV="1">
            <a:off x="5917721" y="5058695"/>
            <a:ext cx="2139351" cy="1438"/>
          </a:xfrm>
          <a:prstGeom prst="line">
            <a:avLst/>
          </a:prstGeom>
          <a:ln w="508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AD610804-DB5A-45C1-AA6E-6635430774EA}"/>
              </a:ext>
            </a:extLst>
          </p:cNvPr>
          <p:cNvSpPr txBox="1"/>
          <p:nvPr/>
        </p:nvSpPr>
        <p:spPr>
          <a:xfrm>
            <a:off x="5461533" y="1913803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/>
              <a:t>ε</a:t>
            </a:r>
            <a:endParaRPr lang="ru-RU" sz="2400" dirty="0"/>
          </a:p>
        </p:txBody>
      </p: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id="{A5DE8612-D381-47C1-B4E9-D69FB8534A78}"/>
              </a:ext>
            </a:extLst>
          </p:cNvPr>
          <p:cNvCxnSpPr>
            <a:cxnSpLocks/>
          </p:cNvCxnSpPr>
          <p:nvPr/>
        </p:nvCxnSpPr>
        <p:spPr>
          <a:xfrm>
            <a:off x="5144252" y="6200906"/>
            <a:ext cx="773469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0A71686E-AA60-42CA-BC36-2FC4D20CA590}"/>
                  </a:ext>
                </a:extLst>
              </p:cNvPr>
              <p:cNvSpPr txBox="1"/>
              <p:nvPr/>
            </p:nvSpPr>
            <p:spPr>
              <a:xfrm>
                <a:off x="5206087" y="4474701"/>
                <a:ext cx="595740" cy="7872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0A71686E-AA60-42CA-BC36-2FC4D20CA5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6087" y="4474701"/>
                <a:ext cx="595740" cy="7872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олилиния: фигура 2">
            <a:extLst>
              <a:ext uri="{FF2B5EF4-FFF2-40B4-BE49-F238E27FC236}">
                <a16:creationId xmlns:a16="http://schemas.microsoft.com/office/drawing/2014/main" id="{873B7E3E-6CB7-4C9D-AB5A-157B047F1FCF}"/>
              </a:ext>
            </a:extLst>
          </p:cNvPr>
          <p:cNvSpPr/>
          <p:nvPr/>
        </p:nvSpPr>
        <p:spPr>
          <a:xfrm>
            <a:off x="5931271" y="5060133"/>
            <a:ext cx="1828800" cy="1148590"/>
          </a:xfrm>
          <a:custGeom>
            <a:avLst/>
            <a:gdLst>
              <a:gd name="connsiteX0" fmla="*/ 0 w 1828800"/>
              <a:gd name="connsiteY0" fmla="*/ 1148590 h 1148590"/>
              <a:gd name="connsiteX1" fmla="*/ 112143 w 1828800"/>
              <a:gd name="connsiteY1" fmla="*/ 838039 h 1148590"/>
              <a:gd name="connsiteX2" fmla="*/ 276045 w 1828800"/>
              <a:gd name="connsiteY2" fmla="*/ 510236 h 1148590"/>
              <a:gd name="connsiteX3" fmla="*/ 543464 w 1828800"/>
              <a:gd name="connsiteY3" fmla="*/ 225564 h 1148590"/>
              <a:gd name="connsiteX4" fmla="*/ 802257 w 1828800"/>
              <a:gd name="connsiteY4" fmla="*/ 78915 h 1148590"/>
              <a:gd name="connsiteX5" fmla="*/ 1069675 w 1828800"/>
              <a:gd name="connsiteY5" fmla="*/ 35783 h 1148590"/>
              <a:gd name="connsiteX6" fmla="*/ 1414732 w 1828800"/>
              <a:gd name="connsiteY6" fmla="*/ 18530 h 1148590"/>
              <a:gd name="connsiteX7" fmla="*/ 1690777 w 1828800"/>
              <a:gd name="connsiteY7" fmla="*/ 1277 h 1148590"/>
              <a:gd name="connsiteX8" fmla="*/ 1828800 w 1828800"/>
              <a:gd name="connsiteY8" fmla="*/ 1277 h 1148590"/>
              <a:gd name="connsiteX9" fmla="*/ 1828800 w 1828800"/>
              <a:gd name="connsiteY9" fmla="*/ 1277 h 1148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28800" h="1148590">
                <a:moveTo>
                  <a:pt x="0" y="1148590"/>
                </a:moveTo>
                <a:cubicBezTo>
                  <a:pt x="33068" y="1046510"/>
                  <a:pt x="66136" y="944431"/>
                  <a:pt x="112143" y="838039"/>
                </a:cubicBezTo>
                <a:cubicBezTo>
                  <a:pt x="158150" y="731647"/>
                  <a:pt x="204158" y="612315"/>
                  <a:pt x="276045" y="510236"/>
                </a:cubicBezTo>
                <a:cubicBezTo>
                  <a:pt x="347932" y="408157"/>
                  <a:pt x="455762" y="297451"/>
                  <a:pt x="543464" y="225564"/>
                </a:cubicBezTo>
                <a:cubicBezTo>
                  <a:pt x="631166" y="153677"/>
                  <a:pt x="714555" y="110545"/>
                  <a:pt x="802257" y="78915"/>
                </a:cubicBezTo>
                <a:cubicBezTo>
                  <a:pt x="889959" y="47285"/>
                  <a:pt x="967596" y="45847"/>
                  <a:pt x="1069675" y="35783"/>
                </a:cubicBezTo>
                <a:cubicBezTo>
                  <a:pt x="1171754" y="25719"/>
                  <a:pt x="1414732" y="18530"/>
                  <a:pt x="1414732" y="18530"/>
                </a:cubicBezTo>
                <a:lnTo>
                  <a:pt x="1690777" y="1277"/>
                </a:lnTo>
                <a:cubicBezTo>
                  <a:pt x="1759788" y="-1598"/>
                  <a:pt x="1828800" y="1277"/>
                  <a:pt x="1828800" y="1277"/>
                </a:cubicBezTo>
                <a:lnTo>
                  <a:pt x="1828800" y="1277"/>
                </a:lnTo>
              </a:path>
            </a:pathLst>
          </a:cu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B0A5627-A0A3-404C-AB79-83173FC1BBF3}"/>
                  </a:ext>
                </a:extLst>
              </p:cNvPr>
              <p:cNvSpPr txBox="1"/>
              <p:nvPr/>
            </p:nvSpPr>
            <p:spPr>
              <a:xfrm>
                <a:off x="6315519" y="1622028"/>
                <a:ext cx="25707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B0A5627-A0A3-404C-AB79-83173FC1BB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519" y="1622028"/>
                <a:ext cx="2570767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олилиния: фигура 7">
            <a:extLst>
              <a:ext uri="{FF2B5EF4-FFF2-40B4-BE49-F238E27FC236}">
                <a16:creationId xmlns:a16="http://schemas.microsoft.com/office/drawing/2014/main" id="{93E565FD-2E60-4E2D-956D-E4AA07BCFD2B}"/>
              </a:ext>
            </a:extLst>
          </p:cNvPr>
          <p:cNvSpPr/>
          <p:nvPr/>
        </p:nvSpPr>
        <p:spPr>
          <a:xfrm>
            <a:off x="5954740" y="2247283"/>
            <a:ext cx="2087593" cy="1178841"/>
          </a:xfrm>
          <a:custGeom>
            <a:avLst/>
            <a:gdLst>
              <a:gd name="connsiteX0" fmla="*/ 0 w 2087593"/>
              <a:gd name="connsiteY0" fmla="*/ 0 h 962004"/>
              <a:gd name="connsiteX1" fmla="*/ 181155 w 2087593"/>
              <a:gd name="connsiteY1" fmla="*/ 250166 h 962004"/>
              <a:gd name="connsiteX2" fmla="*/ 508959 w 2087593"/>
              <a:gd name="connsiteY2" fmla="*/ 560717 h 962004"/>
              <a:gd name="connsiteX3" fmla="*/ 966159 w 2087593"/>
              <a:gd name="connsiteY3" fmla="*/ 785004 h 962004"/>
              <a:gd name="connsiteX4" fmla="*/ 1371600 w 2087593"/>
              <a:gd name="connsiteY4" fmla="*/ 897147 h 962004"/>
              <a:gd name="connsiteX5" fmla="*/ 1837427 w 2087593"/>
              <a:gd name="connsiteY5" fmla="*/ 957532 h 962004"/>
              <a:gd name="connsiteX6" fmla="*/ 2087593 w 2087593"/>
              <a:gd name="connsiteY6" fmla="*/ 957532 h 962004"/>
              <a:gd name="connsiteX7" fmla="*/ 2044461 w 2087593"/>
              <a:gd name="connsiteY7" fmla="*/ 957532 h 962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87593" h="962004">
                <a:moveTo>
                  <a:pt x="0" y="0"/>
                </a:moveTo>
                <a:cubicBezTo>
                  <a:pt x="48164" y="78356"/>
                  <a:pt x="96329" y="156713"/>
                  <a:pt x="181155" y="250166"/>
                </a:cubicBezTo>
                <a:cubicBezTo>
                  <a:pt x="265982" y="343619"/>
                  <a:pt x="378125" y="471577"/>
                  <a:pt x="508959" y="560717"/>
                </a:cubicBezTo>
                <a:cubicBezTo>
                  <a:pt x="639793" y="649857"/>
                  <a:pt x="822386" y="728932"/>
                  <a:pt x="966159" y="785004"/>
                </a:cubicBezTo>
                <a:cubicBezTo>
                  <a:pt x="1109933" y="841076"/>
                  <a:pt x="1226389" y="868392"/>
                  <a:pt x="1371600" y="897147"/>
                </a:cubicBezTo>
                <a:cubicBezTo>
                  <a:pt x="1516811" y="925902"/>
                  <a:pt x="1718095" y="947468"/>
                  <a:pt x="1837427" y="957532"/>
                </a:cubicBezTo>
                <a:cubicBezTo>
                  <a:pt x="1956759" y="967596"/>
                  <a:pt x="2087593" y="957532"/>
                  <a:pt x="2087593" y="957532"/>
                </a:cubicBezTo>
                <a:lnTo>
                  <a:pt x="2044461" y="957532"/>
                </a:ln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6CFFD8D-CF76-4310-9D48-A4799551D402}"/>
                  </a:ext>
                </a:extLst>
              </p:cNvPr>
              <p:cNvSpPr txBox="1"/>
              <p:nvPr/>
            </p:nvSpPr>
            <p:spPr>
              <a:xfrm>
                <a:off x="6845671" y="3916503"/>
                <a:ext cx="2240939" cy="10974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6CFFD8D-CF76-4310-9D48-A4799551D4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5671" y="3916503"/>
                <a:ext cx="2240939" cy="10974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Группа 58">
            <a:extLst>
              <a:ext uri="{FF2B5EF4-FFF2-40B4-BE49-F238E27FC236}">
                <a16:creationId xmlns:a16="http://schemas.microsoft.com/office/drawing/2014/main" id="{93F6FF15-5905-4EF2-A544-AF620D4B53F1}"/>
              </a:ext>
            </a:extLst>
          </p:cNvPr>
          <p:cNvGrpSpPr/>
          <p:nvPr/>
        </p:nvGrpSpPr>
        <p:grpSpPr>
          <a:xfrm>
            <a:off x="1400280" y="2208266"/>
            <a:ext cx="2012833" cy="1064442"/>
            <a:chOff x="5477774" y="3744913"/>
            <a:chExt cx="2012833" cy="1064442"/>
          </a:xfrm>
        </p:grpSpPr>
        <p:sp>
          <p:nvSpPr>
            <p:cNvPr id="60" name="Овал 59">
              <a:extLst>
                <a:ext uri="{FF2B5EF4-FFF2-40B4-BE49-F238E27FC236}">
                  <a16:creationId xmlns:a16="http://schemas.microsoft.com/office/drawing/2014/main" id="{A52D76D8-0DBF-4C9C-AD3A-158930C29A22}"/>
                </a:ext>
              </a:extLst>
            </p:cNvPr>
            <p:cNvSpPr/>
            <p:nvPr/>
          </p:nvSpPr>
          <p:spPr>
            <a:xfrm>
              <a:off x="5871711" y="3756545"/>
              <a:ext cx="396813" cy="1041178"/>
            </a:xfrm>
            <a:prstGeom prst="ellipse">
              <a:avLst/>
            </a:prstGeom>
            <a:noFill/>
            <a:ln w="444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Овал 60">
              <a:extLst>
                <a:ext uri="{FF2B5EF4-FFF2-40B4-BE49-F238E27FC236}">
                  <a16:creationId xmlns:a16="http://schemas.microsoft.com/office/drawing/2014/main" id="{40675A50-EAC0-4893-B96C-A5C89D21E6AB}"/>
                </a:ext>
              </a:extLst>
            </p:cNvPr>
            <p:cNvSpPr/>
            <p:nvPr/>
          </p:nvSpPr>
          <p:spPr>
            <a:xfrm>
              <a:off x="6026988" y="3768177"/>
              <a:ext cx="396813" cy="1041178"/>
            </a:xfrm>
            <a:prstGeom prst="ellipse">
              <a:avLst/>
            </a:prstGeom>
            <a:noFill/>
            <a:ln w="444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Овал 61">
              <a:extLst>
                <a:ext uri="{FF2B5EF4-FFF2-40B4-BE49-F238E27FC236}">
                  <a16:creationId xmlns:a16="http://schemas.microsoft.com/office/drawing/2014/main" id="{C51B2D67-7604-4FC6-B24D-C47D8D9DC288}"/>
                </a:ext>
              </a:extLst>
            </p:cNvPr>
            <p:cNvSpPr/>
            <p:nvPr/>
          </p:nvSpPr>
          <p:spPr>
            <a:xfrm>
              <a:off x="6231145" y="3768177"/>
              <a:ext cx="396813" cy="1041178"/>
            </a:xfrm>
            <a:prstGeom prst="ellipse">
              <a:avLst/>
            </a:prstGeom>
            <a:noFill/>
            <a:ln w="444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>
              <a:extLst>
                <a:ext uri="{FF2B5EF4-FFF2-40B4-BE49-F238E27FC236}">
                  <a16:creationId xmlns:a16="http://schemas.microsoft.com/office/drawing/2014/main" id="{BF4DABA5-D236-473D-8475-577863AAFDFB}"/>
                </a:ext>
              </a:extLst>
            </p:cNvPr>
            <p:cNvSpPr/>
            <p:nvPr/>
          </p:nvSpPr>
          <p:spPr>
            <a:xfrm>
              <a:off x="6492817" y="3756545"/>
              <a:ext cx="396813" cy="1041178"/>
            </a:xfrm>
            <a:prstGeom prst="ellipse">
              <a:avLst/>
            </a:prstGeom>
            <a:noFill/>
            <a:ln w="444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>
              <a:extLst>
                <a:ext uri="{FF2B5EF4-FFF2-40B4-BE49-F238E27FC236}">
                  <a16:creationId xmlns:a16="http://schemas.microsoft.com/office/drawing/2014/main" id="{93FC93D7-11B6-4F35-8A7F-A900FAB59EBB}"/>
                </a:ext>
              </a:extLst>
            </p:cNvPr>
            <p:cNvSpPr/>
            <p:nvPr/>
          </p:nvSpPr>
          <p:spPr>
            <a:xfrm>
              <a:off x="6696979" y="3744913"/>
              <a:ext cx="396813" cy="1041178"/>
            </a:xfrm>
            <a:prstGeom prst="ellipse">
              <a:avLst/>
            </a:prstGeom>
            <a:noFill/>
            <a:ln w="444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5" name="Прямая соединительная линия 64">
              <a:extLst>
                <a:ext uri="{FF2B5EF4-FFF2-40B4-BE49-F238E27FC236}">
                  <a16:creationId xmlns:a16="http://schemas.microsoft.com/office/drawing/2014/main" id="{F86942ED-C0B6-4482-8C53-8D38333D68E0}"/>
                </a:ext>
              </a:extLst>
            </p:cNvPr>
            <p:cNvCxnSpPr>
              <a:cxnSpLocks/>
            </p:cNvCxnSpPr>
            <p:nvPr/>
          </p:nvCxnSpPr>
          <p:spPr>
            <a:xfrm>
              <a:off x="5477774" y="4265502"/>
              <a:ext cx="396815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>
              <a:extLst>
                <a:ext uri="{FF2B5EF4-FFF2-40B4-BE49-F238E27FC236}">
                  <a16:creationId xmlns:a16="http://schemas.microsoft.com/office/drawing/2014/main" id="{ED1983F5-823B-43AA-95ED-A31BCBEB3810}"/>
                </a:ext>
              </a:extLst>
            </p:cNvPr>
            <p:cNvCxnSpPr>
              <a:cxnSpLocks/>
            </p:cNvCxnSpPr>
            <p:nvPr/>
          </p:nvCxnSpPr>
          <p:spPr>
            <a:xfrm>
              <a:off x="7093792" y="4288766"/>
              <a:ext cx="396815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1B6296E-0630-4112-9C0B-9F8BCC44BDA6}"/>
                  </a:ext>
                </a:extLst>
              </p:cNvPr>
              <p:cNvSpPr txBox="1"/>
              <p:nvPr/>
            </p:nvSpPr>
            <p:spPr>
              <a:xfrm>
                <a:off x="6699196" y="435105"/>
                <a:ext cx="1711559" cy="492443"/>
              </a:xfrm>
              <a:prstGeom prst="rect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𝑖𝑛𝑑</m:t>
                          </m:r>
                        </m:sub>
                      </m:sSub>
                    </m:oMath>
                  </m:oMathPara>
                </a14:m>
                <a:endParaRPr lang="ru-RU" sz="32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1B6296E-0630-4112-9C0B-9F8BCC44BD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9196" y="435105"/>
                <a:ext cx="1711559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381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5046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Ёмкость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7067128" cy="168478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В момент времени </a:t>
            </a:r>
            <a:r>
              <a:rPr lang="ru-RU" i="1" dirty="0"/>
              <a:t>t</a:t>
            </a:r>
            <a:r>
              <a:rPr lang="ru-RU" dirty="0"/>
              <a:t> = 0 незаряженный конденсатор подключают к источнику тока последовательно </a:t>
            </a:r>
            <a:br>
              <a:rPr lang="ru-RU" dirty="0"/>
            </a:br>
            <a:r>
              <a:rPr lang="ru-RU" dirty="0"/>
              <a:t>с резистором </a:t>
            </a:r>
            <a:r>
              <a:rPr lang="en-US" i="1" dirty="0"/>
              <a:t>R</a:t>
            </a:r>
            <a:r>
              <a:rPr lang="ru-RU" dirty="0"/>
              <a:t> = 1</a:t>
            </a:r>
            <a:r>
              <a:rPr lang="en-US" dirty="0"/>
              <a:t>0</a:t>
            </a:r>
            <a:r>
              <a:rPr lang="ru-RU" dirty="0"/>
              <a:t> КОм (см. рисунок). Значения напряжения между обкладками конденсатора, представлены в таблице.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258502"/>
              </p:ext>
            </p:extLst>
          </p:nvPr>
        </p:nvGraphicFramePr>
        <p:xfrm>
          <a:off x="1331640" y="3429000"/>
          <a:ext cx="609599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t, c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U, </a:t>
                      </a:r>
                      <a:r>
                        <a:rPr lang="ru-RU" dirty="0"/>
                        <a:t>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5,</a:t>
                      </a:r>
                      <a:r>
                        <a:rPr lang="ru-R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r>
                        <a:rPr lang="ru-RU" dirty="0"/>
                        <a:t>,</a:t>
                      </a:r>
                      <a:r>
                        <a:rPr lang="en-US" dirty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  <a:r>
                        <a:rPr lang="ru-RU" dirty="0"/>
                        <a:t>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  <a:r>
                        <a:rPr lang="ru-RU" dirty="0"/>
                        <a:t>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050" name="Picture 2" descr="undefin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326217"/>
            <a:ext cx="1934925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99B8AFE9-D013-48DD-BC67-984EDB4C5BF2}"/>
                  </a:ext>
                </a:extLst>
              </p:cNvPr>
              <p:cNvSpPr/>
              <p:nvPr/>
            </p:nvSpPr>
            <p:spPr>
              <a:xfrm>
                <a:off x="1704763" y="4614027"/>
                <a:ext cx="6378187" cy="2246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dirty="0"/>
                  <a:t>Найти:</a:t>
                </a:r>
              </a:p>
              <a:p>
                <a:pPr marL="342900" indent="-342900">
                  <a:buAutoNum type="arabicPeriod"/>
                </a:pPr>
                <a:r>
                  <a:rPr lang="ru-RU" sz="2800" dirty="0"/>
                  <a:t>ЭДС источника питания</a:t>
                </a:r>
              </a:p>
              <a:p>
                <a:pPr marL="342900" indent="-342900">
                  <a:buAutoNum type="arabicPeriod"/>
                </a:pPr>
                <a:r>
                  <a:rPr lang="ru-RU" sz="2800" dirty="0"/>
                  <a:t>Силу тока в моменты времени </a:t>
                </a:r>
                <a:r>
                  <a:rPr lang="en-US" sz="2800" dirty="0"/>
                  <a:t>t=</a:t>
                </a:r>
                <a:r>
                  <a:rPr lang="ru-RU" sz="2800" dirty="0"/>
                  <a:t>0</a:t>
                </a:r>
                <a:r>
                  <a:rPr lang="en-US" sz="2800" dirty="0"/>
                  <a:t>; </a:t>
                </a:r>
                <a:r>
                  <a:rPr lang="ru-RU" sz="2800" dirty="0"/>
                  <a:t>1</a:t>
                </a:r>
                <a:r>
                  <a:rPr lang="en-US" sz="2800" dirty="0"/>
                  <a:t>; 2; 3; 4;</a:t>
                </a:r>
                <a:r>
                  <a:rPr lang="ru-RU" sz="2800" dirty="0"/>
                  <a:t> </a:t>
                </a:r>
                <a:r>
                  <a:rPr lang="en-US" sz="2800" dirty="0"/>
                  <a:t>5; 6 </a:t>
                </a:r>
                <a:r>
                  <a:rPr lang="ru-RU" sz="2800" dirty="0"/>
                  <a:t>и 7 секунд</a:t>
                </a:r>
                <a:r>
                  <a:rPr lang="en-US" sz="2800" dirty="0"/>
                  <a:t>, </a:t>
                </a:r>
                <a:r>
                  <a:rPr lang="ru-RU" sz="2800" dirty="0"/>
                  <a:t>построить график </a:t>
                </a:r>
                <a:r>
                  <a:rPr lang="en-US" sz="2800" dirty="0"/>
                  <a:t>I</a:t>
                </a:r>
                <a14:m>
                  <m:oMath xmlns:m="http://schemas.openxmlformats.org/officeDocument/2006/math">
                    <m:r>
                      <a:rPr lang="en-US" sz="280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/>
                  <a:t> </a:t>
                </a:r>
                <a:endParaRPr lang="ru-RU" sz="2800" dirty="0"/>
              </a:p>
            </p:txBody>
          </p:sp>
        </mc:Choice>
        <mc:Fallback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99B8AFE9-D013-48DD-BC67-984EDB4C5B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763" y="4614027"/>
                <a:ext cx="6378187" cy="2246769"/>
              </a:xfrm>
              <a:prstGeom prst="rect">
                <a:avLst/>
              </a:prstGeom>
              <a:blipFill>
                <a:blip r:embed="rId3"/>
                <a:stretch>
                  <a:fillRect l="-2008" t="-2717" b="-70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9717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B2528F-0A7E-4E42-AFD3-BB96F7AA0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0061"/>
            <a:ext cx="3210105" cy="868451"/>
          </a:xfrm>
        </p:spPr>
        <p:txBody>
          <a:bodyPr/>
          <a:lstStyle/>
          <a:p>
            <a:r>
              <a:rPr lang="ru-RU" dirty="0"/>
              <a:t>Решение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29F2AD0-3C77-4B73-8E47-0BB9B6B9BE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14068" y="1138512"/>
                <a:ext cx="8092656" cy="571948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ru-RU" dirty="0"/>
                  <a:t>С момента времени </a:t>
                </a:r>
                <a:r>
                  <a:rPr lang="en-US" dirty="0"/>
                  <a:t>t= 7</a:t>
                </a:r>
                <a:r>
                  <a:rPr lang="ru-RU" dirty="0"/>
                  <a:t> напряжение не растёт, значит достигло своего наибольшего значения – ЭДС источника. Тогда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</m:oMath>
                </a14:m>
                <a:endParaRPr lang="ru-RU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ru-RU" dirty="0"/>
                  <a:t>В любой момент времени </a:t>
                </a:r>
                <a:r>
                  <a:rPr lang="en-US" dirty="0"/>
                  <a:t> I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ru-RU" dirty="0"/>
                  <a:t> 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sz="2600" dirty="0"/>
                  <a:t>t=0</a:t>
                </a:r>
                <a:r>
                  <a:rPr lang="ru-RU" sz="2600" dirty="0"/>
                  <a:t>с</a:t>
                </a:r>
                <a:r>
                  <a:rPr lang="en-US" sz="2600" dirty="0"/>
                  <a:t>	I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ru-RU" sz="2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−0</m:t>
                        </m:r>
                      </m:num>
                      <m:den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2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2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=9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ru-RU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А=9 мА</m:t>
                    </m:r>
                  </m:oMath>
                </a14:m>
                <a:endParaRPr lang="ru-RU" sz="2600" b="0" dirty="0"/>
              </a:p>
              <a:p>
                <a:pPr marL="0" indent="0">
                  <a:buNone/>
                </a:pPr>
                <a:r>
                  <a:rPr lang="en-US" sz="2600" dirty="0"/>
                  <a:t>t=</a:t>
                </a:r>
                <a:r>
                  <a:rPr lang="ru-RU" sz="2600" dirty="0"/>
                  <a:t>1с</a:t>
                </a:r>
                <a:r>
                  <a:rPr lang="en-US" sz="2600" dirty="0"/>
                  <a:t>	 I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ru-RU" sz="2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2600" b="0" i="1" smtClean="0">
                            <a:latin typeface="Cambria Math" panose="02040503050406030204" pitchFamily="18" charset="0"/>
                          </a:rPr>
                          <m:t>44</m:t>
                        </m:r>
                      </m:num>
                      <m:den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2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600" b="0" i="1" smtClean="0">
                        <a:latin typeface="Cambria Math" panose="02040503050406030204" pitchFamily="18" charset="0"/>
                      </a:rPr>
                      <m:t>4,6</m:t>
                    </m:r>
                    <m:r>
                      <a:rPr lang="en-US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ru-RU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А=</m:t>
                    </m:r>
                    <m:r>
                      <a:rPr lang="ru-RU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4,6</m:t>
                    </m:r>
                    <m:r>
                      <a:rPr lang="ru-RU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мА</m:t>
                    </m:r>
                  </m:oMath>
                </a14:m>
                <a:endParaRPr lang="ru-RU" sz="2600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600" dirty="0"/>
                  <a:t>t=</a:t>
                </a:r>
                <a:r>
                  <a:rPr lang="ru-RU" sz="2600" dirty="0"/>
                  <a:t>2с</a:t>
                </a:r>
                <a:r>
                  <a:rPr lang="en-US" sz="2600" dirty="0"/>
                  <a:t>	 I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ru-RU" sz="2600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2600" b="0" i="1" smtClean="0">
                            <a:latin typeface="Cambria Math" panose="02040503050406030204" pitchFamily="18" charset="0"/>
                          </a:rPr>
                          <m:t>66</m:t>
                        </m:r>
                      </m:num>
                      <m:den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2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600" b="0" i="1" smtClean="0">
                        <a:latin typeface="Cambria Math" panose="02040503050406030204" pitchFamily="18" charset="0"/>
                      </a:rPr>
                      <m:t>2,4</m:t>
                    </m:r>
                    <m:r>
                      <a:rPr lang="en-US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ru-RU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А=</m:t>
                    </m:r>
                    <m:r>
                      <a:rPr lang="ru-RU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2,4</m:t>
                    </m:r>
                    <m:r>
                      <a:rPr lang="ru-RU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мА</m:t>
                    </m:r>
                  </m:oMath>
                </a14:m>
                <a:endParaRPr lang="ru-RU" sz="26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600" dirty="0"/>
                  <a:t>t=</a:t>
                </a:r>
                <a:r>
                  <a:rPr lang="ru-RU" sz="2600" dirty="0"/>
                  <a:t>3с</a:t>
                </a:r>
                <a:r>
                  <a:rPr lang="en-US" sz="2600" dirty="0"/>
                  <a:t>	 I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ru-RU" sz="2600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2600" b="0" i="1" smtClean="0">
                            <a:latin typeface="Cambria Math" panose="02040503050406030204" pitchFamily="18" charset="0"/>
                          </a:rPr>
                          <m:t>78</m:t>
                        </m:r>
                      </m:num>
                      <m:den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2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600" b="0" i="1" smtClean="0">
                        <a:latin typeface="Cambria Math" panose="02040503050406030204" pitchFamily="18" charset="0"/>
                      </a:rPr>
                      <m:t>1,2</m:t>
                    </m:r>
                    <m:r>
                      <a:rPr lang="en-US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ru-RU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А=</m:t>
                    </m:r>
                    <m:r>
                      <a:rPr lang="ru-RU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1,2</m:t>
                    </m:r>
                    <m:r>
                      <a:rPr lang="ru-RU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мА</m:t>
                    </m:r>
                  </m:oMath>
                </a14:m>
                <a:endParaRPr lang="ru-RU" sz="26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600" dirty="0"/>
                  <a:t>t=</a:t>
                </a:r>
                <a:r>
                  <a:rPr lang="ru-RU" sz="2600" dirty="0"/>
                  <a:t>4с</a:t>
                </a:r>
                <a:r>
                  <a:rPr lang="en-US" sz="2600" dirty="0"/>
                  <a:t>	 I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ru-RU" sz="2600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2600" b="0" i="1" smtClean="0">
                            <a:latin typeface="Cambria Math" panose="02040503050406030204" pitchFamily="18" charset="0"/>
                          </a:rPr>
                          <m:t>84</m:t>
                        </m:r>
                      </m:num>
                      <m:den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2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ru-RU" sz="2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ru-RU" sz="26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ru-RU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А=</m:t>
                    </m:r>
                    <m:r>
                      <a:rPr lang="ru-RU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ru-RU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ru-RU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ru-RU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мА</m:t>
                    </m:r>
                  </m:oMath>
                </a14:m>
                <a:endParaRPr lang="ru-RU" sz="26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600" dirty="0"/>
                  <a:t>t=</a:t>
                </a:r>
                <a:r>
                  <a:rPr lang="ru-RU" sz="2600" dirty="0"/>
                  <a:t>5с</a:t>
                </a:r>
                <a:r>
                  <a:rPr lang="en-US" sz="2600" dirty="0"/>
                  <a:t>	</a:t>
                </a:r>
                <a:r>
                  <a:rPr lang="en-US" sz="2400" dirty="0"/>
                  <a:t> I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87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ru-RU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А=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мА</m:t>
                    </m:r>
                  </m:oMath>
                </a14:m>
                <a:endParaRPr lang="ru-RU" sz="26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600" dirty="0"/>
                  <a:t>t=</a:t>
                </a:r>
                <a:r>
                  <a:rPr lang="ru-RU" sz="2600" dirty="0"/>
                  <a:t>6с</a:t>
                </a:r>
                <a:r>
                  <a:rPr lang="en-US" sz="2600" dirty="0"/>
                  <a:t>	</a:t>
                </a:r>
                <a:r>
                  <a:rPr lang="en-US" sz="2400" dirty="0"/>
                  <a:t> I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мА</m:t>
                    </m:r>
                  </m:oMath>
                </a14:m>
                <a:r>
                  <a:rPr lang="en-US" sz="2600" dirty="0"/>
                  <a:t>	</a:t>
                </a:r>
                <a:endParaRPr lang="ru-RU" sz="26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ru-RU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ru-RU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ru-RU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ru-RU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en-US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29F2AD0-3C77-4B73-8E47-0BB9B6B9BE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4068" y="1138512"/>
                <a:ext cx="8092656" cy="5719488"/>
              </a:xfrm>
              <a:blipFill>
                <a:blip r:embed="rId2"/>
                <a:stretch>
                  <a:fillRect l="-1356" t="-21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1B7DB3E-5CE2-4BAA-B4BE-AC17D9C0F1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679407"/>
              </p:ext>
            </p:extLst>
          </p:nvPr>
        </p:nvGraphicFramePr>
        <p:xfrm>
          <a:off x="2711866" y="248495"/>
          <a:ext cx="609599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t, c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U, </a:t>
                      </a:r>
                      <a:r>
                        <a:rPr lang="ru-RU" dirty="0"/>
                        <a:t>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r>
                        <a:rPr lang="ru-R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r>
                        <a:rPr lang="ru-R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8420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7058C2-1163-4C60-8EAC-E677C055E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Получаем искомый график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D4A938B0-DE19-4F28-A221-5A2F158A39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8049661"/>
              </p:ext>
            </p:extLst>
          </p:nvPr>
        </p:nvGraphicFramePr>
        <p:xfrm>
          <a:off x="1938337" y="1845468"/>
          <a:ext cx="5609776" cy="4374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2876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Индуктивность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6563072" cy="16001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Катушка индуктивности подключена к источнику тока с пренебрежимо малым внутренним сопротивлением через резистор 20  Ом (см. рисунок). В момент  </a:t>
            </a:r>
            <a:r>
              <a:rPr lang="en-US" dirty="0"/>
              <a:t>t</a:t>
            </a:r>
            <a:r>
              <a:rPr lang="ru-RU" dirty="0"/>
              <a:t>=0 ключ К замыкают. Значения силы тока в цепи, представлены в таблице.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101737"/>
              </p:ext>
            </p:extLst>
          </p:nvPr>
        </p:nvGraphicFramePr>
        <p:xfrm>
          <a:off x="467544" y="3501008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t, c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ru-RU" dirty="0"/>
                        <a:t>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r>
                        <a:rPr lang="ru-RU" dirty="0"/>
                        <a:t>,</a:t>
                      </a:r>
                      <a:r>
                        <a:rPr lang="en-US" dirty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r>
                        <a:rPr lang="ru-RU" dirty="0"/>
                        <a:t>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r>
                        <a:rPr lang="ru-RU" dirty="0"/>
                        <a:t>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r>
                        <a:rPr lang="ru-RU" dirty="0"/>
                        <a:t>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r>
                        <a:rPr lang="ru-RU" dirty="0"/>
                        <a:t>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r>
                        <a:rPr lang="ru-RU" dirty="0"/>
                        <a:t>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I, </a:t>
                      </a:r>
                      <a:r>
                        <a:rPr lang="ru-RU" dirty="0"/>
                        <a:t>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</a:t>
                      </a:r>
                      <a:r>
                        <a:rPr lang="en-US" dirty="0"/>
                        <a:t>1</a:t>
                      </a:r>
                      <a:r>
                        <a:rPr lang="ru-R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</a:t>
                      </a:r>
                      <a:r>
                        <a:rPr lang="en-US" dirty="0"/>
                        <a:t>3</a:t>
                      </a:r>
                      <a:r>
                        <a:rPr lang="ru-R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</a:t>
                      </a:r>
                      <a:r>
                        <a:rPr lang="en-US" dirty="0"/>
                        <a:t>4</a:t>
                      </a:r>
                      <a:r>
                        <a:rPr lang="ru-R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</a:t>
                      </a:r>
                      <a:r>
                        <a:rPr lang="en-US" dirty="0"/>
                        <a:t>44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</a:t>
                      </a:r>
                      <a:r>
                        <a:rPr lang="en-US" dirty="0"/>
                        <a:t>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</a:t>
                      </a:r>
                      <a:r>
                        <a:rPr lang="en-US" dirty="0"/>
                        <a:t>45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098" name="Picture 2" descr="http://85.142.162.119/os11/docs/BA1F39653304A5B041B656915DC36B38/questions/F1229A434F0FA34C4FFF7B8E0268029B/xs3qstsrcAB75D409C3C381D14FD5537F9985C4B0_1_142392033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764704"/>
            <a:ext cx="2051287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23095" y="4435475"/>
                <a:ext cx="8676456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200" dirty="0"/>
                  <a:t>Найти:</a:t>
                </a:r>
              </a:p>
              <a:p>
                <a:pPr marL="342900" indent="-342900">
                  <a:buAutoNum type="arabicPeriod"/>
                </a:pPr>
                <a:r>
                  <a:rPr lang="ru-RU" sz="2200" dirty="0"/>
                  <a:t>ЭДС источника питания</a:t>
                </a:r>
              </a:p>
              <a:p>
                <a:pPr marL="342900" indent="-342900">
                  <a:buAutoNum type="arabicPeriod"/>
                </a:pPr>
                <a:r>
                  <a:rPr lang="ru-RU" sz="2200" dirty="0"/>
                  <a:t>ЭДС индукции в моменты времени </a:t>
                </a:r>
                <a:r>
                  <a:rPr lang="en-US" sz="2200" dirty="0"/>
                  <a:t>t=</a:t>
                </a:r>
                <a:r>
                  <a:rPr lang="ru-RU" sz="2200" dirty="0"/>
                  <a:t>1</a:t>
                </a:r>
                <a:r>
                  <a:rPr lang="en-US" sz="2200" dirty="0"/>
                  <a:t>; 2; 3; 4;</a:t>
                </a:r>
                <a:r>
                  <a:rPr lang="ru-RU" sz="2200" dirty="0"/>
                  <a:t> </a:t>
                </a:r>
                <a:r>
                  <a:rPr lang="en-US" sz="2200" dirty="0"/>
                  <a:t>5; 6 </a:t>
                </a:r>
                <a:r>
                  <a:rPr lang="ru-RU" sz="2200" dirty="0"/>
                  <a:t>и 7 секунд</a:t>
                </a:r>
                <a:r>
                  <a:rPr lang="en-US" sz="2200" dirty="0"/>
                  <a:t>, </a:t>
                </a:r>
                <a:r>
                  <a:rPr lang="ru-RU" sz="2200" dirty="0"/>
                  <a:t>построить график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220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sz="220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20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20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200" dirty="0"/>
                  <a:t> </a:t>
                </a:r>
                <a:endParaRPr lang="ru-RU" sz="2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095" y="4435475"/>
                <a:ext cx="8676456" cy="1446550"/>
              </a:xfrm>
              <a:prstGeom prst="rect">
                <a:avLst/>
              </a:prstGeom>
              <a:blipFill>
                <a:blip r:embed="rId3"/>
                <a:stretch>
                  <a:fillRect l="-914" t="-2954" b="-75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99414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364</Words>
  <Application>Microsoft Office PowerPoint</Application>
  <PresentationFormat>Экран (4:3)</PresentationFormat>
  <Paragraphs>175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Тема Office</vt:lpstr>
      <vt:lpstr>Переходные процессы</vt:lpstr>
      <vt:lpstr>Что в чёрном ящике ?</vt:lpstr>
      <vt:lpstr>Сопротивление</vt:lpstr>
      <vt:lpstr>Ёмкость</vt:lpstr>
      <vt:lpstr>Индуктивность</vt:lpstr>
      <vt:lpstr>Ёмкость</vt:lpstr>
      <vt:lpstr>Решение</vt:lpstr>
      <vt:lpstr>Получаем искомый график</vt:lpstr>
      <vt:lpstr>Индуктивность</vt:lpstr>
      <vt:lpstr>Решение</vt:lpstr>
      <vt:lpstr>Получаем искомый график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Переходные процессы</dc:title>
  <dc:creator>Александр Олегович Евгеньев</dc:creator>
  <cp:lastModifiedBy>Александр Олегович Евгеньев</cp:lastModifiedBy>
  <cp:revision>10</cp:revision>
  <dcterms:created xsi:type="dcterms:W3CDTF">2019-10-23T13:24:53Z</dcterms:created>
  <dcterms:modified xsi:type="dcterms:W3CDTF">2019-10-24T05:59:08Z</dcterms:modified>
</cp:coreProperties>
</file>