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U, В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Лист1!$B$2:$B$22</c:f>
              <c:numCache>
                <c:formatCode>General</c:formatCode>
                <c:ptCount val="21"/>
                <c:pt idx="0">
                  <c:v>0</c:v>
                </c:pt>
                <c:pt idx="1">
                  <c:v>58.752752571389188</c:v>
                </c:pt>
                <c:pt idx="2">
                  <c:v>95.085946050646996</c:v>
                </c:pt>
                <c:pt idx="3">
                  <c:v>95.13513762338286</c:v>
                </c:pt>
                <c:pt idx="4">
                  <c:v>58.881556196779528</c:v>
                </c:pt>
                <c:pt idx="5">
                  <c:v>0.15926529164868283</c:v>
                </c:pt>
                <c:pt idx="6">
                  <c:v>-58.623799917002707</c:v>
                </c:pt>
                <c:pt idx="7">
                  <c:v>-95.036513288137627</c:v>
                </c:pt>
                <c:pt idx="8">
                  <c:v>-95.184087881568587</c:v>
                </c:pt>
                <c:pt idx="9">
                  <c:v>-59.010210466457544</c:v>
                </c:pt>
                <c:pt idx="10">
                  <c:v>-0.31853017931379901</c:v>
                </c:pt>
                <c:pt idx="11">
                  <c:v>58.494698560714298</c:v>
                </c:pt>
                <c:pt idx="12">
                  <c:v>94.98683946124315</c:v>
                </c:pt>
                <c:pt idx="13">
                  <c:v>95.232796701039646</c:v>
                </c:pt>
                <c:pt idx="14">
                  <c:v>59.138715054085964</c:v>
                </c:pt>
                <c:pt idx="15">
                  <c:v>0.47779425901285116</c:v>
                </c:pt>
                <c:pt idx="16">
                  <c:v>-58.365448829995415</c:v>
                </c:pt>
                <c:pt idx="17">
                  <c:v>-94.93692469596354</c:v>
                </c:pt>
                <c:pt idx="18">
                  <c:v>-95.281263958243912</c:v>
                </c:pt>
                <c:pt idx="19">
                  <c:v>-59.267069633707017</c:v>
                </c:pt>
                <c:pt idx="20">
                  <c:v>-0.63705712676521353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C8A-40FE-B888-A6F7ADC8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7857584"/>
        <c:axId val="447854304"/>
      </c:scatterChart>
      <c:valAx>
        <c:axId val="44785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ysClr val="windowText" lastClr="000000"/>
                    </a:solidFill>
                  </a:rPr>
                  <a:t>t, </a:t>
                </a:r>
                <a:r>
                  <a:rPr lang="ru-RU" sz="1400" baseline="0">
                    <a:solidFill>
                      <a:sysClr val="windowText" lastClr="000000"/>
                    </a:solidFill>
                  </a:rPr>
                  <a:t>мс</a:t>
                </a:r>
              </a:p>
            </c:rich>
          </c:tx>
          <c:layout>
            <c:manualLayout>
              <c:xMode val="edge"/>
              <c:yMode val="edge"/>
              <c:x val="0.87093635170603678"/>
              <c:y val="0.860694444444444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854304"/>
        <c:crosses val="autoZero"/>
        <c:crossBetween val="midCat"/>
      </c:valAx>
      <c:valAx>
        <c:axId val="4478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</a:rPr>
                  <a:t>U, </a:t>
                </a:r>
                <a:r>
                  <a:rPr lang="ru-RU" sz="1400" baseline="0">
                    <a:solidFill>
                      <a:schemeClr val="tx1"/>
                    </a:solidFill>
                  </a:rPr>
                  <a:t>В</a:t>
                </a:r>
                <a:endParaRPr lang="en-US" sz="1400" baseline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1666666666666664E-2"/>
              <c:y val="2.72798191892680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857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U, В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Лист1!$B$2:$B$22</c:f>
              <c:numCache>
                <c:formatCode>General</c:formatCode>
                <c:ptCount val="21"/>
                <c:pt idx="0">
                  <c:v>0</c:v>
                </c:pt>
                <c:pt idx="1">
                  <c:v>58.752752571389188</c:v>
                </c:pt>
                <c:pt idx="2">
                  <c:v>95.085946050646996</c:v>
                </c:pt>
                <c:pt idx="3">
                  <c:v>95.13513762338286</c:v>
                </c:pt>
                <c:pt idx="4">
                  <c:v>58.881556196779528</c:v>
                </c:pt>
                <c:pt idx="5">
                  <c:v>0.15926529164868283</c:v>
                </c:pt>
                <c:pt idx="6">
                  <c:v>-58.623799917002707</c:v>
                </c:pt>
                <c:pt idx="7">
                  <c:v>-95.036513288137627</c:v>
                </c:pt>
                <c:pt idx="8">
                  <c:v>-95.184087881568587</c:v>
                </c:pt>
                <c:pt idx="9">
                  <c:v>-59.010210466457544</c:v>
                </c:pt>
                <c:pt idx="10">
                  <c:v>-0.31853017931379901</c:v>
                </c:pt>
                <c:pt idx="11">
                  <c:v>58.494698560714298</c:v>
                </c:pt>
                <c:pt idx="12">
                  <c:v>94.98683946124315</c:v>
                </c:pt>
                <c:pt idx="13">
                  <c:v>95.232796701039646</c:v>
                </c:pt>
                <c:pt idx="14">
                  <c:v>59.138715054085964</c:v>
                </c:pt>
                <c:pt idx="15">
                  <c:v>0.47779425901285116</c:v>
                </c:pt>
                <c:pt idx="16">
                  <c:v>-58.365448829995415</c:v>
                </c:pt>
                <c:pt idx="17">
                  <c:v>-94.93692469596354</c:v>
                </c:pt>
                <c:pt idx="18">
                  <c:v>-95.281263958243912</c:v>
                </c:pt>
                <c:pt idx="19">
                  <c:v>-59.267069633707017</c:v>
                </c:pt>
                <c:pt idx="20">
                  <c:v>-0.63705712676521353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5F1-4582-9D6D-54F8D9FBD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7857584"/>
        <c:axId val="447854304"/>
      </c:scatterChart>
      <c:valAx>
        <c:axId val="44785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ysClr val="windowText" lastClr="000000"/>
                    </a:solidFill>
                  </a:rPr>
                  <a:t>t, </a:t>
                </a:r>
                <a:r>
                  <a:rPr lang="ru-RU" sz="1400" baseline="0">
                    <a:solidFill>
                      <a:sysClr val="windowText" lastClr="000000"/>
                    </a:solidFill>
                  </a:rPr>
                  <a:t>мс</a:t>
                </a:r>
              </a:p>
            </c:rich>
          </c:tx>
          <c:layout>
            <c:manualLayout>
              <c:xMode val="edge"/>
              <c:yMode val="edge"/>
              <c:x val="0.87093635170603678"/>
              <c:y val="0.860694444444444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854304"/>
        <c:crosses val="autoZero"/>
        <c:crossBetween val="midCat"/>
      </c:valAx>
      <c:valAx>
        <c:axId val="4478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</a:rPr>
                  <a:t>U, </a:t>
                </a:r>
                <a:r>
                  <a:rPr lang="ru-RU" sz="1400" baseline="0">
                    <a:solidFill>
                      <a:schemeClr val="tx1"/>
                    </a:solidFill>
                  </a:rPr>
                  <a:t>В</a:t>
                </a:r>
                <a:endParaRPr lang="en-US" sz="1400" baseline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1666666666666664E-2"/>
              <c:y val="2.72798191892680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857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I, </a:t>
            </a:r>
            <a:r>
              <a:rPr lang="ru-RU"/>
              <a:t>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U, В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Лист1!$A$2:$A$22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Лист1!$B$2:$B$22</c:f>
              <c:numCache>
                <c:formatCode>General</c:formatCode>
                <c:ptCount val="21"/>
                <c:pt idx="0">
                  <c:v>3.1</c:v>
                </c:pt>
                <c:pt idx="1">
                  <c:v>2.5085329610629001</c:v>
                </c:pt>
                <c:pt idx="2">
                  <c:v>0.95983072047677509</c:v>
                </c:pt>
                <c:pt idx="3">
                  <c:v>-0.95513489696177634</c:v>
                </c:pt>
                <c:pt idx="4">
                  <c:v>-2.5056290245348616</c:v>
                </c:pt>
                <c:pt idx="5">
                  <c:v>-3.0999960683553724</c:v>
                </c:pt>
                <c:pt idx="6">
                  <c:v>-2.5114305345843979</c:v>
                </c:pt>
                <c:pt idx="7">
                  <c:v>-0.9645241093380349</c:v>
                </c:pt>
                <c:pt idx="8">
                  <c:v>0.95043665070420658</c:v>
                </c:pt>
                <c:pt idx="9">
                  <c:v>2.5027187323662465</c:v>
                </c:pt>
                <c:pt idx="10">
                  <c:v>3.0999842734314633</c:v>
                </c:pt>
                <c:pt idx="11">
                  <c:v>2.5143217377495293</c:v>
                </c:pt>
                <c:pt idx="12">
                  <c:v>0.96921505164056487</c:v>
                </c:pt>
                <c:pt idx="13">
                  <c:v>-0.94573599362137639</c:v>
                </c:pt>
                <c:pt idx="14">
                  <c:v>-2.4998020919391424</c:v>
                </c:pt>
                <c:pt idx="15">
                  <c:v>-3.0999646152581901</c:v>
                </c:pt>
                <c:pt idx="16">
                  <c:v>-2.5172065632246263</c:v>
                </c:pt>
                <c:pt idx="17">
                  <c:v>-0.9739035354855754</c:v>
                </c:pt>
                <c:pt idx="18">
                  <c:v>0.9410329376367178</c:v>
                </c:pt>
                <c:pt idx="19">
                  <c:v>2.4968791106517401</c:v>
                </c:pt>
                <c:pt idx="20">
                  <c:v>3.0999370938854169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98C-446B-9165-5474D0DEA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7857584"/>
        <c:axId val="447854304"/>
      </c:scatterChart>
      <c:valAx>
        <c:axId val="44785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ysClr val="windowText" lastClr="000000"/>
                    </a:solidFill>
                  </a:rPr>
                  <a:t>t, </a:t>
                </a:r>
                <a:r>
                  <a:rPr lang="ru-RU" sz="1400" baseline="0">
                    <a:solidFill>
                      <a:sysClr val="windowText" lastClr="000000"/>
                    </a:solidFill>
                  </a:rPr>
                  <a:t>мс</a:t>
                </a:r>
              </a:p>
            </c:rich>
          </c:tx>
          <c:layout>
            <c:manualLayout>
              <c:xMode val="edge"/>
              <c:yMode val="edge"/>
              <c:x val="0.87093635170603678"/>
              <c:y val="0.860694444444444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854304"/>
        <c:crosses val="autoZero"/>
        <c:crossBetween val="midCat"/>
      </c:valAx>
      <c:valAx>
        <c:axId val="4478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tx1"/>
                    </a:solidFill>
                  </a:rPr>
                  <a:t>I, </a:t>
                </a:r>
                <a:r>
                  <a:rPr lang="ru-RU" sz="1400" baseline="0">
                    <a:solidFill>
                      <a:schemeClr val="tx1"/>
                    </a:solidFill>
                  </a:rPr>
                  <a:t>А</a:t>
                </a:r>
                <a:endParaRPr lang="en-US" sz="1400" baseline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1666666666666664E-2"/>
              <c:y val="2.72798191892680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857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5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3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64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4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91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1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0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8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5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5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FB88-9314-46C5-A031-D5DC5033A915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3371-4BD4-4A60-912E-9033B6529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2810BDC-5B3A-4666-B772-6ABE6DEB8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Колебательный контур</a:t>
            </a:r>
          </a:p>
        </p:txBody>
      </p:sp>
    </p:spTree>
    <p:extLst>
      <p:ext uri="{BB962C8B-B14F-4D97-AF65-F5344CB8AC3E}">
        <p14:creationId xmlns:p14="http://schemas.microsoft.com/office/powerpoint/2010/main" val="291591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094C9-547A-4FE8-ACA6-7F2762F9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51D993-24E6-4891-AA46-548B1D90A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5477"/>
            <a:ext cx="7886700" cy="17457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 рисунке представлен график колебаний напряжения на конденсаторе в колебательном контуре с индуктивностью </a:t>
            </a:r>
            <a:r>
              <a:rPr lang="en-US" dirty="0"/>
              <a:t>L=0,1 </a:t>
            </a:r>
            <a:r>
              <a:rPr lang="ru-RU" dirty="0"/>
              <a:t>Гн.</a:t>
            </a:r>
          </a:p>
          <a:p>
            <a:pPr marL="0" indent="0">
              <a:buNone/>
            </a:pPr>
            <a:r>
              <a:rPr lang="ru-RU" dirty="0"/>
              <a:t>Построить график зависимости тока через катушку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C65C04A-D95E-4DA9-B6F2-A6A34C01C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83123"/>
              </p:ext>
            </p:extLst>
          </p:nvPr>
        </p:nvGraphicFramePr>
        <p:xfrm>
          <a:off x="2199735" y="33599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83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D301B-9137-4E6B-8F3E-D6E19911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8CFAE-26B4-4578-9D13-01FE197FF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391924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Из графика находим</a:t>
            </a:r>
          </a:p>
          <a:p>
            <a:pPr marL="0" indent="0">
              <a:buNone/>
            </a:pPr>
            <a:r>
              <a:rPr lang="ru-RU" dirty="0"/>
              <a:t>Амплитудное значение напряжения </a:t>
            </a:r>
            <a:r>
              <a:rPr lang="en-US" dirty="0"/>
              <a:t>U</a:t>
            </a:r>
            <a:r>
              <a:rPr lang="en-US" baseline="-25000" dirty="0"/>
              <a:t>0</a:t>
            </a:r>
            <a:r>
              <a:rPr lang="en-US" dirty="0"/>
              <a:t>=100 </a:t>
            </a:r>
            <a:r>
              <a:rPr lang="ru-RU" dirty="0"/>
              <a:t>В</a:t>
            </a:r>
          </a:p>
          <a:p>
            <a:pPr marL="0" indent="0">
              <a:buNone/>
            </a:pPr>
            <a:r>
              <a:rPr lang="ru-RU" dirty="0"/>
              <a:t>Период колебаний </a:t>
            </a:r>
          </a:p>
          <a:p>
            <a:pPr marL="0" indent="0">
              <a:buNone/>
            </a:pPr>
            <a:r>
              <a:rPr lang="en-US" dirty="0"/>
              <a:t>T=20×10</a:t>
            </a:r>
            <a:r>
              <a:rPr lang="en-US" baseline="30000" dirty="0"/>
              <a:t>-3</a:t>
            </a:r>
            <a:r>
              <a:rPr lang="en-US" dirty="0"/>
              <a:t>c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AB3211D-AAE2-488C-8DC3-6CF284E26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276879"/>
              </p:ext>
            </p:extLst>
          </p:nvPr>
        </p:nvGraphicFramePr>
        <p:xfrm>
          <a:off x="4658264" y="16906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35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D1F34-398B-4589-8D08-FE010669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5345"/>
            <a:ext cx="7886700" cy="851199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AB4AE0-1A9E-406F-BE90-830FD2F7B0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954357"/>
                <a:ext cx="7886700" cy="53774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Период колебаний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𝐿𝐶</m:t>
                        </m:r>
                      </m:e>
                    </m:rad>
                  </m:oMath>
                </a14:m>
                <a:r>
                  <a:rPr lang="en-US" dirty="0"/>
                  <a:t>, L – </a:t>
                </a:r>
                <a:r>
                  <a:rPr lang="ru-RU" dirty="0"/>
                  <a:t>известно, можно найти </a:t>
                </a:r>
                <a:r>
                  <a:rPr lang="en-US" dirty="0"/>
                  <a:t>C.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Ф=100мкФ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Максимальная энергия катушки (при значении тока, равном амплитудному </a:t>
                </a:r>
                <a:r>
                  <a:rPr lang="en-US" dirty="0"/>
                  <a:t>I</a:t>
                </a:r>
                <a:r>
                  <a:rPr lang="en-US" baseline="-25000" dirty="0"/>
                  <a:t>0</a:t>
                </a:r>
                <a:r>
                  <a:rPr lang="en-US" dirty="0"/>
                  <a:t>) </a:t>
                </a:r>
                <a:r>
                  <a:rPr lang="ru-RU" dirty="0"/>
                  <a:t>равно максимальной энергии конденсатора (при значении напряжения, равном амплитудному </a:t>
                </a:r>
                <a:r>
                  <a:rPr lang="en-US" dirty="0"/>
                  <a:t>U</a:t>
                </a:r>
                <a:r>
                  <a:rPr lang="en-US" baseline="-25000" dirty="0"/>
                  <a:t>0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=3,1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AB4AE0-1A9E-406F-BE90-830FD2F7B0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954357"/>
                <a:ext cx="7886700" cy="5377432"/>
              </a:xfrm>
              <a:blipFill>
                <a:blip r:embed="rId2"/>
                <a:stretch>
                  <a:fillRect l="-1546" t="-1247" r="-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75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4F29D-A682-445C-B870-BECA5686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FC909-BB03-4949-B637-54B382D2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9010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Колебания напряжения проходят по </a:t>
            </a:r>
            <a:r>
              <a:rPr lang="en-US" dirty="0"/>
              <a:t>sin, </a:t>
            </a:r>
            <a:r>
              <a:rPr lang="ru-RU" dirty="0"/>
              <a:t>следовательно тока – по </a:t>
            </a:r>
            <a:r>
              <a:rPr lang="en-US" dirty="0"/>
              <a:t>cos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C65C04A-D95E-4DA9-B6F2-A6A34C01C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02614"/>
              </p:ext>
            </p:extLst>
          </p:nvPr>
        </p:nvGraphicFramePr>
        <p:xfrm>
          <a:off x="2104845" y="2695754"/>
          <a:ext cx="4822165" cy="3368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7515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145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Колебательный контур</vt:lpstr>
      <vt:lpstr>Задание</vt:lpstr>
      <vt:lpstr>Решение</vt:lpstr>
      <vt:lpstr>Решение</vt:lpstr>
      <vt:lpstr>Решение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Колебательный контур</dc:title>
  <dc:creator>Александр Олегович Евгеньев</dc:creator>
  <cp:lastModifiedBy>Александр Олегович Евгеньев</cp:lastModifiedBy>
  <cp:revision>4</cp:revision>
  <dcterms:created xsi:type="dcterms:W3CDTF">2019-11-07T13:20:34Z</dcterms:created>
  <dcterms:modified xsi:type="dcterms:W3CDTF">2019-11-07T13:48:22Z</dcterms:modified>
</cp:coreProperties>
</file>