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1" r:id="rId5"/>
    <p:sldId id="262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151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scatterChart>
        <c:scatterStyle val="smoothMarker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U, В</c:v>
                </c:pt>
              </c:strCache>
            </c:strRef>
          </c:tx>
          <c:spPr>
            <a:ln w="25400" cap="rnd">
              <a:solidFill>
                <a:srgbClr val="FF0000"/>
              </a:solidFill>
              <a:round/>
            </a:ln>
            <a:effectLst/>
          </c:spPr>
          <c:marker>
            <c:symbol val="none"/>
          </c:marker>
          <c:xVal>
            <c:numRef>
              <c:f>Лист1!$A$2:$A$22</c:f>
              <c:numCache>
                <c:formatCode>General</c:formatCode>
                <c:ptCount val="21"/>
                <c:pt idx="0">
                  <c:v>0</c:v>
                </c:pt>
                <c:pt idx="1">
                  <c:v>2</c:v>
                </c:pt>
                <c:pt idx="2">
                  <c:v>4</c:v>
                </c:pt>
                <c:pt idx="3">
                  <c:v>6</c:v>
                </c:pt>
                <c:pt idx="4">
                  <c:v>8</c:v>
                </c:pt>
                <c:pt idx="5">
                  <c:v>10</c:v>
                </c:pt>
                <c:pt idx="6">
                  <c:v>12</c:v>
                </c:pt>
                <c:pt idx="7">
                  <c:v>14</c:v>
                </c:pt>
                <c:pt idx="8">
                  <c:v>16</c:v>
                </c:pt>
                <c:pt idx="9">
                  <c:v>18</c:v>
                </c:pt>
                <c:pt idx="10">
                  <c:v>20</c:v>
                </c:pt>
                <c:pt idx="11">
                  <c:v>22</c:v>
                </c:pt>
                <c:pt idx="12">
                  <c:v>24</c:v>
                </c:pt>
                <c:pt idx="13">
                  <c:v>26</c:v>
                </c:pt>
                <c:pt idx="14">
                  <c:v>28</c:v>
                </c:pt>
                <c:pt idx="15">
                  <c:v>30</c:v>
                </c:pt>
                <c:pt idx="16">
                  <c:v>32</c:v>
                </c:pt>
                <c:pt idx="17">
                  <c:v>34</c:v>
                </c:pt>
                <c:pt idx="18">
                  <c:v>36</c:v>
                </c:pt>
                <c:pt idx="19">
                  <c:v>38</c:v>
                </c:pt>
                <c:pt idx="20">
                  <c:v>40</c:v>
                </c:pt>
              </c:numCache>
            </c:numRef>
          </c:xVal>
          <c:yVal>
            <c:numRef>
              <c:f>Лист1!$B$2:$B$22</c:f>
              <c:numCache>
                <c:formatCode>General</c:formatCode>
                <c:ptCount val="21"/>
                <c:pt idx="0">
                  <c:v>0</c:v>
                </c:pt>
                <c:pt idx="1">
                  <c:v>58.752752571389188</c:v>
                </c:pt>
                <c:pt idx="2">
                  <c:v>95.085946050646996</c:v>
                </c:pt>
                <c:pt idx="3">
                  <c:v>95.13513762338286</c:v>
                </c:pt>
                <c:pt idx="4">
                  <c:v>58.881556196779528</c:v>
                </c:pt>
                <c:pt idx="5">
                  <c:v>0.15926529164868283</c:v>
                </c:pt>
                <c:pt idx="6">
                  <c:v>-58.623799917002707</c:v>
                </c:pt>
                <c:pt idx="7">
                  <c:v>-95.036513288137627</c:v>
                </c:pt>
                <c:pt idx="8">
                  <c:v>-95.184087881568587</c:v>
                </c:pt>
                <c:pt idx="9">
                  <c:v>-59.010210466457544</c:v>
                </c:pt>
                <c:pt idx="10">
                  <c:v>-0.31853017931379901</c:v>
                </c:pt>
                <c:pt idx="11">
                  <c:v>58.494698560714298</c:v>
                </c:pt>
                <c:pt idx="12">
                  <c:v>94.98683946124315</c:v>
                </c:pt>
                <c:pt idx="13">
                  <c:v>95.232796701039646</c:v>
                </c:pt>
                <c:pt idx="14">
                  <c:v>59.138715054085964</c:v>
                </c:pt>
                <c:pt idx="15">
                  <c:v>0.47779425901285116</c:v>
                </c:pt>
                <c:pt idx="16">
                  <c:v>-58.365448829995415</c:v>
                </c:pt>
                <c:pt idx="17">
                  <c:v>-94.93692469596354</c:v>
                </c:pt>
                <c:pt idx="18">
                  <c:v>-95.281263958243912</c:v>
                </c:pt>
                <c:pt idx="19">
                  <c:v>-59.267069633707017</c:v>
                </c:pt>
                <c:pt idx="20">
                  <c:v>-0.63705712676521353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0-6C8A-40FE-B888-A6F7ADC87C5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447857584"/>
        <c:axId val="447854304"/>
      </c:scatterChart>
      <c:valAx>
        <c:axId val="447857584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/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400" baseline="0">
                    <a:solidFill>
                      <a:sysClr val="windowText" lastClr="000000"/>
                    </a:solidFill>
                  </a:rPr>
                  <a:t>t, </a:t>
                </a:r>
                <a:r>
                  <a:rPr lang="ru-RU" sz="1400" baseline="0">
                    <a:solidFill>
                      <a:sysClr val="windowText" lastClr="000000"/>
                    </a:solidFill>
                  </a:rPr>
                  <a:t>мс</a:t>
                </a:r>
              </a:p>
            </c:rich>
          </c:tx>
          <c:layout>
            <c:manualLayout>
              <c:xMode val="edge"/>
              <c:yMode val="edge"/>
              <c:x val="0.87093635170603678"/>
              <c:y val="0.86069444444444443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400" b="0" i="0" u="none" strike="noStrike" kern="1200" baseline="0">
                  <a:solidFill>
                    <a:sysClr val="windowText" lastClr="000000"/>
                  </a:solidFill>
                  <a:latin typeface="+mn-lt"/>
                  <a:ea typeface="+mn-ea"/>
                  <a:cs typeface="+mn-cs"/>
                </a:defRPr>
              </a:pPr>
              <a:endParaRPr lang="ru-RU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25400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447854304"/>
        <c:crosses val="autoZero"/>
        <c:crossBetween val="midCat"/>
      </c:valAx>
      <c:valAx>
        <c:axId val="44785430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/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400" baseline="0">
                    <a:solidFill>
                      <a:schemeClr val="tx1"/>
                    </a:solidFill>
                  </a:rPr>
                  <a:t>U, </a:t>
                </a:r>
                <a:r>
                  <a:rPr lang="ru-RU" sz="1400" baseline="0">
                    <a:solidFill>
                      <a:schemeClr val="tx1"/>
                    </a:solidFill>
                  </a:rPr>
                  <a:t>В</a:t>
                </a:r>
                <a:endParaRPr lang="en-US" sz="1400" baseline="0">
                  <a:solidFill>
                    <a:schemeClr val="tx1"/>
                  </a:solidFill>
                </a:endParaRPr>
              </a:p>
            </c:rich>
          </c:tx>
          <c:layout>
            <c:manualLayout>
              <c:xMode val="edge"/>
              <c:yMode val="edge"/>
              <c:x val="4.1666666666666664E-2"/>
              <c:y val="2.7279819189268008E-2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400" b="0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ru-RU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31750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447857584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scatterChart>
        <c:scatterStyle val="smoothMarker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U, В</c:v>
                </c:pt>
              </c:strCache>
            </c:strRef>
          </c:tx>
          <c:spPr>
            <a:ln w="25400" cap="rnd">
              <a:solidFill>
                <a:srgbClr val="FF0000"/>
              </a:solidFill>
              <a:round/>
            </a:ln>
            <a:effectLst/>
          </c:spPr>
          <c:marker>
            <c:symbol val="none"/>
          </c:marker>
          <c:xVal>
            <c:numRef>
              <c:f>Лист1!$A$2:$A$22</c:f>
              <c:numCache>
                <c:formatCode>General</c:formatCode>
                <c:ptCount val="21"/>
                <c:pt idx="0">
                  <c:v>0</c:v>
                </c:pt>
                <c:pt idx="1">
                  <c:v>2</c:v>
                </c:pt>
                <c:pt idx="2">
                  <c:v>4</c:v>
                </c:pt>
                <c:pt idx="3">
                  <c:v>6</c:v>
                </c:pt>
                <c:pt idx="4">
                  <c:v>8</c:v>
                </c:pt>
                <c:pt idx="5">
                  <c:v>10</c:v>
                </c:pt>
                <c:pt idx="6">
                  <c:v>12</c:v>
                </c:pt>
                <c:pt idx="7">
                  <c:v>14</c:v>
                </c:pt>
                <c:pt idx="8">
                  <c:v>16</c:v>
                </c:pt>
                <c:pt idx="9">
                  <c:v>18</c:v>
                </c:pt>
                <c:pt idx="10">
                  <c:v>20</c:v>
                </c:pt>
                <c:pt idx="11">
                  <c:v>22</c:v>
                </c:pt>
                <c:pt idx="12">
                  <c:v>24</c:v>
                </c:pt>
                <c:pt idx="13">
                  <c:v>26</c:v>
                </c:pt>
                <c:pt idx="14">
                  <c:v>28</c:v>
                </c:pt>
                <c:pt idx="15">
                  <c:v>30</c:v>
                </c:pt>
                <c:pt idx="16">
                  <c:v>32</c:v>
                </c:pt>
                <c:pt idx="17">
                  <c:v>34</c:v>
                </c:pt>
                <c:pt idx="18">
                  <c:v>36</c:v>
                </c:pt>
                <c:pt idx="19">
                  <c:v>38</c:v>
                </c:pt>
                <c:pt idx="20">
                  <c:v>40</c:v>
                </c:pt>
              </c:numCache>
            </c:numRef>
          </c:xVal>
          <c:yVal>
            <c:numRef>
              <c:f>Лист1!$B$2:$B$22</c:f>
              <c:numCache>
                <c:formatCode>General</c:formatCode>
                <c:ptCount val="21"/>
                <c:pt idx="0">
                  <c:v>0</c:v>
                </c:pt>
                <c:pt idx="1">
                  <c:v>58.752752571389188</c:v>
                </c:pt>
                <c:pt idx="2">
                  <c:v>95.085946050646996</c:v>
                </c:pt>
                <c:pt idx="3">
                  <c:v>95.13513762338286</c:v>
                </c:pt>
                <c:pt idx="4">
                  <c:v>58.881556196779528</c:v>
                </c:pt>
                <c:pt idx="5">
                  <c:v>0.15926529164868283</c:v>
                </c:pt>
                <c:pt idx="6">
                  <c:v>-58.623799917002707</c:v>
                </c:pt>
                <c:pt idx="7">
                  <c:v>-95.036513288137627</c:v>
                </c:pt>
                <c:pt idx="8">
                  <c:v>-95.184087881568587</c:v>
                </c:pt>
                <c:pt idx="9">
                  <c:v>-59.010210466457544</c:v>
                </c:pt>
                <c:pt idx="10">
                  <c:v>-0.31853017931379901</c:v>
                </c:pt>
                <c:pt idx="11">
                  <c:v>58.494698560714298</c:v>
                </c:pt>
                <c:pt idx="12">
                  <c:v>94.98683946124315</c:v>
                </c:pt>
                <c:pt idx="13">
                  <c:v>95.232796701039646</c:v>
                </c:pt>
                <c:pt idx="14">
                  <c:v>59.138715054085964</c:v>
                </c:pt>
                <c:pt idx="15">
                  <c:v>0.47779425901285116</c:v>
                </c:pt>
                <c:pt idx="16">
                  <c:v>-58.365448829995415</c:v>
                </c:pt>
                <c:pt idx="17">
                  <c:v>-94.93692469596354</c:v>
                </c:pt>
                <c:pt idx="18">
                  <c:v>-95.281263958243912</c:v>
                </c:pt>
                <c:pt idx="19">
                  <c:v>-59.267069633707017</c:v>
                </c:pt>
                <c:pt idx="20">
                  <c:v>-0.63705712676521353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0-F5F1-4582-9D6D-54F8D9FBD62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447857584"/>
        <c:axId val="447854304"/>
      </c:scatterChart>
      <c:valAx>
        <c:axId val="447857584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/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400" baseline="0">
                    <a:solidFill>
                      <a:sysClr val="windowText" lastClr="000000"/>
                    </a:solidFill>
                  </a:rPr>
                  <a:t>t, </a:t>
                </a:r>
                <a:r>
                  <a:rPr lang="ru-RU" sz="1400" baseline="0">
                    <a:solidFill>
                      <a:sysClr val="windowText" lastClr="000000"/>
                    </a:solidFill>
                  </a:rPr>
                  <a:t>мс</a:t>
                </a:r>
              </a:p>
            </c:rich>
          </c:tx>
          <c:layout>
            <c:manualLayout>
              <c:xMode val="edge"/>
              <c:yMode val="edge"/>
              <c:x val="0.87093635170603678"/>
              <c:y val="0.86069444444444443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400" b="0" i="0" u="none" strike="noStrike" kern="1200" baseline="0">
                  <a:solidFill>
                    <a:sysClr val="windowText" lastClr="000000"/>
                  </a:solidFill>
                  <a:latin typeface="+mn-lt"/>
                  <a:ea typeface="+mn-ea"/>
                  <a:cs typeface="+mn-cs"/>
                </a:defRPr>
              </a:pPr>
              <a:endParaRPr lang="ru-RU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25400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447854304"/>
        <c:crosses val="autoZero"/>
        <c:crossBetween val="midCat"/>
      </c:valAx>
      <c:valAx>
        <c:axId val="44785430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/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400" baseline="0">
                    <a:solidFill>
                      <a:schemeClr val="tx1"/>
                    </a:solidFill>
                  </a:rPr>
                  <a:t>U, </a:t>
                </a:r>
                <a:r>
                  <a:rPr lang="ru-RU" sz="1400" baseline="0">
                    <a:solidFill>
                      <a:schemeClr val="tx1"/>
                    </a:solidFill>
                  </a:rPr>
                  <a:t>В</a:t>
                </a:r>
                <a:endParaRPr lang="en-US" sz="1400" baseline="0">
                  <a:solidFill>
                    <a:schemeClr val="tx1"/>
                  </a:solidFill>
                </a:endParaRPr>
              </a:p>
            </c:rich>
          </c:tx>
          <c:layout>
            <c:manualLayout>
              <c:xMode val="edge"/>
              <c:yMode val="edge"/>
              <c:x val="4.1666666666666664E-2"/>
              <c:y val="2.7279819189268008E-2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400" b="0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ru-RU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31750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447857584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I, </a:t>
            </a:r>
            <a:r>
              <a:rPr lang="ru-RU"/>
              <a:t>А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scatterChart>
        <c:scatterStyle val="smoothMarker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U, В</c:v>
                </c:pt>
              </c:strCache>
            </c:strRef>
          </c:tx>
          <c:spPr>
            <a:ln w="25400" cap="rnd">
              <a:solidFill>
                <a:srgbClr val="FF0000"/>
              </a:solidFill>
              <a:round/>
            </a:ln>
            <a:effectLst/>
          </c:spPr>
          <c:marker>
            <c:symbol val="none"/>
          </c:marker>
          <c:xVal>
            <c:numRef>
              <c:f>Лист1!$A$2:$A$22</c:f>
              <c:numCache>
                <c:formatCode>General</c:formatCode>
                <c:ptCount val="21"/>
                <c:pt idx="0">
                  <c:v>0</c:v>
                </c:pt>
                <c:pt idx="1">
                  <c:v>2</c:v>
                </c:pt>
                <c:pt idx="2">
                  <c:v>4</c:v>
                </c:pt>
                <c:pt idx="3">
                  <c:v>6</c:v>
                </c:pt>
                <c:pt idx="4">
                  <c:v>8</c:v>
                </c:pt>
                <c:pt idx="5">
                  <c:v>10</c:v>
                </c:pt>
                <c:pt idx="6">
                  <c:v>12</c:v>
                </c:pt>
                <c:pt idx="7">
                  <c:v>14</c:v>
                </c:pt>
                <c:pt idx="8">
                  <c:v>16</c:v>
                </c:pt>
                <c:pt idx="9">
                  <c:v>18</c:v>
                </c:pt>
                <c:pt idx="10">
                  <c:v>20</c:v>
                </c:pt>
                <c:pt idx="11">
                  <c:v>22</c:v>
                </c:pt>
                <c:pt idx="12">
                  <c:v>24</c:v>
                </c:pt>
                <c:pt idx="13">
                  <c:v>26</c:v>
                </c:pt>
                <c:pt idx="14">
                  <c:v>28</c:v>
                </c:pt>
                <c:pt idx="15">
                  <c:v>30</c:v>
                </c:pt>
                <c:pt idx="16">
                  <c:v>32</c:v>
                </c:pt>
                <c:pt idx="17">
                  <c:v>34</c:v>
                </c:pt>
                <c:pt idx="18">
                  <c:v>36</c:v>
                </c:pt>
                <c:pt idx="19">
                  <c:v>38</c:v>
                </c:pt>
                <c:pt idx="20">
                  <c:v>40</c:v>
                </c:pt>
              </c:numCache>
            </c:numRef>
          </c:xVal>
          <c:yVal>
            <c:numRef>
              <c:f>Лист1!$B$2:$B$22</c:f>
              <c:numCache>
                <c:formatCode>General</c:formatCode>
                <c:ptCount val="21"/>
                <c:pt idx="0">
                  <c:v>3.1</c:v>
                </c:pt>
                <c:pt idx="1">
                  <c:v>2.5085329610629001</c:v>
                </c:pt>
                <c:pt idx="2">
                  <c:v>0.95983072047677509</c:v>
                </c:pt>
                <c:pt idx="3">
                  <c:v>-0.95513489696177634</c:v>
                </c:pt>
                <c:pt idx="4">
                  <c:v>-2.5056290245348616</c:v>
                </c:pt>
                <c:pt idx="5">
                  <c:v>-3.0999960683553724</c:v>
                </c:pt>
                <c:pt idx="6">
                  <c:v>-2.5114305345843979</c:v>
                </c:pt>
                <c:pt idx="7">
                  <c:v>-0.9645241093380349</c:v>
                </c:pt>
                <c:pt idx="8">
                  <c:v>0.95043665070420658</c:v>
                </c:pt>
                <c:pt idx="9">
                  <c:v>2.5027187323662465</c:v>
                </c:pt>
                <c:pt idx="10">
                  <c:v>3.0999842734314633</c:v>
                </c:pt>
                <c:pt idx="11">
                  <c:v>2.5143217377495293</c:v>
                </c:pt>
                <c:pt idx="12">
                  <c:v>0.96921505164056487</c:v>
                </c:pt>
                <c:pt idx="13">
                  <c:v>-0.94573599362137639</c:v>
                </c:pt>
                <c:pt idx="14">
                  <c:v>-2.4998020919391424</c:v>
                </c:pt>
                <c:pt idx="15">
                  <c:v>-3.0999646152581901</c:v>
                </c:pt>
                <c:pt idx="16">
                  <c:v>-2.5172065632246263</c:v>
                </c:pt>
                <c:pt idx="17">
                  <c:v>-0.9739035354855754</c:v>
                </c:pt>
                <c:pt idx="18">
                  <c:v>0.9410329376367178</c:v>
                </c:pt>
                <c:pt idx="19">
                  <c:v>2.4968791106517401</c:v>
                </c:pt>
                <c:pt idx="20">
                  <c:v>3.0999370938854169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0-C98C-446B-9165-5474D0DEA2E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447857584"/>
        <c:axId val="447854304"/>
      </c:scatterChart>
      <c:valAx>
        <c:axId val="447857584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/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400" baseline="0">
                    <a:solidFill>
                      <a:sysClr val="windowText" lastClr="000000"/>
                    </a:solidFill>
                  </a:rPr>
                  <a:t>t, </a:t>
                </a:r>
                <a:r>
                  <a:rPr lang="ru-RU" sz="1400" baseline="0">
                    <a:solidFill>
                      <a:sysClr val="windowText" lastClr="000000"/>
                    </a:solidFill>
                  </a:rPr>
                  <a:t>мс</a:t>
                </a:r>
              </a:p>
            </c:rich>
          </c:tx>
          <c:layout>
            <c:manualLayout>
              <c:xMode val="edge"/>
              <c:yMode val="edge"/>
              <c:x val="0.87093635170603678"/>
              <c:y val="0.86069444444444443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400" b="0" i="0" u="none" strike="noStrike" kern="1200" baseline="0">
                  <a:solidFill>
                    <a:sysClr val="windowText" lastClr="000000"/>
                  </a:solidFill>
                  <a:latin typeface="+mn-lt"/>
                  <a:ea typeface="+mn-ea"/>
                  <a:cs typeface="+mn-cs"/>
                </a:defRPr>
              </a:pPr>
              <a:endParaRPr lang="ru-RU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25400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447854304"/>
        <c:crosses val="autoZero"/>
        <c:crossBetween val="midCat"/>
      </c:valAx>
      <c:valAx>
        <c:axId val="44785430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/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400" baseline="0">
                    <a:solidFill>
                      <a:schemeClr val="tx1"/>
                    </a:solidFill>
                  </a:rPr>
                  <a:t>I, </a:t>
                </a:r>
                <a:r>
                  <a:rPr lang="ru-RU" sz="1400" baseline="0">
                    <a:solidFill>
                      <a:schemeClr val="tx1"/>
                    </a:solidFill>
                  </a:rPr>
                  <a:t>А</a:t>
                </a:r>
                <a:endParaRPr lang="en-US" sz="1400" baseline="0">
                  <a:solidFill>
                    <a:schemeClr val="tx1"/>
                  </a:solidFill>
                </a:endParaRPr>
              </a:p>
            </c:rich>
          </c:tx>
          <c:layout>
            <c:manualLayout>
              <c:xMode val="edge"/>
              <c:yMode val="edge"/>
              <c:x val="4.1666666666666664E-2"/>
              <c:y val="2.7279819189268008E-2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400" b="0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ru-RU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31750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447857584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BFB88-9314-46C5-A031-D5DC5033A915}" type="datetimeFigureOut">
              <a:rPr lang="ru-RU" smtClean="0"/>
              <a:t>07.11.2019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63371-4BD4-4A60-912E-9033B6529A3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460503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BFB88-9314-46C5-A031-D5DC5033A915}" type="datetimeFigureOut">
              <a:rPr lang="ru-RU" smtClean="0"/>
              <a:t>07.11.2019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63371-4BD4-4A60-912E-9033B6529A3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75390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BFB88-9314-46C5-A031-D5DC5033A915}" type="datetimeFigureOut">
              <a:rPr lang="ru-RU" smtClean="0"/>
              <a:t>07.11.2019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63371-4BD4-4A60-912E-9033B6529A3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096477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BFB88-9314-46C5-A031-D5DC5033A915}" type="datetimeFigureOut">
              <a:rPr lang="ru-RU" smtClean="0"/>
              <a:t>07.11.2019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63371-4BD4-4A60-912E-9033B6529A3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386488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BFB88-9314-46C5-A031-D5DC5033A915}" type="datetimeFigureOut">
              <a:rPr lang="ru-RU" smtClean="0"/>
              <a:t>07.11.2019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63371-4BD4-4A60-912E-9033B6529A3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049121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BFB88-9314-46C5-A031-D5DC5033A915}" type="datetimeFigureOut">
              <a:rPr lang="ru-RU" smtClean="0"/>
              <a:t>07.11.2019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63371-4BD4-4A60-912E-9033B6529A3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15837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BFB88-9314-46C5-A031-D5DC5033A915}" type="datetimeFigureOut">
              <a:rPr lang="ru-RU" smtClean="0"/>
              <a:t>07.11.2019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63371-4BD4-4A60-912E-9033B6529A3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710155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BFB88-9314-46C5-A031-D5DC5033A915}" type="datetimeFigureOut">
              <a:rPr lang="ru-RU" smtClean="0"/>
              <a:t>07.11.2019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63371-4BD4-4A60-912E-9033B6529A3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498045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BFB88-9314-46C5-A031-D5DC5033A915}" type="datetimeFigureOut">
              <a:rPr lang="ru-RU" smtClean="0"/>
              <a:t>07.11.2019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63371-4BD4-4A60-912E-9033B6529A3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663847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BFB88-9314-46C5-A031-D5DC5033A915}" type="datetimeFigureOut">
              <a:rPr lang="ru-RU" smtClean="0"/>
              <a:t>07.11.2019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63371-4BD4-4A60-912E-9033B6529A3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272505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BFB88-9314-46C5-A031-D5DC5033A915}" type="datetimeFigureOut">
              <a:rPr lang="ru-RU" smtClean="0"/>
              <a:t>07.11.2019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63371-4BD4-4A60-912E-9033B6529A3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82587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3BFB88-9314-46C5-A031-D5DC5033A915}" type="datetimeFigureOut">
              <a:rPr lang="ru-RU" smtClean="0"/>
              <a:t>07.11.2019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A63371-4BD4-4A60-912E-9033B6529A3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057278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62810BDC-5B3A-4666-B772-6ABE6DEB88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Колебательный контур</a:t>
            </a:r>
          </a:p>
        </p:txBody>
      </p:sp>
    </p:spTree>
    <p:extLst>
      <p:ext uri="{BB962C8B-B14F-4D97-AF65-F5344CB8AC3E}">
        <p14:creationId xmlns:p14="http://schemas.microsoft.com/office/powerpoint/2010/main" val="29159106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3A094C9-547A-4FE8-ACA6-7F2762F9AF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Задание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F51D993-24E6-4891-AA46-548B1D90A3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405477"/>
            <a:ext cx="7886700" cy="1745711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dirty="0"/>
              <a:t>На рисунке представлен график колебаний напряжения на конденсаторе в колебательном контуре с индуктивностью </a:t>
            </a:r>
            <a:r>
              <a:rPr lang="en-US" dirty="0"/>
              <a:t>L=0,1 </a:t>
            </a:r>
            <a:r>
              <a:rPr lang="ru-RU" dirty="0"/>
              <a:t>Гн.</a:t>
            </a:r>
          </a:p>
          <a:p>
            <a:pPr marL="0" indent="0">
              <a:buNone/>
            </a:pPr>
            <a:r>
              <a:rPr lang="ru-RU" dirty="0"/>
              <a:t>Построить график зависимости тока через катушку </a:t>
            </a:r>
          </a:p>
        </p:txBody>
      </p:sp>
      <p:graphicFrame>
        <p:nvGraphicFramePr>
          <p:cNvPr id="5" name="Диаграмма 4">
            <a:extLst>
              <a:ext uri="{FF2B5EF4-FFF2-40B4-BE49-F238E27FC236}">
                <a16:creationId xmlns:a16="http://schemas.microsoft.com/office/drawing/2014/main" id="{2C65C04A-D95E-4DA9-B6F2-A6A34C01C37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5383123"/>
              </p:ext>
            </p:extLst>
          </p:nvPr>
        </p:nvGraphicFramePr>
        <p:xfrm>
          <a:off x="2199735" y="3359988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5188389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83D301B-9137-4E6B-8F3E-D6E19911B4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Решение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7B8CFAE-26B4-4578-9D13-01FE197FF7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4391924" cy="4351338"/>
          </a:xfrm>
        </p:spPr>
        <p:txBody>
          <a:bodyPr/>
          <a:lstStyle/>
          <a:p>
            <a:pPr marL="0" indent="0">
              <a:buNone/>
            </a:pPr>
            <a:r>
              <a:rPr lang="ru-RU" dirty="0"/>
              <a:t>Из графика находим</a:t>
            </a:r>
          </a:p>
          <a:p>
            <a:pPr marL="0" indent="0">
              <a:buNone/>
            </a:pPr>
            <a:r>
              <a:rPr lang="ru-RU" dirty="0"/>
              <a:t>Амплитудное значение напряжения </a:t>
            </a:r>
            <a:r>
              <a:rPr lang="en-US" dirty="0"/>
              <a:t>U</a:t>
            </a:r>
            <a:r>
              <a:rPr lang="en-US" baseline="-25000" dirty="0"/>
              <a:t>0</a:t>
            </a:r>
            <a:r>
              <a:rPr lang="en-US" dirty="0"/>
              <a:t>=100 </a:t>
            </a:r>
            <a:r>
              <a:rPr lang="ru-RU" dirty="0"/>
              <a:t>В</a:t>
            </a:r>
          </a:p>
          <a:p>
            <a:pPr marL="0" indent="0">
              <a:buNone/>
            </a:pPr>
            <a:r>
              <a:rPr lang="ru-RU" dirty="0"/>
              <a:t>Период колебаний </a:t>
            </a:r>
          </a:p>
          <a:p>
            <a:pPr marL="0" indent="0">
              <a:buNone/>
            </a:pPr>
            <a:r>
              <a:rPr lang="en-US" dirty="0"/>
              <a:t>T=20×10</a:t>
            </a:r>
            <a:r>
              <a:rPr lang="en-US" baseline="30000" dirty="0"/>
              <a:t>-3</a:t>
            </a:r>
            <a:r>
              <a:rPr lang="en-US" dirty="0"/>
              <a:t>c</a:t>
            </a:r>
            <a:endParaRPr lang="ru-RU" dirty="0"/>
          </a:p>
        </p:txBody>
      </p:sp>
      <p:graphicFrame>
        <p:nvGraphicFramePr>
          <p:cNvPr id="4" name="Диаграмма 3">
            <a:extLst>
              <a:ext uri="{FF2B5EF4-FFF2-40B4-BE49-F238E27FC236}">
                <a16:creationId xmlns:a16="http://schemas.microsoft.com/office/drawing/2014/main" id="{CAB3211D-AAE2-488C-8DC3-6CF284E26FA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80276879"/>
              </p:ext>
            </p:extLst>
          </p:nvPr>
        </p:nvGraphicFramePr>
        <p:xfrm>
          <a:off x="4658264" y="1690689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0053525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37D1F34-398B-4589-8D08-FE0106699E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75345"/>
            <a:ext cx="7886700" cy="851199"/>
          </a:xfrm>
        </p:spPr>
        <p:txBody>
          <a:bodyPr/>
          <a:lstStyle/>
          <a:p>
            <a:r>
              <a:rPr lang="ru-RU" dirty="0"/>
              <a:t>Решение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17AB4AE0-1A9E-406F-BE90-830FD2F7B05A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628650" y="954357"/>
                <a:ext cx="7886700" cy="5377432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ru-RU" dirty="0"/>
                  <a:t>Период колебаний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𝑇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=2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  <m:rad>
                      <m:radPr>
                        <m:degHide m:val="on"/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𝐿𝐶</m:t>
                        </m:r>
                      </m:e>
                    </m:rad>
                  </m:oMath>
                </a14:m>
                <a:r>
                  <a:rPr lang="en-US" dirty="0"/>
                  <a:t>, L – </a:t>
                </a:r>
                <a:r>
                  <a:rPr lang="ru-RU" dirty="0"/>
                  <a:t>известно, можно найти </a:t>
                </a:r>
                <a:r>
                  <a:rPr lang="en-US" dirty="0"/>
                  <a:t>C.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𝐶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𝜋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𝐿</m:t>
                          </m:r>
                        </m:den>
                      </m:f>
                      <m:r>
                        <a:rPr lang="en-US" b="0" i="0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10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−4</m:t>
                              </m:r>
                            </m:sup>
                          </m:sSup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  <m:sSup>
                            <m:sSup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𝜋</m:t>
                              </m:r>
                            </m:e>
                            <m:sup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0,1</m:t>
                          </m:r>
                        </m:den>
                      </m:f>
                      <m:r>
                        <a:rPr lang="en-US" b="0" i="0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10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−4</m:t>
                          </m:r>
                        </m:sup>
                      </m:sSup>
                      <m:r>
                        <a:rPr lang="ru-RU" b="0" i="1" smtClean="0">
                          <a:latin typeface="Cambria Math" panose="02040503050406030204" pitchFamily="18" charset="0"/>
                        </a:rPr>
                        <m:t>Ф=100мкФ</m:t>
                      </m:r>
                    </m:oMath>
                  </m:oMathPara>
                </a14:m>
                <a:endParaRPr lang="ru-RU" dirty="0"/>
              </a:p>
              <a:p>
                <a:pPr marL="0" indent="0">
                  <a:buNone/>
                </a:pPr>
                <a:r>
                  <a:rPr lang="ru-RU" dirty="0"/>
                  <a:t>Максимальная энергия катушки (при значении тока, равном амплитудному </a:t>
                </a:r>
                <a:r>
                  <a:rPr lang="en-US" dirty="0"/>
                  <a:t>I</a:t>
                </a:r>
                <a:r>
                  <a:rPr lang="en-US" baseline="-25000" dirty="0"/>
                  <a:t>0</a:t>
                </a:r>
                <a:r>
                  <a:rPr lang="en-US" dirty="0"/>
                  <a:t>) </a:t>
                </a:r>
                <a:r>
                  <a:rPr lang="ru-RU" dirty="0"/>
                  <a:t>равно максимальной энергии конденсатора (при значении напряжения, равном амплитудному </a:t>
                </a:r>
                <a:r>
                  <a:rPr lang="en-US" dirty="0"/>
                  <a:t>U</a:t>
                </a:r>
                <a:r>
                  <a:rPr lang="en-US" baseline="-25000" dirty="0"/>
                  <a:t>0</a:t>
                </a:r>
                <a:r>
                  <a:rPr lang="en-US" dirty="0"/>
                  <a:t>) 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𝐶</m:t>
                          </m:r>
                          <m:sSubSup>
                            <m:sSub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𝑈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bSup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u-RU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𝐿</m:t>
                          </m:r>
                          <m:sSubSup>
                            <m:sSubSup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𝐼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  <m:sup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bSup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US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𝐼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𝑈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ad>
                        <m:radPr>
                          <m:degHide m:val="on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f>
                            <m:f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𝐶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𝐿</m:t>
                              </m:r>
                            </m:den>
                          </m:f>
                        </m:e>
                      </m:ra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=100</m:t>
                      </m:r>
                      <m:rad>
                        <m:radPr>
                          <m:degHide m:val="on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10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−3</m:t>
                              </m:r>
                            </m:sup>
                          </m:sSup>
                        </m:e>
                      </m:ra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=3,1</m:t>
                      </m:r>
                      <m:r>
                        <a:rPr lang="ru-RU" b="0" i="1" smtClean="0">
                          <a:latin typeface="Cambria Math" panose="02040503050406030204" pitchFamily="18" charset="0"/>
                        </a:rPr>
                        <m:t>А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17AB4AE0-1A9E-406F-BE90-830FD2F7B05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28650" y="954357"/>
                <a:ext cx="7886700" cy="5377432"/>
              </a:xfrm>
              <a:blipFill>
                <a:blip r:embed="rId2"/>
                <a:stretch>
                  <a:fillRect l="-1546" t="-1247" r="-54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727517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284F29D-A682-445C-B870-BECA56860D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Решение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D5FC909-BB03-4949-B637-54B382D2A2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1090103"/>
          </a:xfrm>
        </p:spPr>
        <p:txBody>
          <a:bodyPr/>
          <a:lstStyle/>
          <a:p>
            <a:pPr marL="0" indent="0">
              <a:buNone/>
            </a:pPr>
            <a:r>
              <a:rPr lang="ru-RU" dirty="0"/>
              <a:t>Колебания напряжения проходят по </a:t>
            </a:r>
            <a:r>
              <a:rPr lang="en-US" dirty="0"/>
              <a:t>sin, </a:t>
            </a:r>
            <a:r>
              <a:rPr lang="ru-RU" dirty="0"/>
              <a:t>следовательно тока – по </a:t>
            </a:r>
            <a:r>
              <a:rPr lang="en-US" dirty="0"/>
              <a:t>cos</a:t>
            </a:r>
            <a:endParaRPr lang="ru-RU" dirty="0"/>
          </a:p>
        </p:txBody>
      </p:sp>
      <p:graphicFrame>
        <p:nvGraphicFramePr>
          <p:cNvPr id="5" name="Диаграмма 4">
            <a:extLst>
              <a:ext uri="{FF2B5EF4-FFF2-40B4-BE49-F238E27FC236}">
                <a16:creationId xmlns:a16="http://schemas.microsoft.com/office/drawing/2014/main" id="{2C65C04A-D95E-4DA9-B6F2-A6A34C01C37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83802614"/>
              </p:ext>
            </p:extLst>
          </p:nvPr>
        </p:nvGraphicFramePr>
        <p:xfrm>
          <a:off x="2104845" y="2695754"/>
          <a:ext cx="4822165" cy="336861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02751595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27</TotalTime>
  <Words>145</Words>
  <Application>Microsoft Office PowerPoint</Application>
  <PresentationFormat>Экран (4:3)</PresentationFormat>
  <Paragraphs>26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Cambria Math</vt:lpstr>
      <vt:lpstr>Тема Office</vt:lpstr>
      <vt:lpstr>Колебательный контур</vt:lpstr>
      <vt:lpstr>Задание</vt:lpstr>
      <vt:lpstr>Решение</vt:lpstr>
      <vt:lpstr>Решение</vt:lpstr>
      <vt:lpstr>Решение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Колебательный контур</dc:title>
  <dc:creator>Александр Олегович Евгеньев</dc:creator>
  <cp:lastModifiedBy>Александр Олегович Евгеньев</cp:lastModifiedBy>
  <cp:revision>4</cp:revision>
  <dcterms:created xsi:type="dcterms:W3CDTF">2019-11-07T13:20:34Z</dcterms:created>
  <dcterms:modified xsi:type="dcterms:W3CDTF">2019-11-07T13:48:22Z</dcterms:modified>
</cp:coreProperties>
</file>