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6" r:id="rId9"/>
    <p:sldId id="267" r:id="rId10"/>
    <p:sldId id="268" r:id="rId11"/>
    <p:sldId id="269" r:id="rId12"/>
    <p:sldId id="262" r:id="rId13"/>
    <p:sldId id="272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61ABBF5-402A-4C0A-9D8F-C3F94A8A6966}" type="datetimeFigureOut">
              <a:rPr lang="ru-RU" smtClean="0"/>
              <a:pPr/>
              <a:t>07.03.2019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9507C5-9ED9-46F3-9384-BBCAAFA892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8.jpeg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Квантовая физика.</a:t>
            </a:r>
          </a:p>
          <a:p>
            <a:r>
              <a:rPr lang="ru-RU" dirty="0" smtClean="0"/>
              <a:t>Теория фотоэффекта. </a:t>
            </a:r>
          </a:p>
          <a:p>
            <a:r>
              <a:rPr lang="ru-RU" dirty="0" smtClean="0"/>
              <a:t>Применение фотоэффекта.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Фотоэффект и его законы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Законы фотоэффекта (Выводы из опыта Столетова)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534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Формулировка 1-го закона фотоэффекта</a:t>
            </a:r>
            <a:r>
              <a:rPr lang="ru-RU" sz="2000" b="1" i="1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ru-RU" sz="2000" i="1" dirty="0" smtClean="0"/>
              <a:t> количество электронов, вырываемых светом с поверхности металла за 1сек, прямо пропорционально интенсивности света.</a:t>
            </a: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dirty="0" smtClean="0"/>
              <a:t>Согласно </a:t>
            </a: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2-ому закону фотоэффекта</a:t>
            </a:r>
            <a:r>
              <a:rPr lang="ru-RU" sz="2000" b="1" i="1" dirty="0" smtClean="0"/>
              <a:t>, </a:t>
            </a:r>
            <a:r>
              <a:rPr lang="ru-RU" sz="2000" i="1" dirty="0" smtClean="0"/>
              <a:t>максимальная кинетическая энергия вырываемых светом электронов линейно возрастёт с частотой света и не зависит от его интенсивности.</a:t>
            </a:r>
            <a:endParaRPr lang="ru-RU" sz="2000" b="1" i="1" dirty="0" smtClean="0"/>
          </a:p>
          <a:p>
            <a:pPr>
              <a:lnSpc>
                <a:spcPct val="80000"/>
              </a:lnSpc>
            </a:pPr>
            <a:endParaRPr lang="ru-RU" sz="20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sz="2000" b="1" i="1" dirty="0" smtClean="0">
                <a:solidFill>
                  <a:schemeClr val="bg2">
                    <a:lumMod val="50000"/>
                  </a:schemeClr>
                </a:solidFill>
              </a:rPr>
              <a:t>3-ий закон фотоэффекта</a:t>
            </a:r>
            <a:r>
              <a:rPr lang="ru-RU" sz="2000" b="1" i="1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ru-RU" sz="2000" b="1" i="1" dirty="0" smtClean="0"/>
              <a:t> </a:t>
            </a:r>
            <a:r>
              <a:rPr lang="ru-RU" sz="2000" i="1" dirty="0" smtClean="0"/>
              <a:t>для каждого вещества существует красная граница фотоэффекта, т. е. минимальная частота света </a:t>
            </a:r>
            <a:r>
              <a:rPr lang="en-US" sz="2000" i="1" dirty="0" smtClean="0"/>
              <a:t>  </a:t>
            </a:r>
            <a:r>
              <a:rPr lang="ru-RU" sz="2000" i="1" baseline="-25000" dirty="0" smtClean="0"/>
              <a:t>0</a:t>
            </a:r>
            <a:r>
              <a:rPr lang="ru-RU" sz="2000" i="1" dirty="0" smtClean="0"/>
              <a:t>(или максимальная длина волны </a:t>
            </a:r>
            <a:r>
              <a:rPr lang="en-US" sz="2000" i="1" dirty="0" smtClean="0"/>
              <a:t>   </a:t>
            </a:r>
            <a:r>
              <a:rPr lang="ru-RU" sz="2000" i="1" baseline="-25000" dirty="0" smtClean="0"/>
              <a:t>0</a:t>
            </a:r>
            <a:r>
              <a:rPr lang="ru-RU" sz="2000" i="1" dirty="0" smtClean="0"/>
              <a:t>), при которой ещё возможен фотоэффект, и если </a:t>
            </a:r>
            <a:r>
              <a:rPr lang="en-US" sz="2000" i="1" dirty="0" smtClean="0"/>
              <a:t>  </a:t>
            </a:r>
            <a:r>
              <a:rPr lang="ru-RU" sz="2000" i="1" dirty="0" smtClean="0"/>
              <a:t>&lt;</a:t>
            </a:r>
            <a:r>
              <a:rPr lang="en-US" sz="2000" i="1" dirty="0" smtClean="0"/>
              <a:t>   </a:t>
            </a:r>
            <a:r>
              <a:rPr lang="ru-RU" sz="2000" i="1" baseline="-25000" dirty="0" smtClean="0"/>
              <a:t>0</a:t>
            </a:r>
            <a:r>
              <a:rPr lang="ru-RU" sz="2000" i="1" dirty="0" smtClean="0"/>
              <a:t> , то фотоэффект уже не происходит.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553200" y="4038600"/>
          <a:ext cx="304800" cy="351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126835" imgH="139518" progId="Equation.3">
                  <p:embed/>
                </p:oleObj>
              </mc:Choice>
              <mc:Fallback>
                <p:oleObj name="Формула" r:id="rId3" imgW="126835" imgH="1395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38600"/>
                        <a:ext cx="304800" cy="3516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33800" y="4267200"/>
          <a:ext cx="271462" cy="359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Формула" r:id="rId5" imgW="139579" imgH="177646" progId="Equation.3">
                  <p:embed/>
                </p:oleObj>
              </mc:Choice>
              <mc:Fallback>
                <p:oleObj name="Формула" r:id="rId5" imgW="139579" imgH="177646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267200"/>
                        <a:ext cx="271462" cy="3598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895600" y="4495800"/>
          <a:ext cx="276225" cy="31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7" imgW="126835" imgH="139518" progId="Equation.3">
                  <p:embed/>
                </p:oleObj>
              </mc:Choice>
              <mc:Fallback>
                <p:oleObj name="Формула" r:id="rId7" imgW="126835" imgH="139518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95800"/>
                        <a:ext cx="276225" cy="3187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276600" y="4495800"/>
          <a:ext cx="276225" cy="31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9" imgW="126835" imgH="139518" progId="Equation.3">
                  <p:embed/>
                </p:oleObj>
              </mc:Choice>
              <mc:Fallback>
                <p:oleObj name="Формула" r:id="rId9" imgW="126835" imgH="139518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95800"/>
                        <a:ext cx="276225" cy="3187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Альберт Эйнштейн</a:t>
            </a:r>
            <a:endParaRPr lang="ru-RU" dirty="0"/>
          </a:p>
        </p:txBody>
      </p:sp>
      <p:pic>
        <p:nvPicPr>
          <p:cNvPr id="3" name="Рисунок 2" descr="Xge7que7q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371600"/>
            <a:ext cx="3059723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505200" y="1524000"/>
            <a:ext cx="51816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000" dirty="0" smtClean="0"/>
              <a:t>немецкий физик-теоретик, один из основателей современной физики, создатель теории относительности, автор основополагающих трудов по квантовой теории и статистической физике.</a:t>
            </a:r>
          </a:p>
          <a:p>
            <a:pPr>
              <a:buFontTx/>
              <a:buChar char="-"/>
            </a:pPr>
            <a:endParaRPr lang="ru-RU" dirty="0"/>
          </a:p>
          <a:p>
            <a:endParaRPr lang="ru-RU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1524000" y="5638800"/>
            <a:ext cx="6858000" cy="708025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10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Фотоэффект был объяснён в 1905 году Альбертом Эйнштейном (за что в 1921 году он, благодаря номинации шведского физика Карла Вильгельма </a:t>
            </a:r>
            <a:r>
              <a:rPr lang="ru-RU" dirty="0" err="1" smtClean="0"/>
              <a:t>Озеена</a:t>
            </a:r>
            <a:r>
              <a:rPr lang="ru-RU" dirty="0" smtClean="0"/>
              <a:t>, получил Нобелевскую премию) на основе гипотезы Макса Планка о квантовой природе света. В работе Эйнштейна содержалась важная новая гипотеза — если Планк в 1900 году предположил, что свет излучается только квантованными порциями, то Эйнштейн уже считал, что свет и существует только в виде квантованных порций. Из закона сохранения энергии, при представлении света в виде частиц (фотонов), следует формула Эйнштейна для фотоэффекта:</a:t>
            </a:r>
          </a:p>
          <a:p>
            <a:endParaRPr lang="ru-RU" dirty="0" smtClean="0"/>
          </a:p>
          <a:p>
            <a:r>
              <a:rPr lang="ru-RU" dirty="0" smtClean="0"/>
              <a:t>где </a:t>
            </a:r>
            <a:r>
              <a:rPr lang="ru-RU" dirty="0" err="1" smtClean="0"/>
              <a:t>φ </a:t>
            </a:r>
            <a:r>
              <a:rPr lang="ru-RU" dirty="0" smtClean="0"/>
              <a:t>— т. н. работа выхода (минимальная энергия, необходимая для удаления электрона из вещества), </a:t>
            </a:r>
          </a:p>
          <a:p>
            <a:endParaRPr lang="ru-RU" dirty="0"/>
          </a:p>
          <a:p>
            <a:r>
              <a:rPr lang="ru-RU" dirty="0" smtClean="0"/>
              <a:t>            — максимальная кинетическая энергия вылетающего электрона,</a:t>
            </a:r>
          </a:p>
          <a:p>
            <a:r>
              <a:rPr lang="ru-RU" dirty="0"/>
              <a:t> </a:t>
            </a:r>
            <a:r>
              <a:rPr lang="ru-RU" dirty="0" smtClean="0"/>
              <a:t>             — частота падающего фотона с энергией       , </a:t>
            </a:r>
            <a:r>
              <a:rPr lang="en-US" dirty="0"/>
              <a:t>h</a:t>
            </a:r>
            <a:r>
              <a:rPr lang="ru-RU" dirty="0" smtClean="0"/>
              <a:t>— постоянная Планка. Из этой формулы следует существование красной границы фотоэффекта, то есть существование наименьшей частоты                         ,</a:t>
            </a:r>
          </a:p>
          <a:p>
            <a:endParaRPr lang="ru-RU" dirty="0"/>
          </a:p>
          <a:p>
            <a:r>
              <a:rPr lang="ru-RU" dirty="0" smtClean="0"/>
              <a:t>ниже которой энергии фотона уже недостаточно для того, чтобы «выбить» электрон из металла. Энергия фотона расходуется на ионизацию атома вещества и на работу, необходимую для «вырывания» электрона, а остаток переходит в кинетическую энергию электрона.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3" name="Рисунок 2" descr="04cedf4ad19210daa46034256a89b66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2438400"/>
            <a:ext cx="1676400" cy="586058"/>
          </a:xfrm>
          <a:prstGeom prst="rect">
            <a:avLst/>
          </a:prstGeom>
        </p:spPr>
      </p:pic>
      <p:pic>
        <p:nvPicPr>
          <p:cNvPr id="4" name="Рисунок 3" descr="fd7309700e8ef21991a805a33377a2b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657600"/>
            <a:ext cx="426631" cy="509587"/>
          </a:xfrm>
          <a:prstGeom prst="rect">
            <a:avLst/>
          </a:prstGeom>
        </p:spPr>
      </p:pic>
      <p:pic>
        <p:nvPicPr>
          <p:cNvPr id="5" name="Рисунок 4" descr="7368318dd3647eb6bbf6afaf6d26c48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4191000"/>
            <a:ext cx="200019" cy="180017"/>
          </a:xfrm>
          <a:prstGeom prst="rect">
            <a:avLst/>
          </a:prstGeom>
        </p:spPr>
      </p:pic>
      <p:pic>
        <p:nvPicPr>
          <p:cNvPr id="6" name="Рисунок 5" descr="8ab2de96eda14c44facc35e13a2f168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86400" y="4191000"/>
            <a:ext cx="328614" cy="219076"/>
          </a:xfrm>
          <a:prstGeom prst="rect">
            <a:avLst/>
          </a:prstGeom>
        </p:spPr>
      </p:pic>
      <p:pic>
        <p:nvPicPr>
          <p:cNvPr id="7" name="Рисунок 6" descr="04cedf4ad19210daa46034256a89b66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4724400"/>
            <a:ext cx="1171575" cy="40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аксимальная кинетическая энергия, которую может иметь электрон при вылете из металла. </a:t>
            </a:r>
            <a:br>
              <a:rPr lang="ru-RU" dirty="0" smtClean="0"/>
            </a:br>
            <a:r>
              <a:rPr lang="ru-RU" dirty="0" smtClean="0"/>
              <a:t>Она может быть определена:</a:t>
            </a:r>
            <a:endParaRPr lang="ru-RU" dirty="0"/>
          </a:p>
        </p:txBody>
      </p:sp>
      <p:graphicFrame>
        <p:nvGraphicFramePr>
          <p:cNvPr id="3074" name="Object 2" descr="Шотландка"/>
          <p:cNvGraphicFramePr>
            <a:graphicFrameLocks noChangeAspect="1"/>
          </p:cNvGraphicFramePr>
          <p:nvPr/>
        </p:nvGraphicFramePr>
        <p:xfrm>
          <a:off x="3657600" y="762000"/>
          <a:ext cx="3121025" cy="1537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3" imgW="850680" imgH="419040" progId="Equation.3">
                  <p:embed/>
                </p:oleObj>
              </mc:Choice>
              <mc:Fallback>
                <p:oleObj name="Формула" r:id="rId3" imgW="850680" imgH="419040" progId="Equation.3">
                  <p:embed/>
                  <p:pic>
                    <p:nvPicPr>
                      <p:cNvPr id="0" name="Picture 2" descr="Газет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762000"/>
                        <a:ext cx="3121025" cy="1537577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 w="38100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1295400"/>
            <a:ext cx="3581400" cy="5334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ru-RU" sz="20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-задерживающее напряжение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3276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Красная граница фотоэффекта –наименьшая частота падающего света,</a:t>
            </a:r>
          </a:p>
          <a:p>
            <a:r>
              <a:rPr lang="ru-RU" dirty="0" smtClean="0"/>
              <a:t>начиная с которой наблюдается фотоэффект.</a:t>
            </a:r>
            <a:endParaRPr lang="ru-RU" dirty="0"/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2743200" y="4191000"/>
          <a:ext cx="2819400" cy="172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Формула" r:id="rId6" imgW="685800" imgH="419040" progId="Equation.3">
                  <p:embed/>
                </p:oleObj>
              </mc:Choice>
              <mc:Fallback>
                <p:oleObj name="Формула" r:id="rId6" imgW="685800" imgH="419040" progId="Equation.3">
                  <p:embed/>
                  <p:pic>
                    <p:nvPicPr>
                      <p:cNvPr id="0" name="Object 2" descr="Газетная бумаг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91000"/>
                        <a:ext cx="2819400" cy="1724025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  <a:ln w="38100" cmpd="dbl">
                        <a:solidFill>
                          <a:srgbClr val="FFFF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Применение фотоэффекта</a:t>
            </a:r>
            <a:endParaRPr lang="ru-RU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447800"/>
            <a:ext cx="2611437" cy="4895850"/>
          </a:xfrm>
          <a:prstGeom prst="rect">
            <a:avLst/>
          </a:prstGeom>
          <a:noFill/>
          <a:ln/>
        </p:spPr>
      </p:pic>
      <p:sp>
        <p:nvSpPr>
          <p:cNvPr id="4" name="TextBox 3"/>
          <p:cNvSpPr txBox="1"/>
          <p:nvPr/>
        </p:nvSpPr>
        <p:spPr>
          <a:xfrm>
            <a:off x="3124200" y="1600200"/>
            <a:ext cx="5486400" cy="413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Вакуумные фотоэлементы.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sz="2000" b="1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dirty="0" smtClean="0"/>
              <a:t>        Современный вакуумный фотоэлемент представляет собой стеклянную колбу, часть внутренней поверхности которой покрыта тонким слоем металла с малой работой выхода (рис.). Это катод </a:t>
            </a:r>
            <a:r>
              <a:rPr lang="ru-RU" i="1" dirty="0" smtClean="0"/>
              <a:t>1. </a:t>
            </a:r>
            <a:r>
              <a:rPr lang="ru-RU" dirty="0" smtClean="0"/>
              <a:t>Через прозрачное окошко свет прони­кает внутрь колбы.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dirty="0" smtClean="0"/>
              <a:t>       В ее центре расположена проволочная петля или диск — анод </a:t>
            </a:r>
            <a:r>
              <a:rPr lang="ru-RU" i="1" dirty="0" smtClean="0"/>
              <a:t>2, </a:t>
            </a:r>
            <a:r>
              <a:rPr lang="ru-RU" dirty="0" smtClean="0"/>
              <a:t>который</a:t>
            </a:r>
            <a:br>
              <a:rPr lang="ru-RU" dirty="0" smtClean="0"/>
            </a:br>
            <a:r>
              <a:rPr lang="ru-RU" dirty="0" smtClean="0"/>
              <a:t>служит для улавливания фотоэлектронов. Анод присоединяют к положительному полюсу батареи. Фотоэлементы</a:t>
            </a:r>
            <a:br>
              <a:rPr lang="ru-RU" dirty="0" smtClean="0"/>
            </a:br>
            <a:r>
              <a:rPr lang="ru-RU" dirty="0" smtClean="0"/>
              <a:t>реагируют на видимое излучение и даже на инфракрасные лучи.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dirty="0" smtClean="0"/>
              <a:t>       При попадании света на катод фотоэлемента в цепи возникает электрический ток, который включает или выключает то или иное реле.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3311525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0" y="609600"/>
            <a:ext cx="5029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</a:rPr>
              <a:t>Полупроводниковые фотоэлементы(внутренний фотоэффект). </a:t>
            </a:r>
          </a:p>
          <a:p>
            <a:r>
              <a:rPr lang="ru-RU" dirty="0" smtClean="0"/>
              <a:t>Это явление используется в фоторезисторах — приборах, сопротивление которых зависит от освещенности. Кроме того, сконструированы полупроводниковые фотоэлементы, создающие ЭДС и непосредственно преобразующие энергию излучения в энергию электрического тока. </a:t>
            </a:r>
          </a:p>
          <a:p>
            <a:r>
              <a:rPr lang="ru-RU" dirty="0" smtClean="0"/>
              <a:t>ЭДС, называемая в данном случае </a:t>
            </a:r>
            <a:r>
              <a:rPr lang="ru-RU" dirty="0" err="1" smtClean="0"/>
              <a:t>фотоЭДС</a:t>
            </a:r>
            <a:r>
              <a:rPr lang="ru-RU" dirty="0" smtClean="0"/>
              <a:t>, возникает в области </a:t>
            </a:r>
            <a:r>
              <a:rPr lang="ru-RU" dirty="0" err="1" smtClean="0"/>
              <a:t>р</a:t>
            </a:r>
            <a:r>
              <a:rPr lang="ru-RU" dirty="0" smtClean="0"/>
              <a:t>—</a:t>
            </a:r>
            <a:r>
              <a:rPr lang="ru-RU" dirty="0" err="1" smtClean="0"/>
              <a:t>n</a:t>
            </a:r>
            <a:r>
              <a:rPr lang="ru-RU" dirty="0" smtClean="0"/>
              <a:t> -перехода двух полупроводников при облучении этой области светом. </a:t>
            </a:r>
          </a:p>
          <a:p>
            <a:r>
              <a:rPr lang="ru-RU" dirty="0" smtClean="0"/>
              <a:t>С помощью фотоэлементов осуществляется воспроизведение звука , записанного на киноплёнке.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Применение полупроводниковых фотоэлементов.</a:t>
            </a:r>
            <a:endParaRPr lang="ru-RU" dirty="0"/>
          </a:p>
        </p:txBody>
      </p:sp>
      <p:pic>
        <p:nvPicPr>
          <p:cNvPr id="3" name="Picture 8" descr="спутн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752600"/>
            <a:ext cx="3886200" cy="30400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81000" y="1600200"/>
            <a:ext cx="419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Особенно широкое применение полупроводниковых фотоэлементов получили при изготовлении солнечных батарей, устанавливаемых на космических кораблях. К сожалению, пока такие батареи довольно дороги. В фотометрии для измерения силы света, освещенности;</a:t>
            </a:r>
          </a:p>
          <a:p>
            <a:r>
              <a:rPr lang="ru-RU" dirty="0" smtClean="0"/>
              <a:t>в фототелеграфах; в автоматизации производства; </a:t>
            </a:r>
          </a:p>
          <a:p>
            <a:r>
              <a:rPr lang="ru-RU" dirty="0" smtClean="0"/>
              <a:t>в качестве   источников тока в часах, микрокалькуляторах;</a:t>
            </a:r>
          </a:p>
          <a:p>
            <a:r>
              <a:rPr lang="ru-RU" dirty="0" smtClean="0"/>
              <a:t>проходят испытания первые солнечные автомобили.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610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err="1" smtClean="0"/>
              <a:t>Фотовольтаический</a:t>
            </a:r>
            <a:r>
              <a:rPr lang="ru-RU" sz="2000" i="1" dirty="0" smtClean="0"/>
              <a:t> эффект — возникновение электродвижущей силы под действием электромагнитного излучения.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Сенсибилизированным фотоэффектом называется фотоэффект, сопровождающийся явлением сенсибилизации, то есть изменением величины и спектра </a:t>
            </a:r>
            <a:r>
              <a:rPr lang="ru-RU" sz="2000" i="1" dirty="0" err="1" smtClean="0"/>
              <a:t>фоточувствительности</a:t>
            </a:r>
            <a:r>
              <a:rPr lang="ru-RU" sz="2000" i="1" dirty="0" smtClean="0"/>
              <a:t> в </a:t>
            </a:r>
            <a:r>
              <a:rPr lang="ru-RU" sz="2000" i="1" dirty="0" err="1" smtClean="0"/>
              <a:t>широкозонных</a:t>
            </a:r>
            <a:r>
              <a:rPr lang="ru-RU" sz="2000" i="1" dirty="0" smtClean="0"/>
              <a:t> фотопроводниках органической и неорганической природы в зависимости от структуры молекулярных соединений.</a:t>
            </a:r>
          </a:p>
          <a:p>
            <a:endParaRPr lang="ru-RU" sz="2000" i="1" dirty="0" smtClean="0"/>
          </a:p>
          <a:p>
            <a:r>
              <a:rPr lang="ru-RU" sz="2000" i="1" dirty="0" smtClean="0"/>
              <a:t>Фотопьезоэлектрическим эффектом называется явление появления в полупроводнике фото электродвижущей силы в условиях внешнего неравномерного сжатия полупроводника.</a:t>
            </a:r>
          </a:p>
          <a:p>
            <a:r>
              <a:rPr lang="ru-RU" sz="2000" i="1" dirty="0" smtClean="0"/>
              <a:t>Фотомагнитным эффектом называется возникновение электродвижущей силы в освещенном однородном полупроводнике в магнитном поле.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Фотоэффект</a:t>
            </a:r>
            <a:r>
              <a:rPr lang="vi-VN" dirty="0" smtClean="0"/>
              <a:t>, </a:t>
            </a:r>
            <a:r>
              <a:rPr lang="vi-VN" b="1" dirty="0" smtClean="0"/>
              <a:t>Фотоэлектрический эффект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— испускание электронов веществом под действием света (или любого другого электромагнитного излучения). В конденсированных (твёрдых и жидких) веществах выделяют внешний и внутренний фотоэффект.</a:t>
            </a:r>
            <a:endParaRPr lang="ru-RU" dirty="0"/>
          </a:p>
        </p:txBody>
      </p:sp>
      <p:pic>
        <p:nvPicPr>
          <p:cNvPr id="4" name="Рисунок 3" descr="img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514600"/>
            <a:ext cx="5105239" cy="36574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открытия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524000"/>
            <a:ext cx="8686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1839 году Александр Беккерель наблюдал явление фотоэффекта в электролите.</a:t>
            </a:r>
          </a:p>
          <a:p>
            <a:endParaRPr lang="ru-RU" dirty="0" smtClean="0"/>
          </a:p>
          <a:p>
            <a:r>
              <a:rPr lang="ru-RU" dirty="0" smtClean="0"/>
              <a:t>В 1873 году </a:t>
            </a:r>
            <a:r>
              <a:rPr lang="ru-RU" dirty="0" err="1" smtClean="0"/>
              <a:t>Уиллоуби</a:t>
            </a:r>
            <a:r>
              <a:rPr lang="ru-RU" dirty="0" smtClean="0"/>
              <a:t> Смит обнаружил, что селен является фотопроводящим. Затем эффект изучался в 1887 году Генрихом Герцем. При работе с открытым резонатором он заметил, что если посветить ультрафиолетом на цинковые разрядники, то прохождение искры заметно облегчается.</a:t>
            </a:r>
          </a:p>
          <a:p>
            <a:endParaRPr lang="ru-RU" dirty="0" smtClean="0"/>
          </a:p>
          <a:p>
            <a:r>
              <a:rPr lang="ru-RU" dirty="0" smtClean="0"/>
              <a:t>Исследования фотоэффекта показали, что, вопреки классической электродинамике, энергия вылетающего электрона всегда строго связана с частотой падающего излучения и практически не зависит от интенсивности облучения.</a:t>
            </a:r>
          </a:p>
          <a:p>
            <a:endParaRPr lang="ru-RU" dirty="0" smtClean="0"/>
          </a:p>
          <a:p>
            <a:r>
              <a:rPr lang="ru-RU" dirty="0" smtClean="0"/>
              <a:t>В 1888—1890 годах фотоэффект систематически изучал русский физик Александр Столетов. Им были сделаны несколько важных открытий в этой области, в том числе выведен первый закон внешнего фотоэффекта.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981200" y="304800"/>
            <a:ext cx="6934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chemeClr val="bg2">
                    <a:lumMod val="90000"/>
                  </a:schemeClr>
                </a:solidFill>
              </a:rPr>
              <a:t> Опыт Герца (1887 год)</a:t>
            </a:r>
          </a:p>
          <a:p>
            <a:pPr>
              <a:defRPr/>
            </a:pPr>
            <a:endParaRPr lang="ru-RU" sz="4400" b="1" i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5715000" y="1371600"/>
            <a:ext cx="0" cy="22860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3886200" y="1371600"/>
            <a:ext cx="0" cy="228600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9093" name="Line 5"/>
          <p:cNvSpPr>
            <a:spLocks noChangeShapeType="1"/>
          </p:cNvSpPr>
          <p:nvPr/>
        </p:nvSpPr>
        <p:spPr bwMode="auto">
          <a:xfrm flipV="1">
            <a:off x="1676400" y="1676400"/>
            <a:ext cx="4038600" cy="457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1524000" y="2286000"/>
            <a:ext cx="4267200" cy="152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>
            <a:off x="1295400" y="2362200"/>
            <a:ext cx="4419600" cy="914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5791200" y="289560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2667000" y="2971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2667000" y="2971800"/>
            <a:ext cx="0" cy="2286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2667000" y="52578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2" name="Line 14"/>
          <p:cNvSpPr>
            <a:spLocks noChangeShapeType="1"/>
          </p:cNvSpPr>
          <p:nvPr/>
        </p:nvSpPr>
        <p:spPr bwMode="auto">
          <a:xfrm>
            <a:off x="5029200" y="52578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Line 15"/>
          <p:cNvSpPr>
            <a:spLocks noChangeShapeType="1"/>
          </p:cNvSpPr>
          <p:nvPr/>
        </p:nvSpPr>
        <p:spPr bwMode="auto">
          <a:xfrm flipH="1" flipV="1">
            <a:off x="7239000" y="4267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4" name="Oval 16"/>
          <p:cNvSpPr>
            <a:spLocks noChangeArrowheads="1"/>
          </p:cNvSpPr>
          <p:nvPr/>
        </p:nvSpPr>
        <p:spPr bwMode="auto">
          <a:xfrm>
            <a:off x="6858000" y="3505200"/>
            <a:ext cx="762000" cy="762000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>
            <a:off x="7239000" y="28956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6" name="Text Box 18"/>
          <p:cNvSpPr txBox="1">
            <a:spLocks noChangeArrowheads="1"/>
          </p:cNvSpPr>
          <p:nvPr/>
        </p:nvSpPr>
        <p:spPr bwMode="auto">
          <a:xfrm>
            <a:off x="5638800" y="914400"/>
            <a:ext cx="5508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 i="1">
                <a:latin typeface="Arial" charset="0"/>
              </a:rPr>
              <a:t> </a:t>
            </a:r>
            <a:r>
              <a:rPr lang="ru-RU" sz="6000" b="1" i="1">
                <a:latin typeface="Arial" charset="0"/>
              </a:rPr>
              <a:t> </a:t>
            </a:r>
          </a:p>
        </p:txBody>
      </p:sp>
      <p:cxnSp>
        <p:nvCxnSpPr>
          <p:cNvPr id="89107" name="AutoShape 19"/>
          <p:cNvCxnSpPr>
            <a:cxnSpLocks noChangeShapeType="1"/>
          </p:cNvCxnSpPr>
          <p:nvPr/>
        </p:nvCxnSpPr>
        <p:spPr bwMode="auto">
          <a:xfrm rot="-5400000">
            <a:off x="1028700" y="1943100"/>
            <a:ext cx="914400" cy="533400"/>
          </a:xfrm>
          <a:prstGeom prst="curvedConnector3">
            <a:avLst>
              <a:gd name="adj1" fmla="val 45310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108" name="Line 20"/>
          <p:cNvSpPr>
            <a:spLocks noChangeShapeType="1"/>
          </p:cNvSpPr>
          <p:nvPr/>
        </p:nvSpPr>
        <p:spPr bwMode="auto">
          <a:xfrm flipV="1">
            <a:off x="7239000" y="3657600"/>
            <a:ext cx="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172200" y="5668963"/>
            <a:ext cx="366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i="1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0260" name="Line 22"/>
          <p:cNvSpPr>
            <a:spLocks noChangeShapeType="1"/>
          </p:cNvSpPr>
          <p:nvPr/>
        </p:nvSpPr>
        <p:spPr bwMode="auto">
          <a:xfrm>
            <a:off x="5029200" y="49530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Line 23"/>
          <p:cNvSpPr>
            <a:spLocks noChangeShapeType="1"/>
          </p:cNvSpPr>
          <p:nvPr/>
        </p:nvSpPr>
        <p:spPr bwMode="auto">
          <a:xfrm>
            <a:off x="4800600" y="4495800"/>
            <a:ext cx="0" cy="1371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Text Box 24"/>
          <p:cNvSpPr txBox="1">
            <a:spLocks noChangeArrowheads="1"/>
          </p:cNvSpPr>
          <p:nvPr/>
        </p:nvSpPr>
        <p:spPr bwMode="auto">
          <a:xfrm>
            <a:off x="5927725" y="885825"/>
            <a:ext cx="266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  <p:sp>
        <p:nvSpPr>
          <p:cNvPr id="10263" name="Line 25"/>
          <p:cNvSpPr>
            <a:spLocks noChangeShapeType="1"/>
          </p:cNvSpPr>
          <p:nvPr/>
        </p:nvSpPr>
        <p:spPr bwMode="auto">
          <a:xfrm>
            <a:off x="5867400" y="1219200"/>
            <a:ext cx="5334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ru-RU" dirty="0">
              <a:ln>
                <a:solidFill>
                  <a:schemeClr val="tx1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89114" name="Line 26"/>
          <p:cNvSpPr>
            <a:spLocks noChangeShapeType="1"/>
          </p:cNvSpPr>
          <p:nvPr/>
        </p:nvSpPr>
        <p:spPr bwMode="auto">
          <a:xfrm flipV="1">
            <a:off x="7239000" y="3657600"/>
            <a:ext cx="304800" cy="609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9115" name="Text Box 27"/>
          <p:cNvSpPr txBox="1">
            <a:spLocks noChangeArrowheads="1"/>
          </p:cNvSpPr>
          <p:nvPr/>
        </p:nvSpPr>
        <p:spPr bwMode="auto">
          <a:xfrm>
            <a:off x="5257800" y="5562600"/>
            <a:ext cx="1473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/>
              <a:t>Ток есть!</a:t>
            </a:r>
          </a:p>
        </p:txBody>
      </p:sp>
      <p:sp>
        <p:nvSpPr>
          <p:cNvPr id="89116" name="Rectangle 28"/>
          <p:cNvSpPr>
            <a:spLocks noChangeArrowheads="1"/>
          </p:cNvSpPr>
          <p:nvPr/>
        </p:nvSpPr>
        <p:spPr bwMode="auto">
          <a:xfrm>
            <a:off x="4648200" y="1447800"/>
            <a:ext cx="76200" cy="2209800"/>
          </a:xfrm>
          <a:prstGeom prst="rect">
            <a:avLst/>
          </a:prstGeom>
          <a:solidFill>
            <a:srgbClr val="DDDDDD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7" name="Oval 29"/>
          <p:cNvSpPr>
            <a:spLocks noChangeArrowheads="1"/>
          </p:cNvSpPr>
          <p:nvPr/>
        </p:nvSpPr>
        <p:spPr bwMode="auto">
          <a:xfrm>
            <a:off x="5334000" y="1905000"/>
            <a:ext cx="304800" cy="304800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8" name="Oval 30"/>
          <p:cNvSpPr>
            <a:spLocks noChangeArrowheads="1"/>
          </p:cNvSpPr>
          <p:nvPr/>
        </p:nvSpPr>
        <p:spPr bwMode="auto">
          <a:xfrm>
            <a:off x="5334000" y="2667000"/>
            <a:ext cx="304800" cy="304800"/>
          </a:xfrm>
          <a:prstGeom prst="ellipse">
            <a:avLst/>
          </a:prstGeom>
          <a:solidFill>
            <a:srgbClr val="DDDDDD"/>
          </a:solidFill>
          <a:ln w="9525">
            <a:solidFill>
              <a:srgbClr val="DDDDDD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21" name="Line 33"/>
          <p:cNvSpPr>
            <a:spLocks noChangeShapeType="1"/>
          </p:cNvSpPr>
          <p:nvPr/>
        </p:nvSpPr>
        <p:spPr bwMode="auto">
          <a:xfrm>
            <a:off x="5334000" y="2057400"/>
            <a:ext cx="22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9122" name="Line 34"/>
          <p:cNvSpPr>
            <a:spLocks noChangeShapeType="1"/>
          </p:cNvSpPr>
          <p:nvPr/>
        </p:nvSpPr>
        <p:spPr bwMode="auto">
          <a:xfrm>
            <a:off x="5334000" y="2819400"/>
            <a:ext cx="2286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9123" name="Text Box 35"/>
          <p:cNvSpPr txBox="1">
            <a:spLocks noChangeArrowheads="1"/>
          </p:cNvSpPr>
          <p:nvPr/>
        </p:nvSpPr>
        <p:spPr bwMode="auto">
          <a:xfrm>
            <a:off x="6248400" y="5410200"/>
            <a:ext cx="1422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/>
              <a:t>Тока </a:t>
            </a:r>
            <a:r>
              <a:rPr lang="ru-RU" sz="2400" dirty="0" smtClean="0"/>
              <a:t>нет</a:t>
            </a:r>
            <a:endParaRPr lang="ru-RU" sz="4000" b="1" i="1" dirty="0">
              <a:solidFill>
                <a:srgbClr val="FFFF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72" name="Rectangle 36"/>
          <p:cNvSpPr>
            <a:spLocks noChangeArrowheads="1"/>
          </p:cNvSpPr>
          <p:nvPr/>
        </p:nvSpPr>
        <p:spPr bwMode="auto">
          <a:xfrm>
            <a:off x="3200400" y="762000"/>
            <a:ext cx="45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6000" b="1" dirty="0"/>
              <a:t>+</a:t>
            </a:r>
            <a:endParaRPr lang="ru-RU" sz="6000" b="1" dirty="0"/>
          </a:p>
        </p:txBody>
      </p:sp>
      <p:sp>
        <p:nvSpPr>
          <p:cNvPr id="33" name="Минус 32"/>
          <p:cNvSpPr/>
          <p:nvPr/>
        </p:nvSpPr>
        <p:spPr>
          <a:xfrm>
            <a:off x="5791200" y="1219200"/>
            <a:ext cx="685800" cy="7620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9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9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-1.81124E-6 L -0.16667 0.0111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9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" y="6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0.01111 L -0.17083 0.0111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89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4.18459E-6 L -0.16667 4.18459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89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18459E-6 L -0.16667 4.18459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89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89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89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89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8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89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8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 animBg="1"/>
      <p:bldP spid="89094" grpId="0" animBg="1"/>
      <p:bldP spid="89095" grpId="0" animBg="1"/>
      <p:bldP spid="89108" grpId="0" animBg="1"/>
      <p:bldP spid="89108" grpId="1" animBg="1"/>
      <p:bldP spid="89114" grpId="0" animBg="1"/>
      <p:bldP spid="89114" grpId="1" animBg="1"/>
      <p:bldP spid="89115" grpId="0"/>
      <p:bldP spid="89115" grpId="1"/>
      <p:bldP spid="89116" grpId="0" animBg="1"/>
      <p:bldP spid="89117" grpId="0" animBg="1"/>
      <p:bldP spid="89117" grpId="1" animBg="1"/>
      <p:bldP spid="89117" grpId="2" animBg="1"/>
      <p:bldP spid="89118" grpId="0" animBg="1"/>
      <p:bldP spid="89118" grpId="1" animBg="1"/>
      <p:bldP spid="89118" grpId="2" animBg="1"/>
      <p:bldP spid="89121" grpId="0" animBg="1"/>
      <p:bldP spid="89121" grpId="1" animBg="1"/>
      <p:bldP spid="89121" grpId="2" animBg="1"/>
      <p:bldP spid="89122" grpId="0" animBg="1"/>
      <p:bldP spid="89122" grpId="1" animBg="1"/>
      <p:bldP spid="89122" grpId="2" animBg="1"/>
      <p:bldP spid="891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Генрих Герц</a:t>
            </a:r>
            <a:endParaRPr lang="ru-RU" dirty="0"/>
          </a:p>
        </p:txBody>
      </p:sp>
      <p:pic>
        <p:nvPicPr>
          <p:cNvPr id="3" name="Picture 6" descr="гер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3132138" cy="34845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733800" y="1676400"/>
            <a:ext cx="5105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— </a:t>
            </a:r>
            <a:r>
              <a:rPr lang="ru-RU" dirty="0" smtClean="0"/>
              <a:t>немецкий физик, впервые экспериментально доказавший в 1886г. существование электромагнитных волн. Исследуя электромагнитные волны, Герц установил тождественность основных свойств электромагнитных и световых волн. Работы Герца послужили экспериментальным доказательством справедливости теории электромагнитного поля и, в частности, электромагнитной теории света. Уравнения Максвелла в современной форме были записаны Герцем. В 1886г. Герц впервые наблюдал фотоэффект.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5px-Versuch_zum_Fotoeffek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457200"/>
            <a:ext cx="5504314" cy="4343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4876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Схема эксперимента по исследованию фотоэффекта. Из света берётся узкий диапазон частот и направляется на </a:t>
            </a:r>
            <a:r>
              <a:rPr lang="ru-RU" dirty="0" smtClean="0"/>
              <a:t>катод</a:t>
            </a:r>
            <a:r>
              <a:rPr lang="ru-RU" dirty="0"/>
              <a:t> </a:t>
            </a:r>
            <a:r>
              <a:rPr lang="ru-RU" dirty="0" smtClean="0"/>
              <a:t>внутри </a:t>
            </a:r>
            <a:r>
              <a:rPr lang="ru-RU" dirty="0"/>
              <a:t>вакуумного прибора. Напряжением между катодом и анодом устанавливается энергетический порог между ними. По току судят о достижении электронами анода.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 фотоэффекта 1888 год</a:t>
            </a:r>
            <a:endParaRPr lang="ru-RU" dirty="0"/>
          </a:p>
        </p:txBody>
      </p:sp>
      <p:pic>
        <p:nvPicPr>
          <p:cNvPr id="3" name="Picture 5" descr="схема опыта графи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38300"/>
            <a:ext cx="6172200" cy="4629150"/>
          </a:xfrm>
          <a:prstGeom prst="rect">
            <a:avLst/>
          </a:prstGeom>
          <a:solidFill>
            <a:srgbClr val="FFFFFF">
              <a:alpha val="20000"/>
            </a:srgbClr>
          </a:solidFill>
          <a:ln w="9525">
            <a:noFill/>
            <a:miter lim="800000"/>
            <a:headEnd/>
            <a:tailEnd/>
          </a:ln>
        </p:spPr>
      </p:pic>
      <p:pic>
        <p:nvPicPr>
          <p:cNvPr id="4" name="Picture 8" descr="столето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295400"/>
            <a:ext cx="195103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943600" y="3505200"/>
            <a:ext cx="16946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/>
              <a:t>А. Г. Столетов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А.Г. Столетов</a:t>
            </a:r>
            <a:endParaRPr lang="ru-RU" dirty="0"/>
          </a:p>
        </p:txBody>
      </p:sp>
      <p:pic>
        <p:nvPicPr>
          <p:cNvPr id="3" name="Picture 10" descr="столет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1447800"/>
            <a:ext cx="3012175" cy="335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3429000" y="1447800"/>
            <a:ext cx="533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</a:t>
            </a:r>
            <a:r>
              <a:rPr lang="ru-RU" dirty="0" smtClean="0"/>
              <a:t>— русский физик. Исследование фотоэффекта принесло Столетову мировую известность. Столетов показал также возможность применения фотоэффекта на практике. В докторской диссертации «Исследования о функции </a:t>
            </a:r>
            <a:r>
              <a:rPr lang="ru-RU" dirty="0" err="1" smtClean="0"/>
              <a:t>намагничения</a:t>
            </a:r>
            <a:r>
              <a:rPr lang="ru-RU" dirty="0" smtClean="0"/>
              <a:t> мягкого железа» он разработал метод исследования ферромагнетиков и установил вид кривой </a:t>
            </a:r>
            <a:r>
              <a:rPr lang="ru-RU" dirty="0" err="1" smtClean="0"/>
              <a:t>намагничения</a:t>
            </a:r>
            <a:r>
              <a:rPr lang="ru-RU" dirty="0" smtClean="0"/>
              <a:t>. Эта работа широко использовалась на практике при конструировании электрических машин. Столетов явился инициатором создания физического института при Московском университете.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50327" y="609600"/>
            <a:ext cx="7532639" cy="5042260"/>
            <a:chOff x="1180" y="700"/>
            <a:chExt cx="3452" cy="2993"/>
          </a:xfrm>
        </p:grpSpPr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9" y="1198"/>
              <a:ext cx="2933" cy="2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1565" y="1434"/>
              <a:ext cx="272" cy="817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1180" y="1062"/>
              <a:ext cx="897" cy="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ru-RU" sz="1600" b="0"/>
                <a:t>Исследуемый </a:t>
              </a:r>
            </a:p>
            <a:p>
              <a:pPr algn="ctr"/>
              <a:r>
                <a:rPr lang="ru-RU" sz="1600" b="0"/>
                <a:t>металл</a:t>
              </a: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4286" y="700"/>
              <a:ext cx="3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ru-RU" sz="1600" b="0"/>
                <a:t>свет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971800" y="3048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Столетова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18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ACBDC6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188</TotalTime>
  <Words>942</Words>
  <Application>Microsoft Office PowerPoint</Application>
  <PresentationFormat>Экран (4:3)</PresentationFormat>
  <Paragraphs>75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Официальная</vt:lpstr>
      <vt:lpstr>Формула</vt:lpstr>
      <vt:lpstr>Фотоэффект и его законы</vt:lpstr>
      <vt:lpstr>Фотоэффект, Фотоэлектрический эффект</vt:lpstr>
      <vt:lpstr>История открытия </vt:lpstr>
      <vt:lpstr>Презентация PowerPoint</vt:lpstr>
      <vt:lpstr>Генрих Герц</vt:lpstr>
      <vt:lpstr>Презентация PowerPoint</vt:lpstr>
      <vt:lpstr>Исследование фотоэффекта 1888 год</vt:lpstr>
      <vt:lpstr>А.Г. Столетов</vt:lpstr>
      <vt:lpstr>Презентация PowerPoint</vt:lpstr>
      <vt:lpstr>Законы фотоэффекта (Выводы из опыта Столетова)</vt:lpstr>
      <vt:lpstr>Альберт Эйнштейн</vt:lpstr>
      <vt:lpstr>Презентация PowerPoint</vt:lpstr>
      <vt:lpstr>Презентация PowerPoint</vt:lpstr>
      <vt:lpstr>Применение фотоэффекта</vt:lpstr>
      <vt:lpstr>Презентация PowerPoint</vt:lpstr>
      <vt:lpstr>Применение полупроводниковых фотоэлементов.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Фотоэффект и его законы</dc:title>
  <dc:creator>TOSHIBA</dc:creator>
  <cp:lastModifiedBy>Александр Олегович Евгеньев</cp:lastModifiedBy>
  <cp:revision>21</cp:revision>
  <dcterms:created xsi:type="dcterms:W3CDTF">2015-01-15T16:17:49Z</dcterms:created>
  <dcterms:modified xsi:type="dcterms:W3CDTF">2019-03-07T06:13:58Z</dcterms:modified>
</cp:coreProperties>
</file>