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F30C-A506-480D-97E5-8ED6FA9C4B89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B299F-2BF1-4F39-AE92-36518BD5AB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857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Проводимость в средах</a:t>
            </a:r>
            <a:endParaRPr lang="ru-RU" sz="5400" b="1" dirty="0">
              <a:ln w="2857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1.Какими носителями </a:t>
            </a:r>
            <a:r>
              <a:rPr lang="ru-RU" b="1" dirty="0" err="1"/>
              <a:t>эл</a:t>
            </a:r>
            <a:r>
              <a:rPr lang="ru-RU" b="1" dirty="0"/>
              <a:t>. заряда создается электрический ток </a:t>
            </a:r>
            <a:r>
              <a:rPr lang="ru-RU" b="1" dirty="0" smtClean="0"/>
              <a:t>в вакууме?</a:t>
            </a:r>
            <a:endParaRPr lang="ru-RU" dirty="0"/>
          </a:p>
          <a:p>
            <a:pPr>
              <a:buNone/>
            </a:pPr>
            <a:r>
              <a:rPr lang="ru-RU" b="1" dirty="0"/>
              <a:t>А. Электронами и положительными ионами. </a:t>
            </a:r>
            <a:endParaRPr lang="ru-RU" dirty="0"/>
          </a:p>
          <a:p>
            <a:pPr>
              <a:buNone/>
            </a:pPr>
            <a:r>
              <a:rPr lang="ru-RU" b="1" dirty="0"/>
              <a:t>Б. Положительными и отрицательными ионами. </a:t>
            </a:r>
            <a:endParaRPr lang="ru-RU" dirty="0"/>
          </a:p>
          <a:p>
            <a:pPr>
              <a:buNone/>
            </a:pPr>
            <a:r>
              <a:rPr lang="ru-RU" b="1" dirty="0"/>
              <a:t>В. Электронами и дырками.</a:t>
            </a:r>
            <a:endParaRPr lang="ru-RU" dirty="0"/>
          </a:p>
          <a:p>
            <a:pPr>
              <a:buNone/>
            </a:pPr>
            <a:r>
              <a:rPr lang="ru-RU" b="1" dirty="0"/>
              <a:t>Г. Положительными ионами, отрицательными ионами и электронами. </a:t>
            </a:r>
            <a:endParaRPr lang="ru-RU" dirty="0"/>
          </a:p>
          <a:p>
            <a:pPr>
              <a:buNone/>
            </a:pPr>
            <a:r>
              <a:rPr lang="ru-RU" b="1" dirty="0"/>
              <a:t>Д. Только электронами.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 2 </a:t>
            </a:r>
            <a:r>
              <a:rPr lang="ru-RU" b="1" dirty="0" smtClean="0"/>
              <a:t>Поставьте соответствие между носителями заряда и проводящими средами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4040188" cy="639762"/>
          </a:xfrm>
        </p:spPr>
        <p:txBody>
          <a:bodyPr/>
          <a:lstStyle/>
          <a:p>
            <a:r>
              <a:rPr lang="ru-RU" dirty="0" smtClean="0"/>
              <a:t>Носители заряда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2928934"/>
            <a:ext cx="4040188" cy="3325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</a:t>
            </a:r>
            <a:r>
              <a:rPr lang="ru-RU" b="1" dirty="0"/>
              <a:t>. Электронами и </a:t>
            </a:r>
            <a:r>
              <a:rPr lang="ru-RU" b="1" dirty="0" smtClean="0"/>
              <a:t>ионами</a:t>
            </a:r>
            <a:r>
              <a:rPr lang="ru-RU" b="1" dirty="0"/>
              <a:t>.</a:t>
            </a:r>
            <a:endParaRPr lang="ru-RU" dirty="0"/>
          </a:p>
          <a:p>
            <a:pPr>
              <a:buNone/>
            </a:pPr>
            <a:r>
              <a:rPr lang="ru-RU" b="1" dirty="0"/>
              <a:t>Б. Положительными и отрицательными ионами. </a:t>
            </a:r>
            <a:endParaRPr lang="ru-RU" dirty="0"/>
          </a:p>
          <a:p>
            <a:pPr>
              <a:buNone/>
            </a:pPr>
            <a:r>
              <a:rPr lang="ru-RU" b="1" dirty="0"/>
              <a:t>В. Положительными </a:t>
            </a:r>
            <a:r>
              <a:rPr lang="ru-RU" b="1" dirty="0" smtClean="0"/>
              <a:t>или отрицательными ионами</a:t>
            </a:r>
            <a:endParaRPr lang="ru-RU" dirty="0"/>
          </a:p>
          <a:p>
            <a:pPr>
              <a:buNone/>
            </a:pPr>
            <a:r>
              <a:rPr lang="ru-RU" b="1" dirty="0"/>
              <a:t>Г. Только электронами.</a:t>
            </a:r>
            <a:endParaRPr lang="ru-RU" dirty="0"/>
          </a:p>
          <a:p>
            <a:pPr>
              <a:buNone/>
            </a:pPr>
            <a:r>
              <a:rPr lang="ru-RU" b="1" dirty="0"/>
              <a:t>Д. Электронами и дырками.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071678"/>
            <a:ext cx="4041775" cy="639762"/>
          </a:xfrm>
        </p:spPr>
        <p:txBody>
          <a:bodyPr/>
          <a:lstStyle/>
          <a:p>
            <a:r>
              <a:rPr lang="ru-RU" dirty="0" smtClean="0"/>
              <a:t>Проводящие среды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3214686"/>
            <a:ext cx="4041775" cy="246857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/>
              <a:t>Полупроводники</a:t>
            </a:r>
          </a:p>
          <a:p>
            <a:pPr marL="457200" indent="-457200">
              <a:buAutoNum type="arabicPeriod"/>
            </a:pPr>
            <a:r>
              <a:rPr lang="ru-RU" b="1" dirty="0"/>
              <a:t>Искровой разряд</a:t>
            </a:r>
          </a:p>
          <a:p>
            <a:pPr marL="457200" indent="-457200">
              <a:buAutoNum type="arabicPeriod"/>
            </a:pPr>
            <a:r>
              <a:rPr lang="ru-RU" b="1" dirty="0"/>
              <a:t>Электролиты</a:t>
            </a:r>
          </a:p>
          <a:p>
            <a:pPr marL="457200" indent="-457200">
              <a:buAutoNum type="arabicPeriod"/>
            </a:pPr>
            <a:r>
              <a:rPr lang="ru-RU" b="1" dirty="0"/>
              <a:t>Коронный разряд</a:t>
            </a:r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3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/>
              <a:t>Каким типом проводимости обладают полупроводниковые материалы с </a:t>
            </a:r>
            <a:r>
              <a:rPr lang="ru-RU" b="1" dirty="0" err="1"/>
              <a:t>донорными</a:t>
            </a:r>
            <a:r>
              <a:rPr lang="ru-RU" b="1" dirty="0"/>
              <a:t> примесями?</a:t>
            </a:r>
            <a:endParaRPr lang="ru-RU" dirty="0"/>
          </a:p>
          <a:p>
            <a:pPr>
              <a:buNone/>
            </a:pPr>
            <a:r>
              <a:rPr lang="ru-RU" b="1" dirty="0"/>
              <a:t>А. В основном электронной.</a:t>
            </a:r>
            <a:endParaRPr lang="ru-RU" dirty="0"/>
          </a:p>
          <a:p>
            <a:pPr>
              <a:buNone/>
            </a:pPr>
            <a:r>
              <a:rPr lang="ru-RU" b="1" dirty="0"/>
              <a:t>Б. В основном дырочной.</a:t>
            </a:r>
            <a:endParaRPr lang="ru-RU" dirty="0"/>
          </a:p>
          <a:p>
            <a:pPr>
              <a:buNone/>
            </a:pPr>
            <a:r>
              <a:rPr lang="ru-RU" b="1" dirty="0"/>
              <a:t>В. В равной мере электронной и дырочной.</a:t>
            </a:r>
            <a:endParaRPr lang="ru-RU" dirty="0"/>
          </a:p>
          <a:p>
            <a:pPr>
              <a:buNone/>
            </a:pPr>
            <a:r>
              <a:rPr lang="ru-RU" b="1" dirty="0"/>
              <a:t>Г. Ионной.</a:t>
            </a:r>
            <a:endParaRPr lang="ru-RU" dirty="0"/>
          </a:p>
          <a:p>
            <a:pPr>
              <a:buNone/>
            </a:pPr>
            <a:r>
              <a:rPr lang="ru-RU" b="1" dirty="0"/>
              <a:t>Д. Такие материалы не проводят электрический ток.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Какая из данных примесей может быть добавлена в кремний (</a:t>
            </a:r>
            <a:r>
              <a:rPr lang="en-US" dirty="0" smtClean="0"/>
              <a:t>Si)</a:t>
            </a:r>
            <a:r>
              <a:rPr lang="ru-RU" dirty="0" smtClean="0"/>
              <a:t>, чтобы получить акцепторную проводимость.</a:t>
            </a:r>
          </a:p>
          <a:p>
            <a:pPr>
              <a:buNone/>
            </a:pPr>
            <a:r>
              <a:rPr lang="ru-RU" dirty="0" smtClean="0"/>
              <a:t>А. </a:t>
            </a:r>
            <a:r>
              <a:rPr lang="en-US" dirty="0" err="1" smtClean="0"/>
              <a:t>Ge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Б. </a:t>
            </a:r>
            <a:r>
              <a:rPr lang="en-US" dirty="0" smtClean="0"/>
              <a:t>In</a:t>
            </a:r>
          </a:p>
          <a:p>
            <a:pPr>
              <a:buNone/>
            </a:pPr>
            <a:r>
              <a:rPr lang="ru-RU" dirty="0" smtClean="0"/>
              <a:t>В. </a:t>
            </a:r>
            <a:r>
              <a:rPr lang="en-US" dirty="0" err="1" smtClean="0"/>
              <a:t>Sb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Г. </a:t>
            </a:r>
            <a:r>
              <a:rPr lang="en-US" dirty="0" smtClean="0"/>
              <a:t>Ne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аблица менделе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75802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2145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№ 5 </a:t>
            </a:r>
            <a:r>
              <a:rPr lang="ru-RU" b="1" dirty="0" smtClean="0"/>
              <a:t>Поставьте соответствие между  проводящими средами и их  практическим использованием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8596" y="2071678"/>
            <a:ext cx="4040188" cy="639762"/>
          </a:xfrm>
        </p:spPr>
        <p:txBody>
          <a:bodyPr/>
          <a:lstStyle/>
          <a:p>
            <a:r>
              <a:rPr lang="ru-RU" dirty="0" smtClean="0"/>
              <a:t>Носители заряда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28596" y="2928934"/>
            <a:ext cx="4040188" cy="33258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А</a:t>
            </a:r>
            <a:r>
              <a:rPr lang="ru-RU" b="1" dirty="0"/>
              <a:t>. </a:t>
            </a:r>
            <a:r>
              <a:rPr lang="ru-RU" b="1" dirty="0" smtClean="0"/>
              <a:t>Ионизация воздуха.</a:t>
            </a:r>
            <a:endParaRPr lang="ru-RU" dirty="0"/>
          </a:p>
          <a:p>
            <a:pPr>
              <a:buNone/>
            </a:pPr>
            <a:r>
              <a:rPr lang="ru-RU" b="1" dirty="0"/>
              <a:t>Б. </a:t>
            </a:r>
            <a:r>
              <a:rPr lang="ru-RU" b="1" dirty="0" smtClean="0"/>
              <a:t>Защита от превышения напряжения</a:t>
            </a:r>
            <a:endParaRPr lang="ru-RU" dirty="0"/>
          </a:p>
          <a:p>
            <a:pPr>
              <a:buNone/>
            </a:pPr>
            <a:r>
              <a:rPr lang="ru-RU" b="1" dirty="0"/>
              <a:t>В. </a:t>
            </a:r>
            <a:r>
              <a:rPr lang="ru-RU" b="1" dirty="0" smtClean="0"/>
              <a:t>Получение веществ из раствора</a:t>
            </a:r>
            <a:endParaRPr lang="ru-RU" dirty="0"/>
          </a:p>
          <a:p>
            <a:pPr>
              <a:buNone/>
            </a:pPr>
            <a:r>
              <a:rPr lang="ru-RU" b="1" dirty="0"/>
              <a:t>Г. </a:t>
            </a:r>
            <a:r>
              <a:rPr lang="ru-RU" b="1" dirty="0" smtClean="0"/>
              <a:t>Определение мощности излучения</a:t>
            </a:r>
            <a:endParaRPr lang="ru-RU" dirty="0"/>
          </a:p>
          <a:p>
            <a:pPr>
              <a:buNone/>
            </a:pPr>
            <a:r>
              <a:rPr lang="ru-RU" b="1" dirty="0"/>
              <a:t>Д. </a:t>
            </a:r>
            <a:r>
              <a:rPr lang="ru-RU" b="1" dirty="0" smtClean="0"/>
              <a:t>Световая реклама.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2071678"/>
            <a:ext cx="4041775" cy="639762"/>
          </a:xfrm>
        </p:spPr>
        <p:txBody>
          <a:bodyPr/>
          <a:lstStyle/>
          <a:p>
            <a:r>
              <a:rPr lang="ru-RU" dirty="0" smtClean="0"/>
              <a:t>Проводящие среды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2857496"/>
            <a:ext cx="4041775" cy="3429024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b="1" dirty="0"/>
              <a:t>Полупроводники</a:t>
            </a:r>
          </a:p>
          <a:p>
            <a:pPr marL="457200" indent="-457200">
              <a:buAutoNum type="arabicPeriod"/>
            </a:pPr>
            <a:r>
              <a:rPr lang="ru-RU" b="1" dirty="0"/>
              <a:t>Искровой разряд</a:t>
            </a:r>
          </a:p>
          <a:p>
            <a:pPr marL="457200" indent="-457200">
              <a:buAutoNum type="arabicPeriod"/>
            </a:pPr>
            <a:r>
              <a:rPr lang="ru-RU" b="1" dirty="0"/>
              <a:t>Электролиты</a:t>
            </a:r>
          </a:p>
          <a:p>
            <a:pPr marL="457200" indent="-457200">
              <a:buAutoNum type="arabicPeriod"/>
            </a:pPr>
            <a:r>
              <a:rPr lang="ru-RU" b="1" dirty="0"/>
              <a:t>Коронный </a:t>
            </a:r>
            <a:r>
              <a:rPr lang="ru-RU" b="1" dirty="0" smtClean="0"/>
              <a:t>разряд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Самостоятельный разряд</a:t>
            </a:r>
          </a:p>
          <a:p>
            <a:pPr marL="457200" indent="-457200">
              <a:buAutoNum type="arabicPeriod"/>
            </a:pPr>
            <a:r>
              <a:rPr lang="ru-RU" b="1" dirty="0" smtClean="0"/>
              <a:t>Несамостоятельный разряд</a:t>
            </a:r>
            <a:endParaRPr lang="ru-RU" b="1" dirty="0"/>
          </a:p>
          <a:p>
            <a:pPr marL="457200" indent="-457200">
              <a:buAutoNum type="arabicPeriod"/>
            </a:pPr>
            <a:endParaRPr lang="ru-RU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</a:t>
            </a:r>
            <a:r>
              <a:rPr lang="en-US" dirty="0" smtClean="0"/>
              <a:t> </a:t>
            </a:r>
            <a:r>
              <a:rPr lang="ru-RU" dirty="0"/>
              <a:t>6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430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Найти ток,</a:t>
            </a:r>
            <a:r>
              <a:rPr lang="en-US" dirty="0" smtClean="0"/>
              <a:t> </a:t>
            </a:r>
            <a:r>
              <a:rPr lang="ru-RU" dirty="0" smtClean="0"/>
              <a:t>проходящий через источник </a:t>
            </a:r>
            <a:r>
              <a:rPr lang="ru-RU" dirty="0" err="1" smtClean="0"/>
              <a:t>ε</a:t>
            </a:r>
            <a:r>
              <a:rPr lang="ru-RU" dirty="0" smtClean="0"/>
              <a:t>=12 В (сопротивлением источника пренебречь), если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=3 </a:t>
            </a:r>
            <a:r>
              <a:rPr lang="ru-RU" dirty="0" smtClean="0"/>
              <a:t>Ом, </a:t>
            </a:r>
            <a:r>
              <a:rPr lang="en-US" dirty="0" smtClean="0"/>
              <a:t>R</a:t>
            </a:r>
            <a:r>
              <a:rPr lang="ru-RU" baseline="-25000" dirty="0"/>
              <a:t>2</a:t>
            </a:r>
            <a:r>
              <a:rPr lang="en-US" dirty="0" smtClean="0"/>
              <a:t>=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smtClean="0"/>
              <a:t>Ом</a:t>
            </a:r>
            <a:endParaRPr lang="ru-RU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643174" y="3429000"/>
            <a:ext cx="3573488" cy="3071834"/>
            <a:chOff x="3213884" y="3072604"/>
            <a:chExt cx="3002778" cy="292816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rot="5400000">
              <a:off x="3393273" y="3607595"/>
              <a:ext cx="1071570" cy="1588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rot="5400000">
              <a:off x="3965571" y="3535363"/>
              <a:ext cx="356396" cy="794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 rot="5400000">
              <a:off x="3607190" y="4322372"/>
              <a:ext cx="500066" cy="1285090"/>
              <a:chOff x="6786578" y="4000504"/>
              <a:chExt cx="500066" cy="1285090"/>
            </a:xfrm>
          </p:grpSpPr>
          <p:sp>
            <p:nvSpPr>
              <p:cNvPr id="9" name="Равнобедренный треугольник 8"/>
              <p:cNvSpPr/>
              <p:nvPr/>
            </p:nvSpPr>
            <p:spPr>
              <a:xfrm>
                <a:off x="6858016" y="4357694"/>
                <a:ext cx="428628" cy="5715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единительная линия 9"/>
              <p:cNvCxnSpPr/>
              <p:nvPr/>
            </p:nvCxnSpPr>
            <p:spPr>
              <a:xfrm rot="10800000" flipV="1">
                <a:off x="6786578" y="4357694"/>
                <a:ext cx="490542" cy="873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rot="5400000">
                <a:off x="6894529" y="4178305"/>
                <a:ext cx="356396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>
                <a:off x="6894529" y="5106999"/>
                <a:ext cx="356396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14"/>
            <p:cNvGrpSpPr/>
            <p:nvPr/>
          </p:nvGrpSpPr>
          <p:grpSpPr>
            <a:xfrm rot="16200000">
              <a:off x="3607190" y="5108190"/>
              <a:ext cx="500066" cy="1285090"/>
              <a:chOff x="6786578" y="4000504"/>
              <a:chExt cx="500066" cy="1285090"/>
            </a:xfrm>
          </p:grpSpPr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6858016" y="4357694"/>
                <a:ext cx="428628" cy="571504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 rot="10800000" flipV="1">
                <a:off x="6786578" y="4357694"/>
                <a:ext cx="490542" cy="873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rot="5400000">
                <a:off x="6894529" y="4178305"/>
                <a:ext cx="356396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rot="5400000">
                <a:off x="6894529" y="5106999"/>
                <a:ext cx="356396" cy="794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Прямоугольник 19"/>
            <p:cNvSpPr/>
            <p:nvPr/>
          </p:nvSpPr>
          <p:spPr>
            <a:xfrm>
              <a:off x="4429124" y="4786322"/>
              <a:ext cx="107157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500562" y="5500702"/>
              <a:ext cx="1071570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143372" y="3571876"/>
              <a:ext cx="2071702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5400000" flipH="1" flipV="1">
              <a:off x="5143504" y="4572008"/>
              <a:ext cx="214314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357818" y="5000636"/>
              <a:ext cx="85725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5000628" y="5643578"/>
              <a:ext cx="1214446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rot="5400000" flipH="1" flipV="1">
              <a:off x="5144298" y="4571214"/>
              <a:ext cx="214314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5400000" flipH="1" flipV="1">
              <a:off x="2143108" y="4643446"/>
              <a:ext cx="214314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3214678" y="3571876"/>
              <a:ext cx="71438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57620" y="3071810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ε</a:t>
            </a:r>
            <a:endParaRPr lang="ru-RU" sz="4400" dirty="0"/>
          </a:p>
        </p:txBody>
      </p:sp>
      <p:sp>
        <p:nvSpPr>
          <p:cNvPr id="42" name="TextBox 41"/>
          <p:cNvSpPr txBox="1"/>
          <p:nvPr/>
        </p:nvSpPr>
        <p:spPr>
          <a:xfrm>
            <a:off x="4429124" y="4714884"/>
            <a:ext cx="681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</a:t>
            </a:r>
            <a:r>
              <a:rPr lang="en-US" sz="4400" baseline="-25000" dirty="0" smtClean="0"/>
              <a:t>1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4714876" y="5857892"/>
            <a:ext cx="6815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R</a:t>
            </a:r>
            <a:r>
              <a:rPr lang="en-US" sz="4400" baseline="-25000" dirty="0"/>
              <a:t>2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1802" cy="1225536"/>
          </a:xfrm>
        </p:spPr>
        <p:txBody>
          <a:bodyPr>
            <a:normAutofit/>
          </a:bodyPr>
          <a:lstStyle/>
          <a:p>
            <a:r>
              <a:rPr lang="ru-RU" sz="5400" b="1" dirty="0">
                <a:ln w="2857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857232"/>
            <a:ext cx="5686436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Б3, В4, Г2, Д1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А4, Б2, В3, Г6, Д5</a:t>
            </a:r>
          </a:p>
          <a:p>
            <a:pPr marL="514350" indent="-514350">
              <a:buAutoNum type="arabicPeriod"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А</a:t>
            </a:r>
          </a:p>
          <a:p>
            <a:pPr marL="514350" indent="-514350">
              <a:buAutoNum type="arabicPeriod"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280</Words>
  <Application>Microsoft Office PowerPoint</Application>
  <PresentationFormat>Экран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Проводимость в средах</vt:lpstr>
      <vt:lpstr>№ 1</vt:lpstr>
      <vt:lpstr>№ 2 Поставьте соответствие между носителями заряда и проводящими средами </vt:lpstr>
      <vt:lpstr>№ 3</vt:lpstr>
      <vt:lpstr>№ 4</vt:lpstr>
      <vt:lpstr>Слайд 6</vt:lpstr>
      <vt:lpstr>№ 5 Поставьте соответствие между  проводящими средами и их  практическим использованием  </vt:lpstr>
      <vt:lpstr>№ 6</vt:lpstr>
      <vt:lpstr>Ответы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Проводимость в средах</dc:title>
  <dc:creator>admin</dc:creator>
  <cp:lastModifiedBy>admin</cp:lastModifiedBy>
  <cp:revision>6</cp:revision>
  <dcterms:created xsi:type="dcterms:W3CDTF">2019-10-09T17:53:37Z</dcterms:created>
  <dcterms:modified xsi:type="dcterms:W3CDTF">2019-10-09T19:18:09Z</dcterms:modified>
</cp:coreProperties>
</file>