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FC31-158D-4466-96DB-DC27F8B7016D}" type="datetimeFigureOut">
              <a:rPr lang="ru-RU" smtClean="0"/>
              <a:t>21.09.2019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1CE8FE3-51E2-46AB-8781-FA1BF52B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14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FC31-158D-4466-96DB-DC27F8B7016D}" type="datetimeFigureOut">
              <a:rPr lang="ru-RU" smtClean="0"/>
              <a:t>21.09.2019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CE8FE3-51E2-46AB-8781-FA1BF52B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363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FC31-158D-4466-96DB-DC27F8B7016D}" type="datetimeFigureOut">
              <a:rPr lang="ru-RU" smtClean="0"/>
              <a:t>21.09.2019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CE8FE3-51E2-46AB-8781-FA1BF52B1F5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1017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FC31-158D-4466-96DB-DC27F8B7016D}" type="datetimeFigureOut">
              <a:rPr lang="ru-RU" smtClean="0"/>
              <a:t>21.09.2019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CE8FE3-51E2-46AB-8781-FA1BF52B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979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FC31-158D-4466-96DB-DC27F8B7016D}" type="datetimeFigureOut">
              <a:rPr lang="ru-RU" smtClean="0"/>
              <a:t>21.09.2019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CE8FE3-51E2-46AB-8781-FA1BF52B1F5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8853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FC31-158D-4466-96DB-DC27F8B7016D}" type="datetimeFigureOut">
              <a:rPr lang="ru-RU" smtClean="0"/>
              <a:t>21.09.2019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CE8FE3-51E2-46AB-8781-FA1BF52B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857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FC31-158D-4466-96DB-DC27F8B7016D}" type="datetimeFigureOut">
              <a:rPr lang="ru-RU" smtClean="0"/>
              <a:t>21.09.2019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8FE3-51E2-46AB-8781-FA1BF52B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422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FC31-158D-4466-96DB-DC27F8B7016D}" type="datetimeFigureOut">
              <a:rPr lang="ru-RU" smtClean="0"/>
              <a:t>21.09.2019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8FE3-51E2-46AB-8781-FA1BF52B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34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FC31-158D-4466-96DB-DC27F8B7016D}" type="datetimeFigureOut">
              <a:rPr lang="ru-RU" smtClean="0"/>
              <a:t>21.09.2019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8FE3-51E2-46AB-8781-FA1BF52B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70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FC31-158D-4466-96DB-DC27F8B7016D}" type="datetimeFigureOut">
              <a:rPr lang="ru-RU" smtClean="0"/>
              <a:t>21.09.2019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CE8FE3-51E2-46AB-8781-FA1BF52B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90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FC31-158D-4466-96DB-DC27F8B7016D}" type="datetimeFigureOut">
              <a:rPr lang="ru-RU" smtClean="0"/>
              <a:t>21.09.2019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CE8FE3-51E2-46AB-8781-FA1BF52B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926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FC31-158D-4466-96DB-DC27F8B7016D}" type="datetimeFigureOut">
              <a:rPr lang="ru-RU" smtClean="0"/>
              <a:t>21.09.2019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CE8FE3-51E2-46AB-8781-FA1BF52B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26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FC31-158D-4466-96DB-DC27F8B7016D}" type="datetimeFigureOut">
              <a:rPr lang="ru-RU" smtClean="0"/>
              <a:t>21.09.2019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8FE3-51E2-46AB-8781-FA1BF52B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10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FC31-158D-4466-96DB-DC27F8B7016D}" type="datetimeFigureOut">
              <a:rPr lang="ru-RU" smtClean="0"/>
              <a:t>21.09.2019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8FE3-51E2-46AB-8781-FA1BF52B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57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FC31-158D-4466-96DB-DC27F8B7016D}" type="datetimeFigureOut">
              <a:rPr lang="ru-RU" smtClean="0"/>
              <a:t>21.09.2019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8FE3-51E2-46AB-8781-FA1BF52B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7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FC31-158D-4466-96DB-DC27F8B7016D}" type="datetimeFigureOut">
              <a:rPr lang="ru-RU" smtClean="0"/>
              <a:t>21.09.2019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CE8FE3-51E2-46AB-8781-FA1BF52B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15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EFC31-158D-4466-96DB-DC27F8B7016D}" type="datetimeFigureOut">
              <a:rPr lang="ru-RU" smtClean="0"/>
              <a:t>21.09.2019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CE8FE3-51E2-46AB-8781-FA1BF52B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05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852827C-008B-45D0-A73F-33E835A830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Домашнее задание по электрическим схемам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19EEC82D-4821-4527-AF7D-9B338C811C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11-А класс</a:t>
            </a:r>
          </a:p>
        </p:txBody>
      </p:sp>
    </p:spTree>
    <p:extLst>
      <p:ext uri="{BB962C8B-B14F-4D97-AF65-F5344CB8AC3E}">
        <p14:creationId xmlns:p14="http://schemas.microsoft.com/office/powerpoint/2010/main" val="365650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7B9673-5A16-495B-ADE5-0500F9CE0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5778" y="306333"/>
            <a:ext cx="2056713" cy="1280890"/>
          </a:xfrm>
        </p:spPr>
        <p:txBody>
          <a:bodyPr/>
          <a:lstStyle/>
          <a:p>
            <a:r>
              <a:rPr lang="ru-RU" dirty="0"/>
              <a:t>№1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5F3CE7-F0B7-45DB-B8A4-FBC4F21C2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245" y="1183516"/>
            <a:ext cx="5986393" cy="4793767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/>
              <a:t>Найти ток и напряжение на сопротивлении </a:t>
            </a:r>
            <a:r>
              <a:rPr lang="en-US" sz="3600" dirty="0"/>
              <a:t>R </a:t>
            </a:r>
            <a:r>
              <a:rPr lang="ru-RU" sz="3600" dirty="0"/>
              <a:t>если:</a:t>
            </a:r>
          </a:p>
          <a:p>
            <a:pPr marL="0" indent="0">
              <a:buNone/>
            </a:pPr>
            <a:r>
              <a:rPr lang="ru-RU" sz="3600" dirty="0"/>
              <a:t>ЭДС источников </a:t>
            </a:r>
            <a:r>
              <a:rPr lang="el-GR" sz="3600" dirty="0"/>
              <a:t>ε</a:t>
            </a:r>
            <a:r>
              <a:rPr lang="en-US" sz="3600" dirty="0"/>
              <a:t>1</a:t>
            </a:r>
            <a:r>
              <a:rPr lang="ru-RU" sz="3600" dirty="0"/>
              <a:t>=10 В, </a:t>
            </a:r>
            <a:r>
              <a:rPr lang="el-GR" sz="3600" dirty="0"/>
              <a:t>ε</a:t>
            </a:r>
            <a:r>
              <a:rPr lang="ru-RU" sz="3600" dirty="0"/>
              <a:t>2=20 В,</a:t>
            </a:r>
            <a:r>
              <a:rPr lang="en-US" sz="3600" dirty="0"/>
              <a:t> </a:t>
            </a:r>
            <a:r>
              <a:rPr lang="ru-RU" sz="3600" dirty="0"/>
              <a:t>их внутренние сопротивления</a:t>
            </a:r>
            <a:r>
              <a:rPr lang="en-US" sz="3600" dirty="0"/>
              <a:t> r1=2 </a:t>
            </a:r>
            <a:r>
              <a:rPr lang="ru-RU" sz="3600" dirty="0"/>
              <a:t>Ом</a:t>
            </a:r>
            <a:r>
              <a:rPr lang="en-US" sz="3600" dirty="0"/>
              <a:t>, r2=3</a:t>
            </a:r>
            <a:r>
              <a:rPr lang="ru-RU" sz="3600" dirty="0"/>
              <a:t> Ом, </a:t>
            </a:r>
            <a:r>
              <a:rPr lang="en-US" sz="3600" dirty="0"/>
              <a:t>R=12 </a:t>
            </a:r>
            <a:r>
              <a:rPr lang="ru-RU" sz="3600" dirty="0"/>
              <a:t>Ом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49DAA91B-0A16-4E63-8C77-071045DAE62E}"/>
              </a:ext>
            </a:extLst>
          </p:cNvPr>
          <p:cNvCxnSpPr/>
          <p:nvPr/>
        </p:nvCxnSpPr>
        <p:spPr>
          <a:xfrm>
            <a:off x="7884543" y="1828800"/>
            <a:ext cx="0" cy="127670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20FBCAB9-0054-4564-AF71-AEC310361983}"/>
              </a:ext>
            </a:extLst>
          </p:cNvPr>
          <p:cNvCxnSpPr>
            <a:cxnSpLocks/>
          </p:cNvCxnSpPr>
          <p:nvPr/>
        </p:nvCxnSpPr>
        <p:spPr>
          <a:xfrm>
            <a:off x="8036943" y="2115030"/>
            <a:ext cx="0" cy="70424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58D6B4F-77AE-42B0-B015-19ACA717D3AD}"/>
              </a:ext>
            </a:extLst>
          </p:cNvPr>
          <p:cNvCxnSpPr>
            <a:cxnSpLocks/>
          </p:cNvCxnSpPr>
          <p:nvPr/>
        </p:nvCxnSpPr>
        <p:spPr>
          <a:xfrm>
            <a:off x="7367980" y="2467154"/>
            <a:ext cx="516563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B54BC3EA-DEFA-4B06-81D7-AF3AF7339224}"/>
              </a:ext>
            </a:extLst>
          </p:cNvPr>
          <p:cNvCxnSpPr>
            <a:cxnSpLocks/>
          </p:cNvCxnSpPr>
          <p:nvPr/>
        </p:nvCxnSpPr>
        <p:spPr>
          <a:xfrm>
            <a:off x="8036943" y="2467154"/>
            <a:ext cx="327411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96DDF83-F042-4676-99C7-64C128F9D9B3}"/>
              </a:ext>
            </a:extLst>
          </p:cNvPr>
          <p:cNvSpPr/>
          <p:nvPr/>
        </p:nvSpPr>
        <p:spPr>
          <a:xfrm>
            <a:off x="8364354" y="2261937"/>
            <a:ext cx="673762" cy="385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8D482DCA-77FD-4046-B6A6-54061E11B863}"/>
              </a:ext>
            </a:extLst>
          </p:cNvPr>
          <p:cNvCxnSpPr>
            <a:cxnSpLocks/>
          </p:cNvCxnSpPr>
          <p:nvPr/>
        </p:nvCxnSpPr>
        <p:spPr>
          <a:xfrm>
            <a:off x="9038116" y="2467154"/>
            <a:ext cx="516563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300EC3C4-59E0-43F6-A974-E9B5633DCAF2}"/>
              </a:ext>
            </a:extLst>
          </p:cNvPr>
          <p:cNvCxnSpPr/>
          <p:nvPr/>
        </p:nvCxnSpPr>
        <p:spPr>
          <a:xfrm>
            <a:off x="9916609" y="1828800"/>
            <a:ext cx="0" cy="127670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C67BC138-E2FC-462E-9AB7-126715DF974C}"/>
              </a:ext>
            </a:extLst>
          </p:cNvPr>
          <p:cNvCxnSpPr>
            <a:cxnSpLocks/>
          </p:cNvCxnSpPr>
          <p:nvPr/>
        </p:nvCxnSpPr>
        <p:spPr>
          <a:xfrm>
            <a:off x="10069009" y="2115030"/>
            <a:ext cx="0" cy="70424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CADCABEF-5A3C-4716-80F5-E286E241E39E}"/>
              </a:ext>
            </a:extLst>
          </p:cNvPr>
          <p:cNvCxnSpPr>
            <a:cxnSpLocks/>
          </p:cNvCxnSpPr>
          <p:nvPr/>
        </p:nvCxnSpPr>
        <p:spPr>
          <a:xfrm>
            <a:off x="9400046" y="2467154"/>
            <a:ext cx="516563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75EED6FA-5126-4006-B67D-08DBFACDA87A}"/>
              </a:ext>
            </a:extLst>
          </p:cNvPr>
          <p:cNvCxnSpPr>
            <a:cxnSpLocks/>
          </p:cNvCxnSpPr>
          <p:nvPr/>
        </p:nvCxnSpPr>
        <p:spPr>
          <a:xfrm>
            <a:off x="10069009" y="2467154"/>
            <a:ext cx="327411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A18DEBE5-AAAF-4FAD-B4C7-8661E7239A0D}"/>
              </a:ext>
            </a:extLst>
          </p:cNvPr>
          <p:cNvSpPr/>
          <p:nvPr/>
        </p:nvSpPr>
        <p:spPr>
          <a:xfrm>
            <a:off x="10396420" y="2261937"/>
            <a:ext cx="673762" cy="385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9F0A5A00-3685-4066-82FC-CBED6F6B2F0C}"/>
              </a:ext>
            </a:extLst>
          </p:cNvPr>
          <p:cNvCxnSpPr>
            <a:cxnSpLocks/>
          </p:cNvCxnSpPr>
          <p:nvPr/>
        </p:nvCxnSpPr>
        <p:spPr>
          <a:xfrm>
            <a:off x="11070182" y="2467154"/>
            <a:ext cx="516563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F7830AF1-855D-4EC5-BB76-76A916852655}"/>
              </a:ext>
            </a:extLst>
          </p:cNvPr>
          <p:cNvCxnSpPr>
            <a:cxnSpLocks/>
          </p:cNvCxnSpPr>
          <p:nvPr/>
        </p:nvCxnSpPr>
        <p:spPr>
          <a:xfrm>
            <a:off x="7367980" y="2467154"/>
            <a:ext cx="0" cy="24321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C3ECADD5-9148-45DB-8588-669ACAA79A29}"/>
              </a:ext>
            </a:extLst>
          </p:cNvPr>
          <p:cNvCxnSpPr>
            <a:cxnSpLocks/>
          </p:cNvCxnSpPr>
          <p:nvPr/>
        </p:nvCxnSpPr>
        <p:spPr>
          <a:xfrm>
            <a:off x="11586745" y="2467154"/>
            <a:ext cx="0" cy="24321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4F7D0F3D-34B4-41CA-AB51-D1704A09052C}"/>
              </a:ext>
            </a:extLst>
          </p:cNvPr>
          <p:cNvSpPr/>
          <p:nvPr/>
        </p:nvSpPr>
        <p:spPr>
          <a:xfrm>
            <a:off x="8927283" y="4706754"/>
            <a:ext cx="673762" cy="385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F282D9A8-78E3-41AE-B35B-70849923EAB9}"/>
              </a:ext>
            </a:extLst>
          </p:cNvPr>
          <p:cNvCxnSpPr>
            <a:cxnSpLocks/>
          </p:cNvCxnSpPr>
          <p:nvPr/>
        </p:nvCxnSpPr>
        <p:spPr>
          <a:xfrm flipV="1">
            <a:off x="9601045" y="4899259"/>
            <a:ext cx="1985700" cy="12712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6C7F1F53-AC2F-46EE-9028-74A5A1F1D20B}"/>
              </a:ext>
            </a:extLst>
          </p:cNvPr>
          <p:cNvCxnSpPr>
            <a:cxnSpLocks/>
          </p:cNvCxnSpPr>
          <p:nvPr/>
        </p:nvCxnSpPr>
        <p:spPr>
          <a:xfrm flipV="1">
            <a:off x="7367980" y="4900742"/>
            <a:ext cx="1559303" cy="1122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1585039-FD42-4457-82DA-B06EA5635D23}"/>
              </a:ext>
            </a:extLst>
          </p:cNvPr>
          <p:cNvSpPr txBox="1"/>
          <p:nvPr/>
        </p:nvSpPr>
        <p:spPr>
          <a:xfrm>
            <a:off x="7515845" y="1120914"/>
            <a:ext cx="6848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/>
              <a:t>ε</a:t>
            </a:r>
            <a:r>
              <a:rPr lang="en-US" sz="4000" dirty="0"/>
              <a:t>1</a:t>
            </a:r>
            <a:endParaRPr lang="ru-RU" sz="4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B0722A-57CB-4C06-97B6-7F7DE8BA5C0B}"/>
              </a:ext>
            </a:extLst>
          </p:cNvPr>
          <p:cNvSpPr txBox="1"/>
          <p:nvPr/>
        </p:nvSpPr>
        <p:spPr>
          <a:xfrm>
            <a:off x="9936138" y="1149827"/>
            <a:ext cx="6848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/>
              <a:t>ε</a:t>
            </a:r>
            <a:r>
              <a:rPr lang="en-US" sz="4000" dirty="0"/>
              <a:t>2</a:t>
            </a:r>
            <a:endParaRPr lang="ru-RU" sz="4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7E49AD8-0D1C-491B-83EF-5E141580CC89}"/>
              </a:ext>
            </a:extLst>
          </p:cNvPr>
          <p:cNvSpPr txBox="1"/>
          <p:nvPr/>
        </p:nvSpPr>
        <p:spPr>
          <a:xfrm>
            <a:off x="8641878" y="1554051"/>
            <a:ext cx="6222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r1</a:t>
            </a:r>
            <a:endParaRPr lang="ru-RU" sz="40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0CA1539-71F8-4351-8E61-7DE4EDE2F133}"/>
              </a:ext>
            </a:extLst>
          </p:cNvPr>
          <p:cNvSpPr txBox="1"/>
          <p:nvPr/>
        </p:nvSpPr>
        <p:spPr>
          <a:xfrm>
            <a:off x="10670629" y="1569850"/>
            <a:ext cx="6222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r2</a:t>
            </a:r>
            <a:endParaRPr lang="ru-RU" sz="4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21B7C9-CE88-4A67-90D4-3E7224836ECA}"/>
              </a:ext>
            </a:extLst>
          </p:cNvPr>
          <p:cNvSpPr txBox="1"/>
          <p:nvPr/>
        </p:nvSpPr>
        <p:spPr>
          <a:xfrm>
            <a:off x="9400046" y="5438274"/>
            <a:ext cx="4956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R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910463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7B9673-5A16-495B-ADE5-0500F9CE0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5778" y="306333"/>
            <a:ext cx="2056713" cy="1280890"/>
          </a:xfrm>
        </p:spPr>
        <p:txBody>
          <a:bodyPr/>
          <a:lstStyle/>
          <a:p>
            <a:r>
              <a:rPr lang="ru-RU" dirty="0"/>
              <a:t>№2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5F3CE7-F0B7-45DB-B8A4-FBC4F21C2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245" y="1183516"/>
            <a:ext cx="5986393" cy="4793767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/>
              <a:t>Найти ток и напряжение на сопротивлении </a:t>
            </a:r>
            <a:r>
              <a:rPr lang="en-US" sz="3600" dirty="0"/>
              <a:t>R </a:t>
            </a:r>
            <a:r>
              <a:rPr lang="ru-RU" sz="3600" dirty="0"/>
              <a:t>если:</a:t>
            </a:r>
          </a:p>
          <a:p>
            <a:pPr marL="0" indent="0">
              <a:buNone/>
            </a:pPr>
            <a:r>
              <a:rPr lang="ru-RU" sz="3600" dirty="0"/>
              <a:t>ЭДС источников </a:t>
            </a:r>
            <a:r>
              <a:rPr lang="el-GR" sz="3600" dirty="0"/>
              <a:t>ε</a:t>
            </a:r>
            <a:r>
              <a:rPr lang="en-US" sz="3600" dirty="0"/>
              <a:t>1</a:t>
            </a:r>
            <a:r>
              <a:rPr lang="ru-RU" sz="3600" dirty="0"/>
              <a:t>=10 В, </a:t>
            </a:r>
            <a:r>
              <a:rPr lang="el-GR" sz="3600" dirty="0"/>
              <a:t>ε</a:t>
            </a:r>
            <a:r>
              <a:rPr lang="ru-RU" sz="3600" dirty="0"/>
              <a:t>2=10 В,</a:t>
            </a:r>
            <a:r>
              <a:rPr lang="en-US" sz="3600" dirty="0"/>
              <a:t> </a:t>
            </a:r>
            <a:r>
              <a:rPr lang="ru-RU" sz="3600" dirty="0"/>
              <a:t>их внутренние сопротивления</a:t>
            </a:r>
            <a:r>
              <a:rPr lang="en-US" sz="3600" dirty="0"/>
              <a:t> r1=</a:t>
            </a:r>
            <a:r>
              <a:rPr lang="ru-RU" sz="3600" dirty="0"/>
              <a:t>6</a:t>
            </a:r>
            <a:r>
              <a:rPr lang="en-US" sz="3600" dirty="0"/>
              <a:t> </a:t>
            </a:r>
            <a:r>
              <a:rPr lang="ru-RU" sz="3600" dirty="0"/>
              <a:t>Ом</a:t>
            </a:r>
            <a:r>
              <a:rPr lang="en-US" sz="3600" dirty="0"/>
              <a:t>, r2=3</a:t>
            </a:r>
            <a:r>
              <a:rPr lang="ru-RU" sz="3600" dirty="0"/>
              <a:t> Ом, </a:t>
            </a:r>
            <a:r>
              <a:rPr lang="en-US" sz="3600" dirty="0"/>
              <a:t>R=</a:t>
            </a:r>
            <a:r>
              <a:rPr lang="ru-RU" sz="3600" dirty="0"/>
              <a:t>8</a:t>
            </a:r>
            <a:r>
              <a:rPr lang="en-US" sz="3600" dirty="0"/>
              <a:t> </a:t>
            </a:r>
            <a:r>
              <a:rPr lang="ru-RU" sz="3600" dirty="0"/>
              <a:t>Ом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49DAA91B-0A16-4E63-8C77-071045DAE62E}"/>
              </a:ext>
            </a:extLst>
          </p:cNvPr>
          <p:cNvCxnSpPr/>
          <p:nvPr/>
        </p:nvCxnSpPr>
        <p:spPr>
          <a:xfrm>
            <a:off x="8364354" y="394636"/>
            <a:ext cx="0" cy="127670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20FBCAB9-0054-4564-AF71-AEC310361983}"/>
              </a:ext>
            </a:extLst>
          </p:cNvPr>
          <p:cNvCxnSpPr>
            <a:cxnSpLocks/>
          </p:cNvCxnSpPr>
          <p:nvPr/>
        </p:nvCxnSpPr>
        <p:spPr>
          <a:xfrm>
            <a:off x="8547082" y="700116"/>
            <a:ext cx="0" cy="70424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58D6B4F-77AE-42B0-B015-19ACA717D3AD}"/>
              </a:ext>
            </a:extLst>
          </p:cNvPr>
          <p:cNvCxnSpPr>
            <a:cxnSpLocks/>
          </p:cNvCxnSpPr>
          <p:nvPr/>
        </p:nvCxnSpPr>
        <p:spPr>
          <a:xfrm flipV="1">
            <a:off x="7367980" y="1055327"/>
            <a:ext cx="996374" cy="1419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B54BC3EA-DEFA-4B06-81D7-AF3AF7339224}"/>
              </a:ext>
            </a:extLst>
          </p:cNvPr>
          <p:cNvCxnSpPr>
            <a:cxnSpLocks/>
          </p:cNvCxnSpPr>
          <p:nvPr/>
        </p:nvCxnSpPr>
        <p:spPr>
          <a:xfrm>
            <a:off x="8547082" y="1069520"/>
            <a:ext cx="327411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96DDF83-F042-4676-99C7-64C128F9D9B3}"/>
              </a:ext>
            </a:extLst>
          </p:cNvPr>
          <p:cNvSpPr/>
          <p:nvPr/>
        </p:nvSpPr>
        <p:spPr>
          <a:xfrm>
            <a:off x="8813365" y="877015"/>
            <a:ext cx="673762" cy="385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8D482DCA-77FD-4046-B6A6-54061E11B863}"/>
              </a:ext>
            </a:extLst>
          </p:cNvPr>
          <p:cNvCxnSpPr>
            <a:cxnSpLocks/>
          </p:cNvCxnSpPr>
          <p:nvPr/>
        </p:nvCxnSpPr>
        <p:spPr>
          <a:xfrm>
            <a:off x="8641878" y="2454442"/>
            <a:ext cx="208544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300EC3C4-59E0-43F6-A974-E9B5633DCAF2}"/>
              </a:ext>
            </a:extLst>
          </p:cNvPr>
          <p:cNvCxnSpPr/>
          <p:nvPr/>
        </p:nvCxnSpPr>
        <p:spPr>
          <a:xfrm>
            <a:off x="8362869" y="1828799"/>
            <a:ext cx="0" cy="127670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C67BC138-E2FC-462E-9AB7-126715DF974C}"/>
              </a:ext>
            </a:extLst>
          </p:cNvPr>
          <p:cNvCxnSpPr>
            <a:cxnSpLocks/>
          </p:cNvCxnSpPr>
          <p:nvPr/>
        </p:nvCxnSpPr>
        <p:spPr>
          <a:xfrm>
            <a:off x="8586567" y="2102318"/>
            <a:ext cx="0" cy="70424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CADCABEF-5A3C-4716-80F5-E286E241E39E}"/>
              </a:ext>
            </a:extLst>
          </p:cNvPr>
          <p:cNvCxnSpPr>
            <a:cxnSpLocks/>
          </p:cNvCxnSpPr>
          <p:nvPr/>
        </p:nvCxnSpPr>
        <p:spPr>
          <a:xfrm>
            <a:off x="7367980" y="2454442"/>
            <a:ext cx="994889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75EED6FA-5126-4006-B67D-08DBFACDA87A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9487127" y="1062423"/>
            <a:ext cx="2099618" cy="7097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A18DEBE5-AAAF-4FAD-B4C7-8661E7239A0D}"/>
              </a:ext>
            </a:extLst>
          </p:cNvPr>
          <p:cNvSpPr/>
          <p:nvPr/>
        </p:nvSpPr>
        <p:spPr>
          <a:xfrm>
            <a:off x="8874493" y="2274648"/>
            <a:ext cx="673762" cy="385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9F0A5A00-3685-4066-82FC-CBED6F6B2F0C}"/>
              </a:ext>
            </a:extLst>
          </p:cNvPr>
          <p:cNvCxnSpPr>
            <a:cxnSpLocks/>
            <a:stCxn id="20" idx="3"/>
          </p:cNvCxnSpPr>
          <p:nvPr/>
        </p:nvCxnSpPr>
        <p:spPr>
          <a:xfrm>
            <a:off x="9548255" y="2467153"/>
            <a:ext cx="2038490" cy="1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F7830AF1-855D-4EC5-BB76-76A916852655}"/>
              </a:ext>
            </a:extLst>
          </p:cNvPr>
          <p:cNvCxnSpPr>
            <a:cxnSpLocks/>
          </p:cNvCxnSpPr>
          <p:nvPr/>
        </p:nvCxnSpPr>
        <p:spPr>
          <a:xfrm>
            <a:off x="7367980" y="1069520"/>
            <a:ext cx="0" cy="382973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C3ECADD5-9148-45DB-8588-669ACAA79A29}"/>
              </a:ext>
            </a:extLst>
          </p:cNvPr>
          <p:cNvCxnSpPr>
            <a:cxnSpLocks/>
          </p:cNvCxnSpPr>
          <p:nvPr/>
        </p:nvCxnSpPr>
        <p:spPr>
          <a:xfrm>
            <a:off x="11586745" y="1069520"/>
            <a:ext cx="0" cy="382973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4F7D0F3D-34B4-41CA-AB51-D1704A09052C}"/>
              </a:ext>
            </a:extLst>
          </p:cNvPr>
          <p:cNvSpPr/>
          <p:nvPr/>
        </p:nvSpPr>
        <p:spPr>
          <a:xfrm>
            <a:off x="8927283" y="4706754"/>
            <a:ext cx="673762" cy="385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F282D9A8-78E3-41AE-B35B-70849923EAB9}"/>
              </a:ext>
            </a:extLst>
          </p:cNvPr>
          <p:cNvCxnSpPr>
            <a:cxnSpLocks/>
          </p:cNvCxnSpPr>
          <p:nvPr/>
        </p:nvCxnSpPr>
        <p:spPr>
          <a:xfrm flipV="1">
            <a:off x="9601045" y="4899259"/>
            <a:ext cx="1985700" cy="12712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6C7F1F53-AC2F-46EE-9028-74A5A1F1D20B}"/>
              </a:ext>
            </a:extLst>
          </p:cNvPr>
          <p:cNvCxnSpPr>
            <a:cxnSpLocks/>
          </p:cNvCxnSpPr>
          <p:nvPr/>
        </p:nvCxnSpPr>
        <p:spPr>
          <a:xfrm flipV="1">
            <a:off x="7367980" y="4900742"/>
            <a:ext cx="1559303" cy="1122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1585039-FD42-4457-82DA-B06EA5635D23}"/>
              </a:ext>
            </a:extLst>
          </p:cNvPr>
          <p:cNvSpPr txBox="1"/>
          <p:nvPr/>
        </p:nvSpPr>
        <p:spPr>
          <a:xfrm>
            <a:off x="7678066" y="-7770"/>
            <a:ext cx="6848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/>
              <a:t>ε</a:t>
            </a:r>
            <a:r>
              <a:rPr lang="en-US" sz="4000" dirty="0"/>
              <a:t>1</a:t>
            </a:r>
            <a:endParaRPr lang="ru-RU" sz="4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B0722A-57CB-4C06-97B6-7F7DE8BA5C0B}"/>
              </a:ext>
            </a:extLst>
          </p:cNvPr>
          <p:cNvSpPr txBox="1"/>
          <p:nvPr/>
        </p:nvSpPr>
        <p:spPr>
          <a:xfrm>
            <a:off x="7628853" y="1433735"/>
            <a:ext cx="6848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/>
              <a:t>ε</a:t>
            </a:r>
            <a:r>
              <a:rPr lang="en-US" sz="4000" dirty="0"/>
              <a:t>2</a:t>
            </a:r>
            <a:endParaRPr lang="ru-RU" sz="4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7E49AD8-0D1C-491B-83EF-5E141580CC89}"/>
              </a:ext>
            </a:extLst>
          </p:cNvPr>
          <p:cNvSpPr txBox="1"/>
          <p:nvPr/>
        </p:nvSpPr>
        <p:spPr>
          <a:xfrm>
            <a:off x="9048099" y="16761"/>
            <a:ext cx="6222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r1</a:t>
            </a:r>
            <a:endParaRPr lang="ru-RU" sz="40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0CA1539-71F8-4351-8E61-7DE4EDE2F133}"/>
              </a:ext>
            </a:extLst>
          </p:cNvPr>
          <p:cNvSpPr txBox="1"/>
          <p:nvPr/>
        </p:nvSpPr>
        <p:spPr>
          <a:xfrm>
            <a:off x="8893188" y="1523357"/>
            <a:ext cx="6222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r2</a:t>
            </a:r>
            <a:endParaRPr lang="ru-RU" sz="4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21B7C9-CE88-4A67-90D4-3E7224836ECA}"/>
              </a:ext>
            </a:extLst>
          </p:cNvPr>
          <p:cNvSpPr txBox="1"/>
          <p:nvPr/>
        </p:nvSpPr>
        <p:spPr>
          <a:xfrm>
            <a:off x="9400046" y="5438274"/>
            <a:ext cx="4956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R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19409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7B9673-5A16-495B-ADE5-0500F9CE0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5778" y="306333"/>
            <a:ext cx="2056713" cy="1280890"/>
          </a:xfrm>
        </p:spPr>
        <p:txBody>
          <a:bodyPr/>
          <a:lstStyle/>
          <a:p>
            <a:r>
              <a:rPr lang="ru-RU" dirty="0"/>
              <a:t>№3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5F3CE7-F0B7-45DB-B8A4-FBC4F21C2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245" y="1183516"/>
            <a:ext cx="5986393" cy="47937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dirty="0"/>
              <a:t>Найти напряжение и заряд на конденсаторе если:</a:t>
            </a:r>
          </a:p>
          <a:p>
            <a:pPr marL="0" indent="0">
              <a:buNone/>
            </a:pPr>
            <a:r>
              <a:rPr lang="ru-RU" sz="3600" dirty="0"/>
              <a:t>ЭДС источника </a:t>
            </a:r>
            <a:r>
              <a:rPr lang="el-GR" sz="3600" dirty="0"/>
              <a:t>ε</a:t>
            </a:r>
            <a:r>
              <a:rPr lang="ru-RU" sz="3600" dirty="0"/>
              <a:t>=</a:t>
            </a:r>
            <a:r>
              <a:rPr lang="en-US" sz="3600" dirty="0"/>
              <a:t>24</a:t>
            </a:r>
            <a:r>
              <a:rPr lang="ru-RU" sz="3600" dirty="0"/>
              <a:t> В, его внутренние сопротивление</a:t>
            </a:r>
            <a:r>
              <a:rPr lang="en-US" sz="3600" dirty="0"/>
              <a:t> r=</a:t>
            </a:r>
            <a:r>
              <a:rPr lang="ru-RU" sz="3600" dirty="0"/>
              <a:t>2</a:t>
            </a:r>
            <a:r>
              <a:rPr lang="en-US" sz="3600" dirty="0"/>
              <a:t> </a:t>
            </a:r>
            <a:r>
              <a:rPr lang="ru-RU" sz="3600" dirty="0"/>
              <a:t>Ом</a:t>
            </a:r>
            <a:r>
              <a:rPr lang="en-US" sz="3600" dirty="0"/>
              <a:t>, R1=4</a:t>
            </a:r>
            <a:r>
              <a:rPr lang="ru-RU" sz="3600" dirty="0"/>
              <a:t> Ом, </a:t>
            </a:r>
            <a:r>
              <a:rPr lang="en-US" sz="3600" dirty="0"/>
              <a:t>R=6 </a:t>
            </a:r>
            <a:r>
              <a:rPr lang="ru-RU" sz="3600" dirty="0"/>
              <a:t>Ом</a:t>
            </a:r>
            <a:r>
              <a:rPr lang="en-US" sz="3600" dirty="0"/>
              <a:t>, </a:t>
            </a:r>
            <a:r>
              <a:rPr lang="ru-RU" sz="3600" dirty="0"/>
              <a:t>ёмкость конденсатора </a:t>
            </a:r>
            <a:r>
              <a:rPr lang="en-US" sz="3600" dirty="0"/>
              <a:t>C=10 </a:t>
            </a:r>
            <a:r>
              <a:rPr lang="ru-RU" sz="3600" dirty="0"/>
              <a:t>мкФ.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49DAA91B-0A16-4E63-8C77-071045DAE62E}"/>
              </a:ext>
            </a:extLst>
          </p:cNvPr>
          <p:cNvCxnSpPr/>
          <p:nvPr/>
        </p:nvCxnSpPr>
        <p:spPr>
          <a:xfrm>
            <a:off x="8364354" y="394636"/>
            <a:ext cx="0" cy="127670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20FBCAB9-0054-4564-AF71-AEC310361983}"/>
              </a:ext>
            </a:extLst>
          </p:cNvPr>
          <p:cNvCxnSpPr>
            <a:cxnSpLocks/>
          </p:cNvCxnSpPr>
          <p:nvPr/>
        </p:nvCxnSpPr>
        <p:spPr>
          <a:xfrm>
            <a:off x="8547082" y="700116"/>
            <a:ext cx="0" cy="70424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58D6B4F-77AE-42B0-B015-19ACA717D3AD}"/>
              </a:ext>
            </a:extLst>
          </p:cNvPr>
          <p:cNvCxnSpPr>
            <a:cxnSpLocks/>
          </p:cNvCxnSpPr>
          <p:nvPr/>
        </p:nvCxnSpPr>
        <p:spPr>
          <a:xfrm flipV="1">
            <a:off x="7367980" y="1055327"/>
            <a:ext cx="996374" cy="1419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B54BC3EA-DEFA-4B06-81D7-AF3AF7339224}"/>
              </a:ext>
            </a:extLst>
          </p:cNvPr>
          <p:cNvCxnSpPr>
            <a:cxnSpLocks/>
          </p:cNvCxnSpPr>
          <p:nvPr/>
        </p:nvCxnSpPr>
        <p:spPr>
          <a:xfrm>
            <a:off x="8547082" y="1069520"/>
            <a:ext cx="327411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96DDF83-F042-4676-99C7-64C128F9D9B3}"/>
              </a:ext>
            </a:extLst>
          </p:cNvPr>
          <p:cNvSpPr/>
          <p:nvPr/>
        </p:nvSpPr>
        <p:spPr>
          <a:xfrm>
            <a:off x="8813365" y="877015"/>
            <a:ext cx="673762" cy="385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75EED6FA-5126-4006-B67D-08DBFACDA87A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9487127" y="1062423"/>
            <a:ext cx="2099618" cy="7097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F7830AF1-855D-4EC5-BB76-76A916852655}"/>
              </a:ext>
            </a:extLst>
          </p:cNvPr>
          <p:cNvCxnSpPr>
            <a:cxnSpLocks/>
          </p:cNvCxnSpPr>
          <p:nvPr/>
        </p:nvCxnSpPr>
        <p:spPr>
          <a:xfrm>
            <a:off x="7367980" y="1069520"/>
            <a:ext cx="0" cy="382973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C3ECADD5-9148-45DB-8588-669ACAA79A29}"/>
              </a:ext>
            </a:extLst>
          </p:cNvPr>
          <p:cNvCxnSpPr>
            <a:cxnSpLocks/>
          </p:cNvCxnSpPr>
          <p:nvPr/>
        </p:nvCxnSpPr>
        <p:spPr>
          <a:xfrm>
            <a:off x="11586745" y="1069520"/>
            <a:ext cx="0" cy="382973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4F7D0F3D-34B4-41CA-AB51-D1704A09052C}"/>
              </a:ext>
            </a:extLst>
          </p:cNvPr>
          <p:cNvSpPr/>
          <p:nvPr/>
        </p:nvSpPr>
        <p:spPr>
          <a:xfrm>
            <a:off x="9638669" y="4706754"/>
            <a:ext cx="673762" cy="385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F282D9A8-78E3-41AE-B35B-70849923EAB9}"/>
              </a:ext>
            </a:extLst>
          </p:cNvPr>
          <p:cNvCxnSpPr>
            <a:cxnSpLocks/>
          </p:cNvCxnSpPr>
          <p:nvPr/>
        </p:nvCxnSpPr>
        <p:spPr>
          <a:xfrm flipV="1">
            <a:off x="10318282" y="4899259"/>
            <a:ext cx="1268463" cy="12712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6C7F1F53-AC2F-46EE-9028-74A5A1F1D20B}"/>
              </a:ext>
            </a:extLst>
          </p:cNvPr>
          <p:cNvCxnSpPr>
            <a:cxnSpLocks/>
          </p:cNvCxnSpPr>
          <p:nvPr/>
        </p:nvCxnSpPr>
        <p:spPr>
          <a:xfrm flipV="1">
            <a:off x="7367980" y="4899259"/>
            <a:ext cx="994889" cy="1271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1585039-FD42-4457-82DA-B06EA5635D23}"/>
              </a:ext>
            </a:extLst>
          </p:cNvPr>
          <p:cNvSpPr txBox="1"/>
          <p:nvPr/>
        </p:nvSpPr>
        <p:spPr>
          <a:xfrm>
            <a:off x="7678066" y="-7770"/>
            <a:ext cx="4010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/>
              <a:t>ε</a:t>
            </a:r>
            <a:endParaRPr lang="ru-RU" sz="4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7E49AD8-0D1C-491B-83EF-5E141580CC89}"/>
              </a:ext>
            </a:extLst>
          </p:cNvPr>
          <p:cNvSpPr txBox="1"/>
          <p:nvPr/>
        </p:nvSpPr>
        <p:spPr>
          <a:xfrm>
            <a:off x="9048099" y="16761"/>
            <a:ext cx="3385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r</a:t>
            </a:r>
            <a:endParaRPr lang="ru-RU" sz="4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21B7C9-CE88-4A67-90D4-3E7224836ECA}"/>
              </a:ext>
            </a:extLst>
          </p:cNvPr>
          <p:cNvSpPr txBox="1"/>
          <p:nvPr/>
        </p:nvSpPr>
        <p:spPr>
          <a:xfrm>
            <a:off x="8462962" y="5088871"/>
            <a:ext cx="7793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R</a:t>
            </a:r>
            <a:r>
              <a:rPr lang="ru-RU" sz="4000" dirty="0"/>
              <a:t>1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44129942-B71B-4E4C-A129-D8BBE756AF9A}"/>
              </a:ext>
            </a:extLst>
          </p:cNvPr>
          <p:cNvSpPr/>
          <p:nvPr/>
        </p:nvSpPr>
        <p:spPr>
          <a:xfrm>
            <a:off x="8326264" y="4719466"/>
            <a:ext cx="673762" cy="385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2E3D8980-E48B-4E74-9047-890CBCC678EF}"/>
              </a:ext>
            </a:extLst>
          </p:cNvPr>
          <p:cNvCxnSpPr>
            <a:cxnSpLocks/>
            <a:stCxn id="28" idx="3"/>
            <a:endCxn id="25" idx="1"/>
          </p:cNvCxnSpPr>
          <p:nvPr/>
        </p:nvCxnSpPr>
        <p:spPr>
          <a:xfrm flipV="1">
            <a:off x="9000026" y="4899259"/>
            <a:ext cx="638643" cy="12712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52CED678-0661-4DC9-818D-261FB8D4DC41}"/>
              </a:ext>
            </a:extLst>
          </p:cNvPr>
          <p:cNvSpPr txBox="1"/>
          <p:nvPr/>
        </p:nvSpPr>
        <p:spPr>
          <a:xfrm>
            <a:off x="9585859" y="5087691"/>
            <a:ext cx="7793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R</a:t>
            </a:r>
            <a:r>
              <a:rPr lang="ru-RU" sz="4000" dirty="0"/>
              <a:t>2</a:t>
            </a: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2DAC4C63-4A6E-43D9-A083-693929EA76AB}"/>
              </a:ext>
            </a:extLst>
          </p:cNvPr>
          <p:cNvCxnSpPr>
            <a:cxnSpLocks/>
          </p:cNvCxnSpPr>
          <p:nvPr/>
        </p:nvCxnSpPr>
        <p:spPr>
          <a:xfrm>
            <a:off x="8462962" y="3580399"/>
            <a:ext cx="0" cy="70424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C0C2CBA5-EDAD-46B2-9E89-8ED07BE219A5}"/>
              </a:ext>
            </a:extLst>
          </p:cNvPr>
          <p:cNvCxnSpPr>
            <a:cxnSpLocks/>
          </p:cNvCxnSpPr>
          <p:nvPr/>
        </p:nvCxnSpPr>
        <p:spPr>
          <a:xfrm>
            <a:off x="8728282" y="3580399"/>
            <a:ext cx="0" cy="70424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3BB01AC1-AD9B-4994-ADD6-91AFCEDFF5B7}"/>
              </a:ext>
            </a:extLst>
          </p:cNvPr>
          <p:cNvCxnSpPr>
            <a:cxnSpLocks/>
          </p:cNvCxnSpPr>
          <p:nvPr/>
        </p:nvCxnSpPr>
        <p:spPr>
          <a:xfrm>
            <a:off x="7777213" y="3946909"/>
            <a:ext cx="685749" cy="1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A5AE9C1A-9622-4895-BE9E-922719D1A3B3}"/>
              </a:ext>
            </a:extLst>
          </p:cNvPr>
          <p:cNvCxnSpPr>
            <a:cxnSpLocks/>
          </p:cNvCxnSpPr>
          <p:nvPr/>
        </p:nvCxnSpPr>
        <p:spPr>
          <a:xfrm>
            <a:off x="8744232" y="3932523"/>
            <a:ext cx="406014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A64DCF1A-59EC-4634-BB64-19C5EA85865C}"/>
              </a:ext>
            </a:extLst>
          </p:cNvPr>
          <p:cNvCxnSpPr>
            <a:cxnSpLocks/>
          </p:cNvCxnSpPr>
          <p:nvPr/>
        </p:nvCxnSpPr>
        <p:spPr>
          <a:xfrm>
            <a:off x="7785234" y="3946909"/>
            <a:ext cx="0" cy="958706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C46B84D8-BBB5-4C9A-9A9D-6F8347F8F7C5}"/>
              </a:ext>
            </a:extLst>
          </p:cNvPr>
          <p:cNvCxnSpPr>
            <a:cxnSpLocks/>
          </p:cNvCxnSpPr>
          <p:nvPr/>
        </p:nvCxnSpPr>
        <p:spPr>
          <a:xfrm>
            <a:off x="9150246" y="3946909"/>
            <a:ext cx="0" cy="958706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23CDF1B0-8CC6-43F0-99DD-4D30D1C611BF}"/>
              </a:ext>
            </a:extLst>
          </p:cNvPr>
          <p:cNvSpPr txBox="1"/>
          <p:nvPr/>
        </p:nvSpPr>
        <p:spPr>
          <a:xfrm>
            <a:off x="8646515" y="2984389"/>
            <a:ext cx="6014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/>
              <a:t>С</a:t>
            </a:r>
          </a:p>
        </p:txBody>
      </p:sp>
    </p:spTree>
    <p:extLst>
      <p:ext uri="{BB962C8B-B14F-4D97-AF65-F5344CB8AC3E}">
        <p14:creationId xmlns:p14="http://schemas.microsoft.com/office/powerpoint/2010/main" val="190493134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</TotalTime>
  <Words>139</Words>
  <Application>Microsoft Office PowerPoint</Application>
  <PresentationFormat>Широкоэкранный</PresentationFormat>
  <Paragraphs>26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Легкий дым</vt:lpstr>
      <vt:lpstr>Домашнее задание по электрическим схемам</vt:lpstr>
      <vt:lpstr>№1</vt:lpstr>
      <vt:lpstr>№2</vt:lpstr>
      <vt:lpstr>№3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Домашнее задание по электрическим схемам</dc:title>
  <dc:creator>Александр Олегович Евгеньев</dc:creator>
  <cp:lastModifiedBy>Александр Олегович Евгеньев</cp:lastModifiedBy>
  <cp:revision>3</cp:revision>
  <dcterms:created xsi:type="dcterms:W3CDTF">2019-09-21T12:06:39Z</dcterms:created>
  <dcterms:modified xsi:type="dcterms:W3CDTF">2019-09-21T12:26:13Z</dcterms:modified>
</cp:coreProperties>
</file>