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C2BC-AD0D-458C-B48C-51340DC804D3}" type="datetimeFigureOut">
              <a:rPr lang="ru-RU" smtClean="0"/>
              <a:t>13.05.2016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D9AFC-B07F-46AD-B79A-5E86C0E8B1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56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C2BC-AD0D-458C-B48C-51340DC804D3}" type="datetimeFigureOut">
              <a:rPr lang="ru-RU" smtClean="0"/>
              <a:t>13.05.2016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D9AFC-B07F-46AD-B79A-5E86C0E8B1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3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C2BC-AD0D-458C-B48C-51340DC804D3}" type="datetimeFigureOut">
              <a:rPr lang="ru-RU" smtClean="0"/>
              <a:t>13.05.2016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D9AFC-B07F-46AD-B79A-5E86C0E8B1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87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C2BC-AD0D-458C-B48C-51340DC804D3}" type="datetimeFigureOut">
              <a:rPr lang="ru-RU" smtClean="0"/>
              <a:t>13.05.2016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D9AFC-B07F-46AD-B79A-5E86C0E8B1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18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C2BC-AD0D-458C-B48C-51340DC804D3}" type="datetimeFigureOut">
              <a:rPr lang="ru-RU" smtClean="0"/>
              <a:t>13.05.2016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D9AFC-B07F-46AD-B79A-5E86C0E8B1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695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C2BC-AD0D-458C-B48C-51340DC804D3}" type="datetimeFigureOut">
              <a:rPr lang="ru-RU" smtClean="0"/>
              <a:t>13.05.2016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D9AFC-B07F-46AD-B79A-5E86C0E8B1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20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C2BC-AD0D-458C-B48C-51340DC804D3}" type="datetimeFigureOut">
              <a:rPr lang="ru-RU" smtClean="0"/>
              <a:t>13.05.2016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D9AFC-B07F-46AD-B79A-5E86C0E8B1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24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C2BC-AD0D-458C-B48C-51340DC804D3}" type="datetimeFigureOut">
              <a:rPr lang="ru-RU" smtClean="0"/>
              <a:t>13.05.2016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D9AFC-B07F-46AD-B79A-5E86C0E8B1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239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C2BC-AD0D-458C-B48C-51340DC804D3}" type="datetimeFigureOut">
              <a:rPr lang="ru-RU" smtClean="0"/>
              <a:t>13.05.2016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D9AFC-B07F-46AD-B79A-5E86C0E8B1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67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C2BC-AD0D-458C-B48C-51340DC804D3}" type="datetimeFigureOut">
              <a:rPr lang="ru-RU" smtClean="0"/>
              <a:t>13.05.2016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D9AFC-B07F-46AD-B79A-5E86C0E8B1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2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C2BC-AD0D-458C-B48C-51340DC804D3}" type="datetimeFigureOut">
              <a:rPr lang="ru-RU" smtClean="0"/>
              <a:t>13.05.2016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D9AFC-B07F-46AD-B79A-5E86C0E8B1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784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3C2BC-AD0D-458C-B48C-51340DC804D3}" type="datetimeFigureOut">
              <a:rPr lang="ru-RU" smtClean="0"/>
              <a:t>13.05.2016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D9AFC-B07F-46AD-B79A-5E86C0E8B1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660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Электрические схемы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0983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2569" y="2996952"/>
            <a:ext cx="8363927" cy="3456384"/>
          </a:xfrm>
        </p:spPr>
        <p:txBody>
          <a:bodyPr>
            <a:normAutofit/>
          </a:bodyPr>
          <a:lstStyle/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Разбираемся с сопротивлениями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=</a:t>
            </a:r>
            <a:r>
              <a:rPr lang="ru-RU" sz="1600" dirty="0" smtClean="0">
                <a:solidFill>
                  <a:schemeClr val="tx1"/>
                </a:solidFill>
              </a:rPr>
              <a:t>4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Ом, </a:t>
            </a:r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ru-RU" sz="1600" baseline="-25000" dirty="0">
                <a:solidFill>
                  <a:schemeClr val="tx1"/>
                </a:solidFill>
              </a:rPr>
              <a:t>4</a:t>
            </a:r>
            <a:r>
              <a:rPr lang="en-US" sz="1600" dirty="0" smtClean="0">
                <a:solidFill>
                  <a:schemeClr val="tx1"/>
                </a:solidFill>
              </a:rPr>
              <a:t>=</a:t>
            </a:r>
            <a:r>
              <a:rPr lang="ru-RU" sz="1600" dirty="0">
                <a:solidFill>
                  <a:schemeClr val="tx1"/>
                </a:solidFill>
              </a:rPr>
              <a:t>4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Ом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Сопротивления (1) и (4) подключены последовательно, их можно заменить сопротивлением </a:t>
            </a:r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ru-RU" sz="1600" dirty="0" smtClean="0">
                <a:solidFill>
                  <a:schemeClr val="tx1"/>
                </a:solidFill>
              </a:rPr>
              <a:t>, которое рассчитывается как 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R=R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+R=4+4=8 </a:t>
            </a:r>
            <a:r>
              <a:rPr lang="ru-RU" sz="1600" dirty="0" smtClean="0">
                <a:solidFill>
                  <a:schemeClr val="tx1"/>
                </a:solidFill>
              </a:rPr>
              <a:t>Ом</a:t>
            </a:r>
          </a:p>
        </p:txBody>
      </p:sp>
      <p:grpSp>
        <p:nvGrpSpPr>
          <p:cNvPr id="26" name="Группа 25"/>
          <p:cNvGrpSpPr/>
          <p:nvPr/>
        </p:nvGrpSpPr>
        <p:grpSpPr>
          <a:xfrm>
            <a:off x="808786" y="1871581"/>
            <a:ext cx="1381230" cy="360040"/>
            <a:chOff x="7087586" y="1772816"/>
            <a:chExt cx="1381230" cy="360040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8" name="Прямая соединительная линия 27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Группа 29"/>
          <p:cNvGrpSpPr/>
          <p:nvPr/>
        </p:nvGrpSpPr>
        <p:grpSpPr>
          <a:xfrm>
            <a:off x="2123728" y="1874054"/>
            <a:ext cx="1381230" cy="360040"/>
            <a:chOff x="7087586" y="1772816"/>
            <a:chExt cx="1381230" cy="360040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2" name="Прямая соединительная линия 31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1096818" y="2329736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2613680" y="2287825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ru-RU" baseline="-25000" dirty="0" smtClean="0"/>
              <a:t>4</a:t>
            </a:r>
            <a:endParaRPr lang="ru-RU" dirty="0"/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3995936" y="1859658"/>
            <a:ext cx="864096" cy="36004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4" name="Группа 33"/>
          <p:cNvGrpSpPr/>
          <p:nvPr/>
        </p:nvGrpSpPr>
        <p:grpSpPr>
          <a:xfrm>
            <a:off x="5364088" y="1871496"/>
            <a:ext cx="1381230" cy="360040"/>
            <a:chOff x="7087586" y="1772816"/>
            <a:chExt cx="1381230" cy="360040"/>
          </a:xfrm>
        </p:grpSpPr>
        <p:sp>
          <p:nvSpPr>
            <p:cNvPr id="35" name="Прямоугольник 34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5854040" y="243757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9121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28184" y="241526"/>
            <a:ext cx="2808312" cy="1459282"/>
          </a:xfrm>
        </p:spPr>
        <p:txBody>
          <a:bodyPr>
            <a:normAutofit/>
          </a:bodyPr>
          <a:lstStyle/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Получили схему: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l-GR" sz="1600" dirty="0" smtClean="0">
                <a:solidFill>
                  <a:schemeClr val="tx1"/>
                </a:solidFill>
              </a:rPr>
              <a:t>ε</a:t>
            </a:r>
            <a:r>
              <a:rPr lang="ru-RU" sz="1600" dirty="0" smtClean="0">
                <a:solidFill>
                  <a:schemeClr val="tx1"/>
                </a:solidFill>
              </a:rPr>
              <a:t>=20 В, </a:t>
            </a:r>
            <a:r>
              <a:rPr lang="en-US" sz="1600" dirty="0" smtClean="0">
                <a:solidFill>
                  <a:schemeClr val="tx1"/>
                </a:solidFill>
              </a:rPr>
              <a:t>r=2 </a:t>
            </a:r>
            <a:r>
              <a:rPr lang="ru-RU" sz="1600" dirty="0" smtClean="0">
                <a:solidFill>
                  <a:schemeClr val="tx1"/>
                </a:solidFill>
              </a:rPr>
              <a:t>Ом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R=</a:t>
            </a:r>
            <a:r>
              <a:rPr lang="ru-RU" sz="1600" dirty="0">
                <a:solidFill>
                  <a:schemeClr val="tx1"/>
                </a:solidFill>
              </a:rPr>
              <a:t>8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Ом, </a:t>
            </a:r>
            <a:endParaRPr lang="ru-RU" sz="1600" dirty="0">
              <a:solidFill>
                <a:schemeClr val="tx1"/>
              </a:solidFill>
            </a:endParaRPr>
          </a:p>
        </p:txBody>
      </p:sp>
      <p:grpSp>
        <p:nvGrpSpPr>
          <p:cNvPr id="31" name="Группа 30"/>
          <p:cNvGrpSpPr/>
          <p:nvPr/>
        </p:nvGrpSpPr>
        <p:grpSpPr>
          <a:xfrm>
            <a:off x="1695872" y="908720"/>
            <a:ext cx="728464" cy="936104"/>
            <a:chOff x="1115616" y="1340768"/>
            <a:chExt cx="728464" cy="936104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Прямая соединительная линия 39"/>
          <p:cNvCxnSpPr/>
          <p:nvPr/>
        </p:nvCxnSpPr>
        <p:spPr>
          <a:xfrm>
            <a:off x="268397" y="1435172"/>
            <a:ext cx="7560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211324" y="1430832"/>
            <a:ext cx="0" cy="199816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11324" y="342900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Группа 44"/>
          <p:cNvGrpSpPr/>
          <p:nvPr/>
        </p:nvGrpSpPr>
        <p:grpSpPr>
          <a:xfrm>
            <a:off x="1695872" y="3251453"/>
            <a:ext cx="1381230" cy="360040"/>
            <a:chOff x="7087586" y="1772816"/>
            <a:chExt cx="1381230" cy="360040"/>
          </a:xfrm>
        </p:grpSpPr>
        <p:sp>
          <p:nvSpPr>
            <p:cNvPr id="46" name="Прямоугольник 45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Прямая соединительная линия 56"/>
          <p:cNvCxnSpPr/>
          <p:nvPr/>
        </p:nvCxnSpPr>
        <p:spPr>
          <a:xfrm>
            <a:off x="2424336" y="1428682"/>
            <a:ext cx="35878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3077102" y="3429000"/>
            <a:ext cx="2921018" cy="35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998120" y="1428682"/>
            <a:ext cx="14040" cy="2034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2112506" y="53938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1983904" y="370960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ru-RU" dirty="0"/>
          </a:p>
        </p:txBody>
      </p:sp>
      <p:grpSp>
        <p:nvGrpSpPr>
          <p:cNvPr id="73" name="Группа 72"/>
          <p:cNvGrpSpPr/>
          <p:nvPr/>
        </p:nvGrpSpPr>
        <p:grpSpPr>
          <a:xfrm>
            <a:off x="1024481" y="1272108"/>
            <a:ext cx="684076" cy="313147"/>
            <a:chOff x="7087586" y="1772816"/>
            <a:chExt cx="1381230" cy="360040"/>
          </a:xfrm>
        </p:grpSpPr>
        <p:sp>
          <p:nvSpPr>
            <p:cNvPr id="74" name="Прямоугольник 73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6" name="Прямая соединительная линия 75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1206060" y="810481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Подзаголовок 2"/>
              <p:cNvSpPr txBox="1">
                <a:spLocks/>
              </p:cNvSpPr>
              <p:nvPr/>
            </p:nvSpPr>
            <p:spPr>
              <a:xfrm>
                <a:off x="1671360" y="4365104"/>
                <a:ext cx="6429032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Тогда полный ток в цепи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𝐼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𝑅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20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2+8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=2 </m:t>
                      </m:r>
                      <m:r>
                        <a:rPr lang="ru-RU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А</m:t>
                      </m:r>
                    </m:oMath>
                  </m:oMathPara>
                </a14:m>
                <a:endParaRPr lang="ru-RU" sz="1600" b="0" dirty="0" smtClean="0">
                  <a:solidFill>
                    <a:schemeClr val="tx1"/>
                  </a:solidFill>
                </a:endParaRPr>
              </a:p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Из них во внешней цепи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U=RI=8×2=16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В</a:t>
                </a:r>
                <a:br>
                  <a:rPr lang="ru-RU" sz="1600" dirty="0" smtClean="0">
                    <a:solidFill>
                      <a:schemeClr val="tx1"/>
                    </a:solidFill>
                  </a:rPr>
                </a:br>
                <a:r>
                  <a:rPr lang="ru-RU" sz="1600" dirty="0" smtClean="0">
                    <a:solidFill>
                      <a:schemeClr val="tx1"/>
                    </a:solidFill>
                  </a:rPr>
                  <a:t>Остальные 20-16=4 В падают на внутренних сопротивлениях источников</a:t>
                </a:r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0" name="Подзаголовок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1360" y="4365104"/>
                <a:ext cx="6429032" cy="172819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4792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228184" y="241526"/>
                <a:ext cx="2808312" cy="6211810"/>
              </a:xfrm>
            </p:spPr>
            <p:txBody>
              <a:bodyPr>
                <a:normAutofit/>
              </a:bodyPr>
              <a:lstStyle/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Рассмотрим  распределение  токов в цепи</a:t>
                </a:r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Из всех токов мы знаем только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I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2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А, но известно, что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I1+I2=I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и</a:t>
                </a:r>
                <a:br>
                  <a:rPr lang="ru-RU" sz="1600" dirty="0" smtClean="0">
                    <a:solidFill>
                      <a:schemeClr val="tx1"/>
                    </a:solidFill>
                  </a:rPr>
                </a:br>
                <a:r>
                  <a:rPr lang="en-US" sz="1600" dirty="0" smtClean="0">
                    <a:solidFill>
                      <a:schemeClr val="tx1"/>
                    </a:solidFill>
                  </a:rPr>
                  <a:t>I3+I4=I</a:t>
                </a:r>
              </a:p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Кроме того напряжение между точками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A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и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B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𝐴𝐵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=16 </m:t>
                      </m:r>
                      <m:r>
                        <a:rPr lang="ru-RU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В</m:t>
                      </m:r>
                    </m:oMath>
                  </m:oMathPara>
                </a14:m>
                <a:endParaRPr lang="ru-RU" sz="1600" dirty="0" smtClean="0">
                  <a:solidFill>
                    <a:schemeClr val="tx1"/>
                  </a:solidFill>
                </a:endParaRPr>
              </a:p>
              <a:p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228184" y="241526"/>
                <a:ext cx="2808312" cy="6211810"/>
              </a:xfrm>
              <a:blipFill rotWithShape="1">
                <a:blip r:embed="rId2"/>
                <a:stretch>
                  <a:fillRect l="-870" t="-294" r="-23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Группа 12"/>
          <p:cNvGrpSpPr/>
          <p:nvPr/>
        </p:nvGrpSpPr>
        <p:grpSpPr>
          <a:xfrm>
            <a:off x="1477610" y="2132856"/>
            <a:ext cx="728464" cy="936104"/>
            <a:chOff x="1115616" y="1340768"/>
            <a:chExt cx="728464" cy="93610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3104722" y="3720441"/>
            <a:ext cx="1381230" cy="360040"/>
            <a:chOff x="7087586" y="1772816"/>
            <a:chExt cx="1381230" cy="36004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23"/>
          <p:cNvGrpSpPr/>
          <p:nvPr/>
        </p:nvGrpSpPr>
        <p:grpSpPr>
          <a:xfrm>
            <a:off x="3432159" y="5657839"/>
            <a:ext cx="884763" cy="687485"/>
            <a:chOff x="1259632" y="1268760"/>
            <a:chExt cx="884763" cy="687485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483413" y="923653"/>
            <a:ext cx="728464" cy="936104"/>
            <a:chOff x="1115616" y="1340768"/>
            <a:chExt cx="728464" cy="936104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1619672" y="925004"/>
            <a:ext cx="728464" cy="936104"/>
            <a:chOff x="1115616" y="1340768"/>
            <a:chExt cx="728464" cy="936104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Прямая соединительная линия 37"/>
          <p:cNvCxnSpPr/>
          <p:nvPr/>
        </p:nvCxnSpPr>
        <p:spPr>
          <a:xfrm flipV="1">
            <a:off x="477420" y="1424971"/>
            <a:ext cx="0" cy="12241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05690" y="2005588"/>
            <a:ext cx="26185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205690" y="2005588"/>
            <a:ext cx="5634" cy="14234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11324" y="342900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Группа 44"/>
          <p:cNvGrpSpPr/>
          <p:nvPr/>
        </p:nvGrpSpPr>
        <p:grpSpPr>
          <a:xfrm>
            <a:off x="1695872" y="3251453"/>
            <a:ext cx="1381230" cy="360040"/>
            <a:chOff x="7087586" y="1772816"/>
            <a:chExt cx="1381230" cy="360040"/>
          </a:xfrm>
        </p:grpSpPr>
        <p:sp>
          <p:nvSpPr>
            <p:cNvPr id="46" name="Прямоугольник 45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Группа 48"/>
          <p:cNvGrpSpPr/>
          <p:nvPr/>
        </p:nvGrpSpPr>
        <p:grpSpPr>
          <a:xfrm>
            <a:off x="3104722" y="2857540"/>
            <a:ext cx="1381230" cy="360040"/>
            <a:chOff x="7087586" y="1772816"/>
            <a:chExt cx="1381230" cy="360040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Прямая соединительная линия 53"/>
          <p:cNvCxnSpPr/>
          <p:nvPr/>
        </p:nvCxnSpPr>
        <p:spPr>
          <a:xfrm>
            <a:off x="3104827" y="3009665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485952" y="3011078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962158" y="1428682"/>
            <a:ext cx="30500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485952" y="3432514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998120" y="1428682"/>
            <a:ext cx="14040" cy="2034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Группа 61"/>
          <p:cNvGrpSpPr/>
          <p:nvPr/>
        </p:nvGrpSpPr>
        <p:grpSpPr>
          <a:xfrm>
            <a:off x="2962158" y="4798669"/>
            <a:ext cx="884763" cy="687485"/>
            <a:chOff x="1259632" y="1268760"/>
            <a:chExt cx="884763" cy="687485"/>
          </a:xfrm>
        </p:grpSpPr>
        <p:cxnSp>
          <p:nvCxnSpPr>
            <p:cNvPr id="63" name="Прямая соединительная линия 62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Группа 66"/>
          <p:cNvGrpSpPr/>
          <p:nvPr/>
        </p:nvGrpSpPr>
        <p:grpSpPr>
          <a:xfrm>
            <a:off x="3846921" y="4793743"/>
            <a:ext cx="884763" cy="687485"/>
            <a:chOff x="1259632" y="1268760"/>
            <a:chExt cx="884763" cy="687485"/>
          </a:xfrm>
        </p:grpSpPr>
        <p:cxnSp>
          <p:nvCxnSpPr>
            <p:cNvPr id="68" name="Прямая соединительная линия 67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Прямая соединительная линия 71"/>
          <p:cNvCxnSpPr/>
          <p:nvPr/>
        </p:nvCxnSpPr>
        <p:spPr>
          <a:xfrm flipV="1">
            <a:off x="2933086" y="3463482"/>
            <a:ext cx="0" cy="16791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2962158" y="5999877"/>
            <a:ext cx="524723" cy="66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2962158" y="5135781"/>
            <a:ext cx="0" cy="86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4316922" y="6006508"/>
            <a:ext cx="4711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4788024" y="3463481"/>
            <a:ext cx="0" cy="25430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206074" y="2652818"/>
            <a:ext cx="7560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962158" y="1428682"/>
            <a:ext cx="0" cy="12241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712085" y="68504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1799398" y="55629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1470876" y="272757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1983904" y="370960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94" name="TextBox 93"/>
          <p:cNvSpPr txBox="1"/>
          <p:nvPr/>
        </p:nvSpPr>
        <p:spPr>
          <a:xfrm>
            <a:off x="4188766" y="235823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4197920" y="411837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3482472" y="455032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4411613" y="4609077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4026941" y="616065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27820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6" name="Прямая соединительная линия 75"/>
          <p:cNvCxnSpPr>
            <a:endCxn id="82" idx="1"/>
          </p:cNvCxnSpPr>
          <p:nvPr/>
        </p:nvCxnSpPr>
        <p:spPr>
          <a:xfrm>
            <a:off x="483413" y="2644263"/>
            <a:ext cx="6109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2361432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 flipV="1">
            <a:off x="2721472" y="1444966"/>
            <a:ext cx="211614" cy="149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Прямоугольник 81"/>
          <p:cNvSpPr/>
          <p:nvPr/>
        </p:nvSpPr>
        <p:spPr>
          <a:xfrm>
            <a:off x="1094336" y="2523654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227820" y="92563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85" name="TextBox 84"/>
          <p:cNvSpPr txBox="1"/>
          <p:nvPr/>
        </p:nvSpPr>
        <p:spPr>
          <a:xfrm>
            <a:off x="2541452" y="96911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1094336" y="207674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317498" y="1208396"/>
            <a:ext cx="31984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8868" y="73898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3" name="Прямая со стрелкой 82"/>
          <p:cNvCxnSpPr/>
          <p:nvPr/>
        </p:nvCxnSpPr>
        <p:spPr>
          <a:xfrm flipH="1">
            <a:off x="552163" y="2762693"/>
            <a:ext cx="31984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767068" y="3688637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3298150" y="2652818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>
            <a:off x="3414304" y="4303040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637342" y="282641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84506" y="3758931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428252" y="217357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I3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486881" y="436566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59735" y="1903839"/>
            <a:ext cx="103178" cy="159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2910569" y="1391705"/>
            <a:ext cx="103178" cy="159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9260" y="153450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980114" y="928497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43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228184" y="241526"/>
                <a:ext cx="2808312" cy="6211810"/>
              </a:xfrm>
            </p:spPr>
            <p:txBody>
              <a:bodyPr>
                <a:normAutofit/>
              </a:bodyPr>
              <a:lstStyle/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Разберёмся с токами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I1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и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I2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Проще рассмотреть линию с током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I2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, так как там один источник напряжения</a:t>
                </a:r>
              </a:p>
              <a:p>
                <a:r>
                  <a:rPr lang="el-GR" sz="1600" dirty="0" smtClean="0">
                    <a:solidFill>
                      <a:schemeClr val="tx1"/>
                    </a:solidFill>
                  </a:rPr>
                  <a:t>ε</a:t>
                </a:r>
                <a:r>
                  <a:rPr lang="en-US" sz="1600" baseline="-2500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=20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В,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U</a:t>
                </a:r>
                <a:r>
                  <a:rPr lang="en-US" sz="1600" baseline="-25000" dirty="0" smtClean="0">
                    <a:solidFill>
                      <a:schemeClr val="tx1"/>
                    </a:solidFill>
                  </a:rPr>
                  <a:t>AB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=16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В, тогда можно утверждать, что на сопротивлении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en-US" sz="1600" baseline="-2500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US" sz="1600" dirty="0">
                    <a:solidFill>
                      <a:schemeClr val="tx1"/>
                    </a:solidFill>
                  </a:rPr>
                  <a:t>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падает </a:t>
                </a:r>
                <a:br>
                  <a:rPr lang="ru-RU" sz="1600" dirty="0" smtClean="0">
                    <a:solidFill>
                      <a:schemeClr val="tx1"/>
                    </a:solidFill>
                  </a:rPr>
                </a:br>
                <a:r>
                  <a:rPr lang="ru-RU" sz="1600" dirty="0" smtClean="0">
                    <a:solidFill>
                      <a:schemeClr val="tx1"/>
                    </a:solidFill>
                  </a:rPr>
                  <a:t>20-16=4 В</a:t>
                </a:r>
              </a:p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Тогда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I2×r3=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4В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𝐼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ru-RU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А</m:t>
                      </m:r>
                    </m:oMath>
                  </m:oMathPara>
                </a14:m>
                <a:endParaRPr lang="ru-RU" sz="1600" b="0" dirty="0" smtClean="0">
                  <a:solidFill>
                    <a:schemeClr val="tx1"/>
                  </a:solidFill>
                </a:endParaRPr>
              </a:p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I1=I - I2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2−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А</m:t>
                    </m:r>
                  </m:oMath>
                </a14:m>
                <a:endParaRPr lang="ru-RU" sz="1600" dirty="0" smtClean="0">
                  <a:solidFill>
                    <a:schemeClr val="tx1"/>
                  </a:solidFill>
                </a:endParaRPr>
              </a:p>
              <a:p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228184" y="241526"/>
                <a:ext cx="2808312" cy="6211810"/>
              </a:xfrm>
              <a:blipFill rotWithShape="1">
                <a:blip r:embed="rId2"/>
                <a:stretch>
                  <a:fillRect t="-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Группа 12"/>
          <p:cNvGrpSpPr/>
          <p:nvPr/>
        </p:nvGrpSpPr>
        <p:grpSpPr>
          <a:xfrm>
            <a:off x="1477610" y="2132856"/>
            <a:ext cx="728464" cy="936104"/>
            <a:chOff x="1115616" y="1340768"/>
            <a:chExt cx="728464" cy="93610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3104722" y="3720441"/>
            <a:ext cx="1381230" cy="360040"/>
            <a:chOff x="7087586" y="1772816"/>
            <a:chExt cx="1381230" cy="36004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23"/>
          <p:cNvGrpSpPr/>
          <p:nvPr/>
        </p:nvGrpSpPr>
        <p:grpSpPr>
          <a:xfrm>
            <a:off x="3432159" y="5657839"/>
            <a:ext cx="884763" cy="687485"/>
            <a:chOff x="1259632" y="1268760"/>
            <a:chExt cx="884763" cy="687485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483413" y="923653"/>
            <a:ext cx="728464" cy="936104"/>
            <a:chOff x="1115616" y="1340768"/>
            <a:chExt cx="728464" cy="936104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1619672" y="925004"/>
            <a:ext cx="728464" cy="936104"/>
            <a:chOff x="1115616" y="1340768"/>
            <a:chExt cx="728464" cy="936104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Прямая соединительная линия 37"/>
          <p:cNvCxnSpPr/>
          <p:nvPr/>
        </p:nvCxnSpPr>
        <p:spPr>
          <a:xfrm flipV="1">
            <a:off x="477420" y="1424971"/>
            <a:ext cx="0" cy="12241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05690" y="2005588"/>
            <a:ext cx="26185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205690" y="2005588"/>
            <a:ext cx="5634" cy="14234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11324" y="342900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Группа 44"/>
          <p:cNvGrpSpPr/>
          <p:nvPr/>
        </p:nvGrpSpPr>
        <p:grpSpPr>
          <a:xfrm>
            <a:off x="1695872" y="3251453"/>
            <a:ext cx="1381230" cy="360040"/>
            <a:chOff x="7087586" y="1772816"/>
            <a:chExt cx="1381230" cy="360040"/>
          </a:xfrm>
        </p:grpSpPr>
        <p:sp>
          <p:nvSpPr>
            <p:cNvPr id="46" name="Прямоугольник 45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Группа 48"/>
          <p:cNvGrpSpPr/>
          <p:nvPr/>
        </p:nvGrpSpPr>
        <p:grpSpPr>
          <a:xfrm>
            <a:off x="3104722" y="2857540"/>
            <a:ext cx="1381230" cy="360040"/>
            <a:chOff x="7087586" y="1772816"/>
            <a:chExt cx="1381230" cy="360040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Прямая соединительная линия 53"/>
          <p:cNvCxnSpPr/>
          <p:nvPr/>
        </p:nvCxnSpPr>
        <p:spPr>
          <a:xfrm>
            <a:off x="3104827" y="3009665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485952" y="3011078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962158" y="1428682"/>
            <a:ext cx="30500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485952" y="3432514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998120" y="1428682"/>
            <a:ext cx="14040" cy="2034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Группа 61"/>
          <p:cNvGrpSpPr/>
          <p:nvPr/>
        </p:nvGrpSpPr>
        <p:grpSpPr>
          <a:xfrm>
            <a:off x="2962158" y="4798669"/>
            <a:ext cx="884763" cy="687485"/>
            <a:chOff x="1259632" y="1268760"/>
            <a:chExt cx="884763" cy="687485"/>
          </a:xfrm>
        </p:grpSpPr>
        <p:cxnSp>
          <p:nvCxnSpPr>
            <p:cNvPr id="63" name="Прямая соединительная линия 62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Группа 66"/>
          <p:cNvGrpSpPr/>
          <p:nvPr/>
        </p:nvGrpSpPr>
        <p:grpSpPr>
          <a:xfrm>
            <a:off x="3846921" y="4793743"/>
            <a:ext cx="884763" cy="687485"/>
            <a:chOff x="1259632" y="1268760"/>
            <a:chExt cx="884763" cy="687485"/>
          </a:xfrm>
        </p:grpSpPr>
        <p:cxnSp>
          <p:nvCxnSpPr>
            <p:cNvPr id="68" name="Прямая соединительная линия 67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Прямая соединительная линия 71"/>
          <p:cNvCxnSpPr/>
          <p:nvPr/>
        </p:nvCxnSpPr>
        <p:spPr>
          <a:xfrm flipV="1">
            <a:off x="2933086" y="3463482"/>
            <a:ext cx="0" cy="16791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2962158" y="5999877"/>
            <a:ext cx="524723" cy="66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2962158" y="5135781"/>
            <a:ext cx="0" cy="86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4316922" y="6006508"/>
            <a:ext cx="4711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4788024" y="3463481"/>
            <a:ext cx="0" cy="25430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206074" y="2652818"/>
            <a:ext cx="7560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962158" y="1428682"/>
            <a:ext cx="0" cy="12241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712085" y="68504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1799398" y="55629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1470876" y="272757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1983904" y="370960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94" name="TextBox 93"/>
          <p:cNvSpPr txBox="1"/>
          <p:nvPr/>
        </p:nvSpPr>
        <p:spPr>
          <a:xfrm>
            <a:off x="4188766" y="235823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4197920" y="411837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3482472" y="455032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4411613" y="4609077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4026941" y="616065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27820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6" name="Прямая соединительная линия 75"/>
          <p:cNvCxnSpPr>
            <a:endCxn id="82" idx="1"/>
          </p:cNvCxnSpPr>
          <p:nvPr/>
        </p:nvCxnSpPr>
        <p:spPr>
          <a:xfrm>
            <a:off x="483413" y="2644263"/>
            <a:ext cx="6109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2361432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 flipV="1">
            <a:off x="2721472" y="1444966"/>
            <a:ext cx="211614" cy="149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Прямоугольник 81"/>
          <p:cNvSpPr/>
          <p:nvPr/>
        </p:nvSpPr>
        <p:spPr>
          <a:xfrm>
            <a:off x="1094336" y="2523654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227820" y="92563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85" name="TextBox 84"/>
          <p:cNvSpPr txBox="1"/>
          <p:nvPr/>
        </p:nvSpPr>
        <p:spPr>
          <a:xfrm>
            <a:off x="2541452" y="96911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1094336" y="207674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317498" y="1208396"/>
            <a:ext cx="31984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8868" y="73898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3" name="Прямая со стрелкой 82"/>
          <p:cNvCxnSpPr/>
          <p:nvPr/>
        </p:nvCxnSpPr>
        <p:spPr>
          <a:xfrm flipH="1">
            <a:off x="552163" y="2762693"/>
            <a:ext cx="31984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767068" y="3688637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3298150" y="2652818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>
            <a:off x="3414304" y="4303040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637342" y="282641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84506" y="3758931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428252" y="217357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I3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486881" y="436566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59735" y="1903839"/>
            <a:ext cx="103178" cy="159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2910569" y="1391705"/>
            <a:ext cx="103178" cy="159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9260" y="153450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980114" y="928497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7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228184" y="241526"/>
                <a:ext cx="2808312" cy="6211810"/>
              </a:xfrm>
            </p:spPr>
            <p:txBody>
              <a:bodyPr>
                <a:normAutofit/>
              </a:bodyPr>
              <a:lstStyle/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Разберёмся с токами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I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и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I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4.</a:t>
                </a:r>
              </a:p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Так как сопротивления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R2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и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R3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соединены параллельно, то напряжения на них равны</a:t>
                </a:r>
              </a:p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I3×R2= I4×R3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𝐼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𝑅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𝑅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𝐼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𝐼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3=2×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𝐼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3</m:t>
                      </m:r>
                    </m:oMath>
                  </m:oMathPara>
                </a14:m>
                <a:endParaRPr lang="en-US" sz="1600" b="0" dirty="0" smtClean="0">
                  <a:solidFill>
                    <a:schemeClr val="tx1"/>
                  </a:solidFill>
                  <a:ea typeface="Cambria Math"/>
                </a:endParaRPr>
              </a:p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I4+I3=I</a:t>
                </a:r>
              </a:p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2×I3+I3=2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А</a:t>
                </a:r>
              </a:p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I3=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А</m:t>
                    </m:r>
                  </m:oMath>
                </a14:m>
                <a:endParaRPr lang="ru-RU" sz="1600" b="0" dirty="0" smtClean="0">
                  <a:solidFill>
                    <a:schemeClr val="tx1"/>
                  </a:solidFill>
                </a:endParaRPr>
              </a:p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I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4=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2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𝐼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3=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4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А</m:t>
                    </m:r>
                  </m:oMath>
                </a14:m>
                <a:endParaRPr lang="ru-RU" sz="1600" dirty="0" smtClean="0">
                  <a:solidFill>
                    <a:schemeClr val="tx1"/>
                  </a:solidFill>
                </a:endParaRPr>
              </a:p>
              <a:p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228184" y="241526"/>
                <a:ext cx="2808312" cy="6211810"/>
              </a:xfrm>
              <a:blipFill rotWithShape="1">
                <a:blip r:embed="rId2"/>
                <a:stretch>
                  <a:fillRect t="-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Группа 12"/>
          <p:cNvGrpSpPr/>
          <p:nvPr/>
        </p:nvGrpSpPr>
        <p:grpSpPr>
          <a:xfrm>
            <a:off x="1477610" y="2132856"/>
            <a:ext cx="728464" cy="936104"/>
            <a:chOff x="1115616" y="1340768"/>
            <a:chExt cx="728464" cy="93610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3104722" y="3720441"/>
            <a:ext cx="1381230" cy="360040"/>
            <a:chOff x="7087586" y="1772816"/>
            <a:chExt cx="1381230" cy="36004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23"/>
          <p:cNvGrpSpPr/>
          <p:nvPr/>
        </p:nvGrpSpPr>
        <p:grpSpPr>
          <a:xfrm>
            <a:off x="3432159" y="5657839"/>
            <a:ext cx="884763" cy="687485"/>
            <a:chOff x="1259632" y="1268760"/>
            <a:chExt cx="884763" cy="687485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483413" y="923653"/>
            <a:ext cx="728464" cy="936104"/>
            <a:chOff x="1115616" y="1340768"/>
            <a:chExt cx="728464" cy="936104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1619672" y="925004"/>
            <a:ext cx="728464" cy="936104"/>
            <a:chOff x="1115616" y="1340768"/>
            <a:chExt cx="728464" cy="936104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Прямая соединительная линия 37"/>
          <p:cNvCxnSpPr/>
          <p:nvPr/>
        </p:nvCxnSpPr>
        <p:spPr>
          <a:xfrm flipV="1">
            <a:off x="477420" y="1424971"/>
            <a:ext cx="0" cy="12241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05690" y="2005588"/>
            <a:ext cx="26185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205690" y="2005588"/>
            <a:ext cx="5634" cy="14234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11324" y="342900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Группа 44"/>
          <p:cNvGrpSpPr/>
          <p:nvPr/>
        </p:nvGrpSpPr>
        <p:grpSpPr>
          <a:xfrm>
            <a:off x="1695872" y="3251453"/>
            <a:ext cx="1381230" cy="360040"/>
            <a:chOff x="7087586" y="1772816"/>
            <a:chExt cx="1381230" cy="360040"/>
          </a:xfrm>
        </p:grpSpPr>
        <p:sp>
          <p:nvSpPr>
            <p:cNvPr id="46" name="Прямоугольник 45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Группа 48"/>
          <p:cNvGrpSpPr/>
          <p:nvPr/>
        </p:nvGrpSpPr>
        <p:grpSpPr>
          <a:xfrm>
            <a:off x="3104722" y="2857540"/>
            <a:ext cx="1381230" cy="360040"/>
            <a:chOff x="7087586" y="1772816"/>
            <a:chExt cx="1381230" cy="360040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Прямая соединительная линия 53"/>
          <p:cNvCxnSpPr/>
          <p:nvPr/>
        </p:nvCxnSpPr>
        <p:spPr>
          <a:xfrm>
            <a:off x="3104827" y="3009665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485952" y="3011078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962158" y="1428682"/>
            <a:ext cx="30500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485952" y="3432514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998120" y="1428682"/>
            <a:ext cx="14040" cy="2034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Группа 61"/>
          <p:cNvGrpSpPr/>
          <p:nvPr/>
        </p:nvGrpSpPr>
        <p:grpSpPr>
          <a:xfrm>
            <a:off x="2962158" y="4798669"/>
            <a:ext cx="884763" cy="687485"/>
            <a:chOff x="1259632" y="1268760"/>
            <a:chExt cx="884763" cy="687485"/>
          </a:xfrm>
        </p:grpSpPr>
        <p:cxnSp>
          <p:nvCxnSpPr>
            <p:cNvPr id="63" name="Прямая соединительная линия 62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Группа 66"/>
          <p:cNvGrpSpPr/>
          <p:nvPr/>
        </p:nvGrpSpPr>
        <p:grpSpPr>
          <a:xfrm>
            <a:off x="3846921" y="4793743"/>
            <a:ext cx="884763" cy="687485"/>
            <a:chOff x="1259632" y="1268760"/>
            <a:chExt cx="884763" cy="687485"/>
          </a:xfrm>
        </p:grpSpPr>
        <p:cxnSp>
          <p:nvCxnSpPr>
            <p:cNvPr id="68" name="Прямая соединительная линия 67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Прямая соединительная линия 71"/>
          <p:cNvCxnSpPr/>
          <p:nvPr/>
        </p:nvCxnSpPr>
        <p:spPr>
          <a:xfrm flipV="1">
            <a:off x="2933086" y="3463482"/>
            <a:ext cx="0" cy="16791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2962158" y="5999877"/>
            <a:ext cx="524723" cy="66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2962158" y="5135781"/>
            <a:ext cx="0" cy="86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4316922" y="6006508"/>
            <a:ext cx="4711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4788024" y="3463481"/>
            <a:ext cx="0" cy="25430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206074" y="2652818"/>
            <a:ext cx="7560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962158" y="1428682"/>
            <a:ext cx="0" cy="12241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712085" y="68504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1799398" y="55629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1470876" y="272757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1983904" y="370960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94" name="TextBox 93"/>
          <p:cNvSpPr txBox="1"/>
          <p:nvPr/>
        </p:nvSpPr>
        <p:spPr>
          <a:xfrm>
            <a:off x="4188766" y="235823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4197920" y="411837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3482472" y="455032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4411613" y="4609077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4026941" y="616065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27820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6" name="Прямая соединительная линия 75"/>
          <p:cNvCxnSpPr>
            <a:endCxn id="82" idx="1"/>
          </p:cNvCxnSpPr>
          <p:nvPr/>
        </p:nvCxnSpPr>
        <p:spPr>
          <a:xfrm>
            <a:off x="483413" y="2644263"/>
            <a:ext cx="6109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2361432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 flipV="1">
            <a:off x="2721472" y="1444966"/>
            <a:ext cx="211614" cy="149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Прямоугольник 81"/>
          <p:cNvSpPr/>
          <p:nvPr/>
        </p:nvSpPr>
        <p:spPr>
          <a:xfrm>
            <a:off x="1094336" y="2523654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227820" y="92563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85" name="TextBox 84"/>
          <p:cNvSpPr txBox="1"/>
          <p:nvPr/>
        </p:nvSpPr>
        <p:spPr>
          <a:xfrm>
            <a:off x="2541452" y="96911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1094336" y="207674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317498" y="1208396"/>
            <a:ext cx="31984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8868" y="73898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3" name="Прямая со стрелкой 82"/>
          <p:cNvCxnSpPr/>
          <p:nvPr/>
        </p:nvCxnSpPr>
        <p:spPr>
          <a:xfrm flipH="1">
            <a:off x="552163" y="2762693"/>
            <a:ext cx="31984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767068" y="3688637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3298150" y="2652818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>
            <a:off x="3414304" y="4303040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637342" y="282641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84506" y="3758931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428252" y="217357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I3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486881" y="436566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59735" y="1903839"/>
            <a:ext cx="103178" cy="159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2910569" y="1391705"/>
            <a:ext cx="103178" cy="159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9260" y="153450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980114" y="928497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83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228184" y="241526"/>
                <a:ext cx="2808312" cy="6211810"/>
              </a:xfrm>
            </p:spPr>
            <p:txBody>
              <a:bodyPr>
                <a:normAutofit/>
              </a:bodyPr>
              <a:lstStyle/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Источники ЭДС и их внутренние сопротивления:</a:t>
                </a:r>
              </a:p>
              <a:p>
                <a:r>
                  <a:rPr lang="el-GR" sz="1600" dirty="0" smtClean="0">
                    <a:solidFill>
                      <a:schemeClr val="tx1"/>
                    </a:solidFill>
                  </a:rPr>
                  <a:t>ε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=8 В,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en-US" sz="16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=2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</a:t>
                </a:r>
              </a:p>
              <a:p>
                <a:r>
                  <a:rPr lang="el-GR" sz="1600" dirty="0" smtClean="0">
                    <a:solidFill>
                      <a:schemeClr val="tx1"/>
                    </a:solidFill>
                  </a:rPr>
                  <a:t>ε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=12 В,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4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</a:t>
                </a:r>
              </a:p>
              <a:p>
                <a:r>
                  <a:rPr lang="el-GR" sz="1600" dirty="0" smtClean="0">
                    <a:solidFill>
                      <a:schemeClr val="tx1"/>
                    </a:solidFill>
                  </a:rPr>
                  <a:t>ε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3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=20 В,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</a:t>
                </a:r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en-US" sz="16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4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Ом,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12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Ом,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6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Ом,</a:t>
                </a:r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I=2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А</a:t>
                </a:r>
              </a:p>
              <a:p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𝐼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1=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А</m:t>
                    </m:r>
                    <m:r>
                      <a:rPr lang="en-US" sz="1600" b="0" i="0" smtClean="0">
                        <a:solidFill>
                          <a:schemeClr val="tx1"/>
                        </a:solidFill>
                        <a:latin typeface="Cambria Math"/>
                      </a:rPr>
                      <m:t>    </m:t>
                    </m:r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𝐼</m:t>
                    </m:r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2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А</m:t>
                    </m:r>
                  </m:oMath>
                </a14:m>
                <a:endParaRPr lang="ru-RU" sz="1600" dirty="0" smtClean="0">
                  <a:solidFill>
                    <a:schemeClr val="tx1"/>
                  </a:solidFill>
                </a:endParaRPr>
              </a:p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I3=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А</m:t>
                    </m:r>
                    <m:r>
                      <a:rPr lang="ru-RU" sz="1600" b="0" i="0" smtClean="0">
                        <a:solidFill>
                          <a:schemeClr val="tx1"/>
                        </a:solidFill>
                        <a:latin typeface="Cambria Math"/>
                      </a:rPr>
                      <m:t>        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I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4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4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А</m:t>
                    </m:r>
                  </m:oMath>
                </a14:m>
                <a:endParaRPr lang="ru-RU" sz="1600" dirty="0" smtClean="0">
                  <a:solidFill>
                    <a:schemeClr val="tx1"/>
                  </a:solidFill>
                </a:endParaRPr>
              </a:p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Баланс  мощностей источников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ru-RU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Ист</m:t>
                          </m:r>
                        </m:sub>
                      </m:sSub>
                      <m:r>
                        <a:rPr lang="ru-RU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ru-RU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ru-RU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ru-RU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ru-RU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ru-RU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ru-RU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ru-RU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ru-RU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ru-RU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ru-RU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</m:sSub>
                      <m:r>
                        <a:rPr lang="ru-RU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ru-RU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=8×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+12×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+20×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sz="1600" b="0" dirty="0" smtClean="0">
                  <a:solidFill>
                    <a:schemeClr val="tx1"/>
                  </a:solidFill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16+24+80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=40</m:t>
                      </m:r>
                      <m:r>
                        <a:rPr lang="ru-RU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Вт</m:t>
                      </m:r>
                    </m:oMath>
                  </m:oMathPara>
                </a14:m>
                <a:endParaRPr lang="ru-RU" sz="1600" dirty="0" smtClean="0">
                  <a:solidFill>
                    <a:schemeClr val="tx1"/>
                  </a:solidFill>
                </a:endParaRPr>
              </a:p>
              <a:p>
                <a:endParaRPr lang="ru-RU" sz="1600" dirty="0" smtClean="0">
                  <a:solidFill>
                    <a:schemeClr val="tx1"/>
                  </a:solidFill>
                </a:endParaRPr>
              </a:p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228184" y="241526"/>
                <a:ext cx="2808312" cy="6211810"/>
              </a:xfrm>
              <a:blipFill rotWithShape="1">
                <a:blip r:embed="rId2"/>
                <a:stretch>
                  <a:fillRect t="-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Группа 12"/>
          <p:cNvGrpSpPr/>
          <p:nvPr/>
        </p:nvGrpSpPr>
        <p:grpSpPr>
          <a:xfrm>
            <a:off x="1477610" y="2132856"/>
            <a:ext cx="728464" cy="936104"/>
            <a:chOff x="1115616" y="1340768"/>
            <a:chExt cx="728464" cy="93610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3104722" y="3720441"/>
            <a:ext cx="1381230" cy="360040"/>
            <a:chOff x="7087586" y="1772816"/>
            <a:chExt cx="1381230" cy="36004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23"/>
          <p:cNvGrpSpPr/>
          <p:nvPr/>
        </p:nvGrpSpPr>
        <p:grpSpPr>
          <a:xfrm>
            <a:off x="3432159" y="5657839"/>
            <a:ext cx="884763" cy="687485"/>
            <a:chOff x="1259632" y="1268760"/>
            <a:chExt cx="884763" cy="687485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483413" y="923653"/>
            <a:ext cx="728464" cy="936104"/>
            <a:chOff x="1115616" y="1340768"/>
            <a:chExt cx="728464" cy="936104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1619672" y="925004"/>
            <a:ext cx="728464" cy="936104"/>
            <a:chOff x="1115616" y="1340768"/>
            <a:chExt cx="728464" cy="936104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Прямая соединительная линия 37"/>
          <p:cNvCxnSpPr/>
          <p:nvPr/>
        </p:nvCxnSpPr>
        <p:spPr>
          <a:xfrm flipV="1">
            <a:off x="477420" y="1424971"/>
            <a:ext cx="0" cy="12241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05690" y="2005588"/>
            <a:ext cx="26185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205690" y="2005588"/>
            <a:ext cx="5634" cy="14234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11324" y="342900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Группа 44"/>
          <p:cNvGrpSpPr/>
          <p:nvPr/>
        </p:nvGrpSpPr>
        <p:grpSpPr>
          <a:xfrm>
            <a:off x="1695872" y="3251453"/>
            <a:ext cx="1381230" cy="360040"/>
            <a:chOff x="7087586" y="1772816"/>
            <a:chExt cx="1381230" cy="360040"/>
          </a:xfrm>
        </p:grpSpPr>
        <p:sp>
          <p:nvSpPr>
            <p:cNvPr id="46" name="Прямоугольник 45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Группа 48"/>
          <p:cNvGrpSpPr/>
          <p:nvPr/>
        </p:nvGrpSpPr>
        <p:grpSpPr>
          <a:xfrm>
            <a:off x="3104722" y="2857540"/>
            <a:ext cx="1381230" cy="360040"/>
            <a:chOff x="7087586" y="1772816"/>
            <a:chExt cx="1381230" cy="360040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Прямая соединительная линия 53"/>
          <p:cNvCxnSpPr/>
          <p:nvPr/>
        </p:nvCxnSpPr>
        <p:spPr>
          <a:xfrm>
            <a:off x="3104827" y="3009665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485952" y="3011078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962158" y="1428682"/>
            <a:ext cx="30500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485952" y="3432514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998120" y="1428682"/>
            <a:ext cx="14040" cy="2034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Группа 61"/>
          <p:cNvGrpSpPr/>
          <p:nvPr/>
        </p:nvGrpSpPr>
        <p:grpSpPr>
          <a:xfrm>
            <a:off x="2962158" y="4798669"/>
            <a:ext cx="884763" cy="687485"/>
            <a:chOff x="1259632" y="1268760"/>
            <a:chExt cx="884763" cy="687485"/>
          </a:xfrm>
        </p:grpSpPr>
        <p:cxnSp>
          <p:nvCxnSpPr>
            <p:cNvPr id="63" name="Прямая соединительная линия 62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Группа 66"/>
          <p:cNvGrpSpPr/>
          <p:nvPr/>
        </p:nvGrpSpPr>
        <p:grpSpPr>
          <a:xfrm>
            <a:off x="3846921" y="4793743"/>
            <a:ext cx="884763" cy="687485"/>
            <a:chOff x="1259632" y="1268760"/>
            <a:chExt cx="884763" cy="687485"/>
          </a:xfrm>
        </p:grpSpPr>
        <p:cxnSp>
          <p:nvCxnSpPr>
            <p:cNvPr id="68" name="Прямая соединительная линия 67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Прямая соединительная линия 71"/>
          <p:cNvCxnSpPr/>
          <p:nvPr/>
        </p:nvCxnSpPr>
        <p:spPr>
          <a:xfrm flipV="1">
            <a:off x="2933086" y="3463482"/>
            <a:ext cx="0" cy="16791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2962158" y="5999877"/>
            <a:ext cx="524723" cy="66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2962158" y="5135781"/>
            <a:ext cx="0" cy="86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4316922" y="6006508"/>
            <a:ext cx="4711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4788024" y="3463481"/>
            <a:ext cx="0" cy="25430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206074" y="2652818"/>
            <a:ext cx="7560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962158" y="1428682"/>
            <a:ext cx="0" cy="12241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712085" y="68504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1799398" y="55629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1470876" y="272757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1983904" y="370960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94" name="TextBox 93"/>
          <p:cNvSpPr txBox="1"/>
          <p:nvPr/>
        </p:nvSpPr>
        <p:spPr>
          <a:xfrm>
            <a:off x="4188766" y="235823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4197920" y="411837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3482472" y="455032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4411613" y="4609077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4026941" y="616065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27820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6" name="Прямая соединительная линия 75"/>
          <p:cNvCxnSpPr>
            <a:endCxn id="82" idx="1"/>
          </p:cNvCxnSpPr>
          <p:nvPr/>
        </p:nvCxnSpPr>
        <p:spPr>
          <a:xfrm>
            <a:off x="483413" y="2644263"/>
            <a:ext cx="6109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2361432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 flipV="1">
            <a:off x="2721472" y="1444966"/>
            <a:ext cx="211614" cy="149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Прямоугольник 81"/>
          <p:cNvSpPr/>
          <p:nvPr/>
        </p:nvSpPr>
        <p:spPr>
          <a:xfrm>
            <a:off x="1094336" y="2523654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227820" y="92563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85" name="TextBox 84"/>
          <p:cNvSpPr txBox="1"/>
          <p:nvPr/>
        </p:nvSpPr>
        <p:spPr>
          <a:xfrm>
            <a:off x="2541452" y="96911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1094336" y="207674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317498" y="1208396"/>
            <a:ext cx="31984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8868" y="73898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3" name="Прямая со стрелкой 82"/>
          <p:cNvCxnSpPr/>
          <p:nvPr/>
        </p:nvCxnSpPr>
        <p:spPr>
          <a:xfrm flipH="1">
            <a:off x="552163" y="2762693"/>
            <a:ext cx="31984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767068" y="3688637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3298150" y="2652818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>
            <a:off x="3414304" y="4303040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637342" y="282641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84506" y="3758931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428252" y="217357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I3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486881" y="436566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59735" y="1903839"/>
            <a:ext cx="103178" cy="159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2910569" y="1391705"/>
            <a:ext cx="103178" cy="159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9260" y="153450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980114" y="928497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79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0461" y="123353"/>
            <a:ext cx="4048116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292080" y="241526"/>
                <a:ext cx="3744416" cy="6211810"/>
              </a:xfrm>
            </p:spPr>
            <p:txBody>
              <a:bodyPr>
                <a:normAutofit/>
              </a:bodyPr>
              <a:lstStyle/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Источники ЭДС и их внутренние сопротивления:</a:t>
                </a:r>
              </a:p>
              <a:p>
                <a:r>
                  <a:rPr lang="el-GR" sz="1600" dirty="0" smtClean="0">
                    <a:solidFill>
                      <a:schemeClr val="tx1"/>
                    </a:solidFill>
                  </a:rPr>
                  <a:t>ε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=8 В,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en-US" sz="16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=2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</a:t>
                </a:r>
              </a:p>
              <a:p>
                <a:r>
                  <a:rPr lang="el-GR" sz="1600" dirty="0" smtClean="0">
                    <a:solidFill>
                      <a:schemeClr val="tx1"/>
                    </a:solidFill>
                  </a:rPr>
                  <a:t>ε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=12 В,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4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</a:t>
                </a:r>
              </a:p>
              <a:p>
                <a:r>
                  <a:rPr lang="el-GR" sz="1600" dirty="0" smtClean="0">
                    <a:solidFill>
                      <a:schemeClr val="tx1"/>
                    </a:solidFill>
                  </a:rPr>
                  <a:t>ε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3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=20 В,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</a:t>
                </a:r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en-US" sz="16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4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Ом,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12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Ом,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6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Ом,</a:t>
                </a:r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I=2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А</a:t>
                </a:r>
              </a:p>
              <a:p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𝐼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1=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А</m:t>
                    </m:r>
                    <m:r>
                      <a:rPr lang="en-US" sz="1600" b="0" i="0" smtClean="0">
                        <a:solidFill>
                          <a:schemeClr val="tx1"/>
                        </a:solidFill>
                        <a:latin typeface="Cambria Math"/>
                      </a:rPr>
                      <m:t>    </m:t>
                    </m:r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𝐼</m:t>
                    </m:r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2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А</m:t>
                    </m:r>
                  </m:oMath>
                </a14:m>
                <a:endParaRPr lang="ru-RU" sz="1600" dirty="0" smtClean="0">
                  <a:solidFill>
                    <a:schemeClr val="tx1"/>
                  </a:solidFill>
                </a:endParaRPr>
              </a:p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I3=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А</m:t>
                    </m:r>
                    <m:r>
                      <a:rPr lang="ru-RU" sz="1600" b="0" i="0" smtClean="0">
                        <a:solidFill>
                          <a:schemeClr val="tx1"/>
                        </a:solidFill>
                        <a:latin typeface="Cambria Math"/>
                      </a:rPr>
                      <m:t>        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I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4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4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А</m:t>
                    </m:r>
                  </m:oMath>
                </a14:m>
                <a:endParaRPr lang="ru-RU" sz="1600" dirty="0" smtClean="0">
                  <a:solidFill>
                    <a:schemeClr val="tx1"/>
                  </a:solidFill>
                </a:endParaRPr>
              </a:p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Баланс  мощностей потребителей (не забываем про сопротивления источников токов)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ru-RU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потр</m:t>
                          </m:r>
                        </m:sub>
                      </m:sSub>
                      <m:r>
                        <a:rPr lang="ru-RU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ru-RU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ru-RU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ru-RU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sSubSup>
                            <m:sSubSupPr>
                              <m:ctrlPr>
                                <a:rPr lang="ru-RU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sub/>
                            <m:sup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sSup>
                          <m:sSup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𝐼</m:t>
                            </m:r>
                          </m:e>
                          <m:sup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  <m:sup/>
                    </m:sSubSup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sSubSup>
                      <m:sSubSup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sSup>
                          <m:sSup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𝐼</m:t>
                            </m:r>
                          </m:e>
                          <m:sup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  <m:sup/>
                    </m:sSubSup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+</a:t>
                </a:r>
                <a:br>
                  <a:rPr lang="en-US" sz="1600" dirty="0" smtClean="0">
                    <a:solidFill>
                      <a:schemeClr val="tx1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sSubSup>
                        <m:sSub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𝐼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  <m:sup/>
                      </m:sSubSup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sSubSup>
                        <m:sSub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𝐼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  <m:sub/>
                        <m:sup/>
                      </m:sSubSup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r>
                  <a:rPr lang="en-US" sz="1600" b="0" dirty="0" smtClean="0">
                    <a:solidFill>
                      <a:schemeClr val="tx1"/>
                    </a:solidFill>
                  </a:rPr>
                  <a:t/>
                </a:r>
                <a:br>
                  <a:rPr lang="en-US" sz="1600" b="0" dirty="0" smtClean="0">
                    <a:solidFill>
                      <a:schemeClr val="tx1"/>
                    </a:solidFill>
                  </a:rPr>
                </a:br>
                <a:r>
                  <a:rPr lang="en-US" sz="1600" b="0" dirty="0" smtClean="0">
                    <a:solidFill>
                      <a:schemeClr val="tx1"/>
                    </a:solidFill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sSubSup>
                      <m:sSubSup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sSup>
                          <m:sSup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𝐼</m:t>
                            </m:r>
                          </m:e>
                          <m:sup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sub>
                      <m:sup/>
                    </m:sSubSup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sSubSup>
                      <m:sSubSup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sSup>
                          <m:sSup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𝐼</m:t>
                            </m:r>
                          </m:e>
                          <m:sup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sub>
                      <m:sup/>
                    </m:sSubSup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:br>
                  <a:rPr lang="en-US" sz="1600" dirty="0" smtClean="0">
                    <a:solidFill>
                      <a:schemeClr val="tx1"/>
                    </a:solidFill>
                  </a:rPr>
                </a:br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×4+4×4+3×16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9</m:t>
                        </m:r>
                      </m:den>
                    </m:f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+4</m:t>
                    </m:r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×4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12</m:t>
                        </m:r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×4+6×16</m:t>
                        </m:r>
                      </m:num>
                      <m:den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9</m:t>
                        </m:r>
                      </m:den>
                    </m:f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1600" b="0" dirty="0" smtClean="0">
                    <a:solidFill>
                      <a:schemeClr val="tx1"/>
                    </a:solidFill>
                  </a:rPr>
                  <a:t/>
                </a:r>
                <a:br>
                  <a:rPr lang="en-US" sz="1600" b="0" dirty="0" smtClean="0">
                    <a:solidFill>
                      <a:schemeClr val="tx1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=8+16+16=40 </m:t>
                      </m:r>
                      <m:r>
                        <a:rPr lang="ru-RU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Вт</m:t>
                      </m:r>
                    </m:oMath>
                  </m:oMathPara>
                </a14:m>
                <a:endParaRPr lang="ru-RU" sz="160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ru-RU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ист</m:t>
                          </m:r>
                        </m:sub>
                      </m:sSub>
                      <m:r>
                        <a:rPr lang="ru-RU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ru-RU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потр</m:t>
                          </m:r>
                        </m:sub>
                      </m:sSub>
                    </m:oMath>
                  </m:oMathPara>
                </a14:m>
                <a:endParaRPr lang="ru-RU" sz="1600" dirty="0" smtClean="0">
                  <a:solidFill>
                    <a:schemeClr val="tx1"/>
                  </a:solidFill>
                </a:endParaRPr>
              </a:p>
              <a:p>
                <a:endParaRPr lang="ru-RU" sz="16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292080" y="241526"/>
                <a:ext cx="3744416" cy="6211810"/>
              </a:xfrm>
              <a:blipFill rotWithShape="1">
                <a:blip r:embed="rId2"/>
                <a:stretch>
                  <a:fillRect t="-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Группа 12"/>
          <p:cNvGrpSpPr/>
          <p:nvPr/>
        </p:nvGrpSpPr>
        <p:grpSpPr>
          <a:xfrm>
            <a:off x="1477610" y="2132856"/>
            <a:ext cx="728464" cy="936104"/>
            <a:chOff x="1115616" y="1340768"/>
            <a:chExt cx="728464" cy="93610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3104722" y="3720441"/>
            <a:ext cx="1381230" cy="360040"/>
            <a:chOff x="7087586" y="1772816"/>
            <a:chExt cx="1381230" cy="36004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23"/>
          <p:cNvGrpSpPr/>
          <p:nvPr/>
        </p:nvGrpSpPr>
        <p:grpSpPr>
          <a:xfrm>
            <a:off x="3432159" y="5657839"/>
            <a:ext cx="884763" cy="687485"/>
            <a:chOff x="1259632" y="1268760"/>
            <a:chExt cx="884763" cy="687485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483413" y="923653"/>
            <a:ext cx="728464" cy="936104"/>
            <a:chOff x="1115616" y="1340768"/>
            <a:chExt cx="728464" cy="936104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1619672" y="925004"/>
            <a:ext cx="728464" cy="936104"/>
            <a:chOff x="1115616" y="1340768"/>
            <a:chExt cx="728464" cy="936104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Прямая соединительная линия 37"/>
          <p:cNvCxnSpPr/>
          <p:nvPr/>
        </p:nvCxnSpPr>
        <p:spPr>
          <a:xfrm flipV="1">
            <a:off x="477420" y="1424971"/>
            <a:ext cx="0" cy="12241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05690" y="2005588"/>
            <a:ext cx="26185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205690" y="2005588"/>
            <a:ext cx="5634" cy="14234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11324" y="342900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Группа 44"/>
          <p:cNvGrpSpPr/>
          <p:nvPr/>
        </p:nvGrpSpPr>
        <p:grpSpPr>
          <a:xfrm>
            <a:off x="1695872" y="3251453"/>
            <a:ext cx="1381230" cy="360040"/>
            <a:chOff x="7087586" y="1772816"/>
            <a:chExt cx="1381230" cy="360040"/>
          </a:xfrm>
        </p:grpSpPr>
        <p:sp>
          <p:nvSpPr>
            <p:cNvPr id="46" name="Прямоугольник 45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Группа 48"/>
          <p:cNvGrpSpPr/>
          <p:nvPr/>
        </p:nvGrpSpPr>
        <p:grpSpPr>
          <a:xfrm>
            <a:off x="3104722" y="2857540"/>
            <a:ext cx="1381230" cy="360040"/>
            <a:chOff x="7087586" y="1772816"/>
            <a:chExt cx="1381230" cy="360040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Прямая соединительная линия 53"/>
          <p:cNvCxnSpPr/>
          <p:nvPr/>
        </p:nvCxnSpPr>
        <p:spPr>
          <a:xfrm>
            <a:off x="3104827" y="3009665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485952" y="3011078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962158" y="1428682"/>
            <a:ext cx="20418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485952" y="3432514"/>
            <a:ext cx="518096" cy="14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004048" y="1428682"/>
            <a:ext cx="0" cy="205108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Группа 61"/>
          <p:cNvGrpSpPr/>
          <p:nvPr/>
        </p:nvGrpSpPr>
        <p:grpSpPr>
          <a:xfrm>
            <a:off x="2962158" y="4798669"/>
            <a:ext cx="884763" cy="687485"/>
            <a:chOff x="1259632" y="1268760"/>
            <a:chExt cx="884763" cy="687485"/>
          </a:xfrm>
        </p:grpSpPr>
        <p:cxnSp>
          <p:nvCxnSpPr>
            <p:cNvPr id="63" name="Прямая соединительная линия 62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Группа 66"/>
          <p:cNvGrpSpPr/>
          <p:nvPr/>
        </p:nvGrpSpPr>
        <p:grpSpPr>
          <a:xfrm>
            <a:off x="3846921" y="4793743"/>
            <a:ext cx="884763" cy="687485"/>
            <a:chOff x="1259632" y="1268760"/>
            <a:chExt cx="884763" cy="687485"/>
          </a:xfrm>
        </p:grpSpPr>
        <p:cxnSp>
          <p:nvCxnSpPr>
            <p:cNvPr id="68" name="Прямая соединительная линия 67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Прямая соединительная линия 71"/>
          <p:cNvCxnSpPr/>
          <p:nvPr/>
        </p:nvCxnSpPr>
        <p:spPr>
          <a:xfrm flipV="1">
            <a:off x="2933086" y="3463482"/>
            <a:ext cx="0" cy="16791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2962158" y="5999877"/>
            <a:ext cx="524723" cy="66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2962158" y="5135781"/>
            <a:ext cx="0" cy="86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4316922" y="6006508"/>
            <a:ext cx="4711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4788024" y="3463481"/>
            <a:ext cx="0" cy="25430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206074" y="2652818"/>
            <a:ext cx="7560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962158" y="1428682"/>
            <a:ext cx="0" cy="12241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712085" y="68504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1799398" y="55629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1470876" y="272757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1983904" y="370960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94" name="TextBox 93"/>
          <p:cNvSpPr txBox="1"/>
          <p:nvPr/>
        </p:nvSpPr>
        <p:spPr>
          <a:xfrm>
            <a:off x="4188766" y="235823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4197920" y="411837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3482472" y="455032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4411613" y="4609077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4026941" y="616065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27820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6" name="Прямая соединительная линия 75"/>
          <p:cNvCxnSpPr>
            <a:endCxn id="82" idx="1"/>
          </p:cNvCxnSpPr>
          <p:nvPr/>
        </p:nvCxnSpPr>
        <p:spPr>
          <a:xfrm>
            <a:off x="483413" y="2644263"/>
            <a:ext cx="6109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2361432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 flipV="1">
            <a:off x="2721472" y="1444966"/>
            <a:ext cx="211614" cy="149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Прямоугольник 81"/>
          <p:cNvSpPr/>
          <p:nvPr/>
        </p:nvSpPr>
        <p:spPr>
          <a:xfrm>
            <a:off x="1094336" y="2523654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227820" y="92563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85" name="TextBox 84"/>
          <p:cNvSpPr txBox="1"/>
          <p:nvPr/>
        </p:nvSpPr>
        <p:spPr>
          <a:xfrm>
            <a:off x="2541452" y="96911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1094336" y="207674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317498" y="1208396"/>
            <a:ext cx="31984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8868" y="73898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3" name="Прямая со стрелкой 82"/>
          <p:cNvCxnSpPr/>
          <p:nvPr/>
        </p:nvCxnSpPr>
        <p:spPr>
          <a:xfrm flipH="1">
            <a:off x="552163" y="2762693"/>
            <a:ext cx="31984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767068" y="3688637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3298150" y="2652818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>
            <a:off x="3414304" y="4303040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637342" y="282641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84506" y="3758931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428252" y="217357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I3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486881" y="436566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59735" y="1903839"/>
            <a:ext cx="103178" cy="159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2910569" y="1391705"/>
            <a:ext cx="103178" cy="159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9260" y="153450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980114" y="928497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25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228184" y="241526"/>
                <a:ext cx="2808312" cy="6211810"/>
              </a:xfrm>
            </p:spPr>
            <p:txBody>
              <a:bodyPr>
                <a:normAutofit/>
              </a:bodyPr>
              <a:lstStyle/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Разбираемся с ёмкостями</a:t>
                </a:r>
              </a:p>
              <a:p>
                <a:r>
                  <a:rPr lang="el-GR" sz="1600" dirty="0" smtClean="0">
                    <a:solidFill>
                      <a:schemeClr val="tx1"/>
                    </a:solidFill>
                  </a:rPr>
                  <a:t>ε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=8 В,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en-US" sz="16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=2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</a:t>
                </a:r>
              </a:p>
              <a:p>
                <a:r>
                  <a:rPr lang="el-GR" sz="1600" dirty="0" smtClean="0">
                    <a:solidFill>
                      <a:schemeClr val="tx1"/>
                    </a:solidFill>
                  </a:rPr>
                  <a:t>ε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=12 В,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4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</a:t>
                </a:r>
              </a:p>
              <a:p>
                <a:r>
                  <a:rPr lang="el-GR" sz="1600" dirty="0" smtClean="0">
                    <a:solidFill>
                      <a:schemeClr val="tx1"/>
                    </a:solidFill>
                  </a:rPr>
                  <a:t>ε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3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=20 В,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</a:t>
                </a:r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en-US" sz="16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4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Ом,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12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Ом,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6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Ом,</a:t>
                </a:r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I=2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А</a:t>
                </a:r>
              </a:p>
              <a:p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𝐼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1=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А</m:t>
                    </m:r>
                    <m:r>
                      <a:rPr lang="en-US" sz="1600" b="0" i="0" smtClean="0">
                        <a:solidFill>
                          <a:schemeClr val="tx1"/>
                        </a:solidFill>
                        <a:latin typeface="Cambria Math"/>
                      </a:rPr>
                      <m:t>    </m:t>
                    </m:r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𝐼</m:t>
                    </m:r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2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А</m:t>
                    </m:r>
                  </m:oMath>
                </a14:m>
                <a:endParaRPr lang="ru-RU" sz="1600" dirty="0" smtClean="0">
                  <a:solidFill>
                    <a:schemeClr val="tx1"/>
                  </a:solidFill>
                </a:endParaRPr>
              </a:p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I3=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А</m:t>
                    </m:r>
                    <m:r>
                      <a:rPr lang="ru-RU" sz="1600" b="0" i="0" smtClean="0">
                        <a:solidFill>
                          <a:schemeClr val="tx1"/>
                        </a:solidFill>
                        <a:latin typeface="Cambria Math"/>
                      </a:rPr>
                      <m:t>        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I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4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4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А</m:t>
                    </m:r>
                  </m:oMath>
                </a14:m>
                <a:endParaRPr lang="ru-RU" sz="1600" dirty="0" smtClean="0">
                  <a:solidFill>
                    <a:schemeClr val="tx1"/>
                  </a:solidFill>
                </a:endParaRPr>
              </a:p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Батарея ёмкостей подсоединена параллельно сопротивлениям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R2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и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R3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, тогда напряжение на всех ёмкостях равно напряжению на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R2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×12=8 </m:t>
                      </m:r>
                      <m:r>
                        <a:rPr lang="ru-RU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В</m:t>
                      </m:r>
                    </m:oMath>
                  </m:oMathPara>
                </a14:m>
                <a:endParaRPr lang="ru-RU" sz="1600" dirty="0" smtClean="0">
                  <a:solidFill>
                    <a:schemeClr val="tx1"/>
                  </a:solidFill>
                </a:endParaRPr>
              </a:p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228184" y="241526"/>
                <a:ext cx="2808312" cy="6211810"/>
              </a:xfrm>
              <a:blipFill rotWithShape="1">
                <a:blip r:embed="rId2"/>
                <a:stretch>
                  <a:fillRect t="-294" r="-6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Группа 12"/>
          <p:cNvGrpSpPr/>
          <p:nvPr/>
        </p:nvGrpSpPr>
        <p:grpSpPr>
          <a:xfrm>
            <a:off x="1477610" y="2132856"/>
            <a:ext cx="728464" cy="936104"/>
            <a:chOff x="1115616" y="1340768"/>
            <a:chExt cx="728464" cy="93610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3104722" y="3720441"/>
            <a:ext cx="1381230" cy="360040"/>
            <a:chOff x="7087586" y="1772816"/>
            <a:chExt cx="1381230" cy="36004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23"/>
          <p:cNvGrpSpPr/>
          <p:nvPr/>
        </p:nvGrpSpPr>
        <p:grpSpPr>
          <a:xfrm>
            <a:off x="3432159" y="5657839"/>
            <a:ext cx="884763" cy="687485"/>
            <a:chOff x="1259632" y="1268760"/>
            <a:chExt cx="884763" cy="687485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483413" y="923653"/>
            <a:ext cx="728464" cy="936104"/>
            <a:chOff x="1115616" y="1340768"/>
            <a:chExt cx="728464" cy="936104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1619672" y="925004"/>
            <a:ext cx="728464" cy="936104"/>
            <a:chOff x="1115616" y="1340768"/>
            <a:chExt cx="728464" cy="936104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Прямая соединительная линия 37"/>
          <p:cNvCxnSpPr/>
          <p:nvPr/>
        </p:nvCxnSpPr>
        <p:spPr>
          <a:xfrm flipV="1">
            <a:off x="477420" y="1424971"/>
            <a:ext cx="0" cy="12241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05690" y="2005588"/>
            <a:ext cx="26185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205690" y="2005588"/>
            <a:ext cx="5634" cy="14234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11324" y="342900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Группа 44"/>
          <p:cNvGrpSpPr/>
          <p:nvPr/>
        </p:nvGrpSpPr>
        <p:grpSpPr>
          <a:xfrm>
            <a:off x="1695872" y="3251453"/>
            <a:ext cx="1381230" cy="360040"/>
            <a:chOff x="7087586" y="1772816"/>
            <a:chExt cx="1381230" cy="360040"/>
          </a:xfrm>
        </p:grpSpPr>
        <p:sp>
          <p:nvSpPr>
            <p:cNvPr id="46" name="Прямоугольник 45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Группа 48"/>
          <p:cNvGrpSpPr/>
          <p:nvPr/>
        </p:nvGrpSpPr>
        <p:grpSpPr>
          <a:xfrm>
            <a:off x="3104722" y="2857540"/>
            <a:ext cx="1381230" cy="360040"/>
            <a:chOff x="7087586" y="1772816"/>
            <a:chExt cx="1381230" cy="360040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Прямая соединительная линия 53"/>
          <p:cNvCxnSpPr/>
          <p:nvPr/>
        </p:nvCxnSpPr>
        <p:spPr>
          <a:xfrm>
            <a:off x="3104827" y="3009665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485952" y="3011078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962158" y="1428682"/>
            <a:ext cx="30500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485952" y="3432514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998120" y="1428682"/>
            <a:ext cx="14040" cy="2034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Группа 61"/>
          <p:cNvGrpSpPr/>
          <p:nvPr/>
        </p:nvGrpSpPr>
        <p:grpSpPr>
          <a:xfrm>
            <a:off x="2962158" y="4798669"/>
            <a:ext cx="884763" cy="687485"/>
            <a:chOff x="1259632" y="1268760"/>
            <a:chExt cx="884763" cy="687485"/>
          </a:xfrm>
        </p:grpSpPr>
        <p:cxnSp>
          <p:nvCxnSpPr>
            <p:cNvPr id="63" name="Прямая соединительная линия 62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Группа 66"/>
          <p:cNvGrpSpPr/>
          <p:nvPr/>
        </p:nvGrpSpPr>
        <p:grpSpPr>
          <a:xfrm>
            <a:off x="3846921" y="4793743"/>
            <a:ext cx="884763" cy="687485"/>
            <a:chOff x="1259632" y="1268760"/>
            <a:chExt cx="884763" cy="687485"/>
          </a:xfrm>
        </p:grpSpPr>
        <p:cxnSp>
          <p:nvCxnSpPr>
            <p:cNvPr id="68" name="Прямая соединительная линия 67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Прямая соединительная линия 71"/>
          <p:cNvCxnSpPr/>
          <p:nvPr/>
        </p:nvCxnSpPr>
        <p:spPr>
          <a:xfrm flipV="1">
            <a:off x="2933086" y="3463482"/>
            <a:ext cx="0" cy="16791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2962158" y="5999877"/>
            <a:ext cx="524723" cy="66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2962158" y="5135781"/>
            <a:ext cx="0" cy="86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4316922" y="6006508"/>
            <a:ext cx="4711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4788024" y="3463481"/>
            <a:ext cx="0" cy="25430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206074" y="2652818"/>
            <a:ext cx="7560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962158" y="1428682"/>
            <a:ext cx="0" cy="12241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712085" y="68504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1799398" y="55629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1470876" y="272757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1983904" y="370960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94" name="TextBox 93"/>
          <p:cNvSpPr txBox="1"/>
          <p:nvPr/>
        </p:nvSpPr>
        <p:spPr>
          <a:xfrm>
            <a:off x="4188766" y="235823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4197920" y="411837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3482472" y="455032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4411613" y="4609077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4026941" y="616065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27820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6" name="Прямая соединительная линия 75"/>
          <p:cNvCxnSpPr>
            <a:endCxn id="82" idx="1"/>
          </p:cNvCxnSpPr>
          <p:nvPr/>
        </p:nvCxnSpPr>
        <p:spPr>
          <a:xfrm>
            <a:off x="483413" y="2644263"/>
            <a:ext cx="6109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2361432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 flipV="1">
            <a:off x="2721472" y="1444966"/>
            <a:ext cx="211614" cy="149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Прямоугольник 81"/>
          <p:cNvSpPr/>
          <p:nvPr/>
        </p:nvSpPr>
        <p:spPr>
          <a:xfrm>
            <a:off x="1094336" y="2523654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227820" y="92563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85" name="TextBox 84"/>
          <p:cNvSpPr txBox="1"/>
          <p:nvPr/>
        </p:nvSpPr>
        <p:spPr>
          <a:xfrm>
            <a:off x="2541452" y="96911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1094336" y="207674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317498" y="1208396"/>
            <a:ext cx="31984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8868" y="73898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3" name="Прямая со стрелкой 82"/>
          <p:cNvCxnSpPr/>
          <p:nvPr/>
        </p:nvCxnSpPr>
        <p:spPr>
          <a:xfrm flipH="1">
            <a:off x="552163" y="2762693"/>
            <a:ext cx="31984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767068" y="3688637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3298150" y="2652818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>
            <a:off x="3414304" y="4303040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637342" y="282641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84506" y="3758931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428252" y="217357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I3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486881" y="436566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59735" y="1903839"/>
            <a:ext cx="103178" cy="159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2910569" y="1391705"/>
            <a:ext cx="103178" cy="159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9260" y="153450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980114" y="928497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10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228184" y="241526"/>
                <a:ext cx="2808312" cy="6211810"/>
              </a:xfrm>
            </p:spPr>
            <p:txBody>
              <a:bodyPr>
                <a:normAutofit/>
              </a:bodyPr>
              <a:lstStyle/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Это и будет напряжение на ёмкости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C</a:t>
                </a:r>
                <a:r>
                  <a:rPr lang="en-US" sz="1600" baseline="-25000" dirty="0" smtClean="0">
                    <a:solidFill>
                      <a:schemeClr val="tx1"/>
                    </a:solidFill>
                  </a:rPr>
                  <a:t>3</a:t>
                </a:r>
              </a:p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Тогда заряд на ней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=4×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−6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600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8=</m:t>
                      </m:r>
                    </m:oMath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=32×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−6</m:t>
                          </m:r>
                        </m:sup>
                      </m:sSup>
                      <m:r>
                        <a:rPr lang="ru-RU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Кл=32мкКл</m:t>
                      </m:r>
                    </m:oMath>
                  </m:oMathPara>
                </a14:m>
                <a:endParaRPr lang="ru-RU" sz="16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228184" y="241526"/>
                <a:ext cx="2808312" cy="6211810"/>
              </a:xfrm>
              <a:blipFill rotWithShape="1">
                <a:blip r:embed="rId2"/>
                <a:stretch>
                  <a:fillRect t="-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Группа 12"/>
          <p:cNvGrpSpPr/>
          <p:nvPr/>
        </p:nvGrpSpPr>
        <p:grpSpPr>
          <a:xfrm>
            <a:off x="1477610" y="2132856"/>
            <a:ext cx="728464" cy="936104"/>
            <a:chOff x="1115616" y="1340768"/>
            <a:chExt cx="728464" cy="93610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3104722" y="3720441"/>
            <a:ext cx="1381230" cy="360040"/>
            <a:chOff x="7087586" y="1772816"/>
            <a:chExt cx="1381230" cy="36004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23"/>
          <p:cNvGrpSpPr/>
          <p:nvPr/>
        </p:nvGrpSpPr>
        <p:grpSpPr>
          <a:xfrm>
            <a:off x="3432159" y="5657839"/>
            <a:ext cx="884763" cy="687485"/>
            <a:chOff x="1259632" y="1268760"/>
            <a:chExt cx="884763" cy="687485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483413" y="923653"/>
            <a:ext cx="728464" cy="936104"/>
            <a:chOff x="1115616" y="1340768"/>
            <a:chExt cx="728464" cy="936104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1619672" y="925004"/>
            <a:ext cx="728464" cy="936104"/>
            <a:chOff x="1115616" y="1340768"/>
            <a:chExt cx="728464" cy="936104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Прямая соединительная линия 37"/>
          <p:cNvCxnSpPr/>
          <p:nvPr/>
        </p:nvCxnSpPr>
        <p:spPr>
          <a:xfrm flipV="1">
            <a:off x="477420" y="1424971"/>
            <a:ext cx="0" cy="12241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05690" y="2005588"/>
            <a:ext cx="26185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205690" y="2005588"/>
            <a:ext cx="5634" cy="14234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11324" y="342900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Группа 44"/>
          <p:cNvGrpSpPr/>
          <p:nvPr/>
        </p:nvGrpSpPr>
        <p:grpSpPr>
          <a:xfrm>
            <a:off x="1695872" y="3251453"/>
            <a:ext cx="1381230" cy="360040"/>
            <a:chOff x="7087586" y="1772816"/>
            <a:chExt cx="1381230" cy="360040"/>
          </a:xfrm>
        </p:grpSpPr>
        <p:sp>
          <p:nvSpPr>
            <p:cNvPr id="46" name="Прямоугольник 45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Группа 48"/>
          <p:cNvGrpSpPr/>
          <p:nvPr/>
        </p:nvGrpSpPr>
        <p:grpSpPr>
          <a:xfrm>
            <a:off x="3104722" y="2857540"/>
            <a:ext cx="1381230" cy="360040"/>
            <a:chOff x="7087586" y="1772816"/>
            <a:chExt cx="1381230" cy="360040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Прямая соединительная линия 53"/>
          <p:cNvCxnSpPr/>
          <p:nvPr/>
        </p:nvCxnSpPr>
        <p:spPr>
          <a:xfrm>
            <a:off x="3104827" y="3009665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485952" y="3011078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962158" y="1428682"/>
            <a:ext cx="30500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485952" y="3432514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998120" y="1428682"/>
            <a:ext cx="14040" cy="2034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Группа 61"/>
          <p:cNvGrpSpPr/>
          <p:nvPr/>
        </p:nvGrpSpPr>
        <p:grpSpPr>
          <a:xfrm>
            <a:off x="2962158" y="4798669"/>
            <a:ext cx="884763" cy="687485"/>
            <a:chOff x="1259632" y="1268760"/>
            <a:chExt cx="884763" cy="687485"/>
          </a:xfrm>
        </p:grpSpPr>
        <p:cxnSp>
          <p:nvCxnSpPr>
            <p:cNvPr id="63" name="Прямая соединительная линия 62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Группа 66"/>
          <p:cNvGrpSpPr/>
          <p:nvPr/>
        </p:nvGrpSpPr>
        <p:grpSpPr>
          <a:xfrm>
            <a:off x="3846921" y="4793743"/>
            <a:ext cx="884763" cy="687485"/>
            <a:chOff x="1259632" y="1268760"/>
            <a:chExt cx="884763" cy="687485"/>
          </a:xfrm>
        </p:grpSpPr>
        <p:cxnSp>
          <p:nvCxnSpPr>
            <p:cNvPr id="68" name="Прямая соединительная линия 67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Прямая соединительная линия 71"/>
          <p:cNvCxnSpPr/>
          <p:nvPr/>
        </p:nvCxnSpPr>
        <p:spPr>
          <a:xfrm flipV="1">
            <a:off x="2933086" y="3463482"/>
            <a:ext cx="0" cy="16791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2962158" y="5999877"/>
            <a:ext cx="524723" cy="66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2962158" y="5135781"/>
            <a:ext cx="0" cy="86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4316922" y="6006508"/>
            <a:ext cx="4711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4788024" y="3463481"/>
            <a:ext cx="0" cy="25430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206074" y="2652818"/>
            <a:ext cx="7560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962158" y="1428682"/>
            <a:ext cx="0" cy="12241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712085" y="68504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1799398" y="55629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1470876" y="272757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1983904" y="370960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94" name="TextBox 93"/>
          <p:cNvSpPr txBox="1"/>
          <p:nvPr/>
        </p:nvSpPr>
        <p:spPr>
          <a:xfrm>
            <a:off x="4188766" y="235823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4197920" y="411837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3482472" y="455032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4411613" y="4609077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4026941" y="616065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27820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6" name="Прямая соединительная линия 75"/>
          <p:cNvCxnSpPr>
            <a:endCxn id="82" idx="1"/>
          </p:cNvCxnSpPr>
          <p:nvPr/>
        </p:nvCxnSpPr>
        <p:spPr>
          <a:xfrm>
            <a:off x="483413" y="2644263"/>
            <a:ext cx="6109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2361432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 flipV="1">
            <a:off x="2721472" y="1444966"/>
            <a:ext cx="211614" cy="149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Прямоугольник 81"/>
          <p:cNvSpPr/>
          <p:nvPr/>
        </p:nvSpPr>
        <p:spPr>
          <a:xfrm>
            <a:off x="1094336" y="2523654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227820" y="92563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85" name="TextBox 84"/>
          <p:cNvSpPr txBox="1"/>
          <p:nvPr/>
        </p:nvSpPr>
        <p:spPr>
          <a:xfrm>
            <a:off x="2541452" y="96911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1094336" y="207674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317498" y="1208396"/>
            <a:ext cx="31984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8868" y="73898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3" name="Прямая со стрелкой 82"/>
          <p:cNvCxnSpPr/>
          <p:nvPr/>
        </p:nvCxnSpPr>
        <p:spPr>
          <a:xfrm flipH="1">
            <a:off x="552163" y="2762693"/>
            <a:ext cx="31984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767068" y="3688637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3298150" y="2652818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>
            <a:off x="3414304" y="4303040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637342" y="282641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84506" y="3758931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428252" y="217357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I3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486881" y="436566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59735" y="1903839"/>
            <a:ext cx="103178" cy="159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2910569" y="1391705"/>
            <a:ext cx="103178" cy="159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9260" y="153450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980114" y="928497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78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4968552" cy="56841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508104" y="241526"/>
                <a:ext cx="3528392" cy="6211810"/>
              </a:xfrm>
            </p:spPr>
            <p:txBody>
              <a:bodyPr>
                <a:normAutofit/>
              </a:bodyPr>
              <a:lstStyle/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Ёмкостями</a:t>
                </a:r>
              </a:p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С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=3 МкФ иС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=6 МкФ, </a:t>
                </a:r>
              </a:p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Они соединены последовательно</a:t>
                </a:r>
              </a:p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Тогда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Q</a:t>
                </a:r>
                <a:r>
                  <a:rPr lang="en-US" sz="16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=Q</a:t>
                </a:r>
                <a:r>
                  <a:rPr lang="en-US" sz="1600" baseline="-25000" dirty="0" smtClean="0">
                    <a:solidFill>
                      <a:schemeClr val="tx1"/>
                    </a:solidFill>
                  </a:rPr>
                  <a:t>2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b="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b="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US" sz="1600" b="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US" sz="1600" b="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=2</m:t>
                      </m:r>
                      <m:r>
                        <a:rPr lang="ru-RU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В</m:t>
                      </m:r>
                    </m:oMath>
                  </m:oMathPara>
                </a14:m>
                <a:endParaRPr lang="ru-RU" sz="1600" b="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=2×6×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−6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=12×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−6</m:t>
                          </m:r>
                        </m:sup>
                      </m:sSup>
                      <m:r>
                        <a:rPr lang="ru-RU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Кл=</m:t>
                      </m:r>
                    </m:oMath>
                    <m:oMath xmlns:m="http://schemas.openxmlformats.org/officeDocument/2006/math">
                      <m:r>
                        <a:rPr lang="ru-RU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=12мкКл</m:t>
                      </m:r>
                    </m:oMath>
                  </m:oMathPara>
                </a14:m>
                <a:endParaRPr lang="ru-RU" sz="1600" dirty="0" smtClean="0">
                  <a:solidFill>
                    <a:schemeClr val="tx1"/>
                  </a:solidFill>
                </a:endParaRPr>
              </a:p>
              <a:p>
                <a:endParaRPr lang="ru-RU" sz="1600" dirty="0">
                  <a:solidFill>
                    <a:schemeClr val="tx1"/>
                  </a:solidFill>
                </a:endParaRPr>
              </a:p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Как уже отмечалось,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Q</a:t>
                </a:r>
                <a:r>
                  <a:rPr lang="en-US" sz="16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=Q</a:t>
                </a:r>
                <a:r>
                  <a:rPr lang="en-US" sz="16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ru-RU" sz="16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12мкКл</m:t>
                    </m:r>
                  </m:oMath>
                </a14:m>
                <a:endParaRPr lang="ru-RU" sz="1600" dirty="0">
                  <a:solidFill>
                    <a:schemeClr val="tx1"/>
                  </a:solidFill>
                </a:endParaRPr>
              </a:p>
              <a:p>
                <a:endParaRPr lang="en-US" sz="16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508104" y="241526"/>
                <a:ext cx="3528392" cy="6211810"/>
              </a:xfrm>
              <a:blipFill rotWithShape="1">
                <a:blip r:embed="rId2"/>
                <a:stretch>
                  <a:fillRect t="-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Группа 12"/>
          <p:cNvGrpSpPr/>
          <p:nvPr/>
        </p:nvGrpSpPr>
        <p:grpSpPr>
          <a:xfrm>
            <a:off x="1477610" y="2132856"/>
            <a:ext cx="728464" cy="936104"/>
            <a:chOff x="1115616" y="1340768"/>
            <a:chExt cx="728464" cy="93610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3104722" y="3720441"/>
            <a:ext cx="1381230" cy="360040"/>
            <a:chOff x="7087586" y="1772816"/>
            <a:chExt cx="1381230" cy="36004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23"/>
          <p:cNvGrpSpPr/>
          <p:nvPr/>
        </p:nvGrpSpPr>
        <p:grpSpPr>
          <a:xfrm>
            <a:off x="3432159" y="5657839"/>
            <a:ext cx="884763" cy="687485"/>
            <a:chOff x="1259632" y="1268760"/>
            <a:chExt cx="884763" cy="687485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483413" y="923653"/>
            <a:ext cx="728464" cy="936104"/>
            <a:chOff x="1115616" y="1340768"/>
            <a:chExt cx="728464" cy="936104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1619672" y="925004"/>
            <a:ext cx="728464" cy="936104"/>
            <a:chOff x="1115616" y="1340768"/>
            <a:chExt cx="728464" cy="936104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Прямая соединительная линия 37"/>
          <p:cNvCxnSpPr/>
          <p:nvPr/>
        </p:nvCxnSpPr>
        <p:spPr>
          <a:xfrm flipV="1">
            <a:off x="477420" y="1424971"/>
            <a:ext cx="0" cy="12241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05690" y="2005588"/>
            <a:ext cx="26185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205690" y="2005588"/>
            <a:ext cx="5634" cy="14234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11324" y="342900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Группа 44"/>
          <p:cNvGrpSpPr/>
          <p:nvPr/>
        </p:nvGrpSpPr>
        <p:grpSpPr>
          <a:xfrm>
            <a:off x="1695872" y="3251453"/>
            <a:ext cx="1381230" cy="360040"/>
            <a:chOff x="7087586" y="1772816"/>
            <a:chExt cx="1381230" cy="360040"/>
          </a:xfrm>
        </p:grpSpPr>
        <p:sp>
          <p:nvSpPr>
            <p:cNvPr id="46" name="Прямоугольник 45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Группа 48"/>
          <p:cNvGrpSpPr/>
          <p:nvPr/>
        </p:nvGrpSpPr>
        <p:grpSpPr>
          <a:xfrm>
            <a:off x="3104722" y="2857540"/>
            <a:ext cx="1381230" cy="360040"/>
            <a:chOff x="7087586" y="1772816"/>
            <a:chExt cx="1381230" cy="360040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Прямая соединительная линия 53"/>
          <p:cNvCxnSpPr/>
          <p:nvPr/>
        </p:nvCxnSpPr>
        <p:spPr>
          <a:xfrm>
            <a:off x="3104827" y="3009665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485952" y="3011078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962158" y="1428682"/>
            <a:ext cx="211389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485952" y="3432514"/>
            <a:ext cx="604144" cy="14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076056" y="1415847"/>
            <a:ext cx="14040" cy="2034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Группа 61"/>
          <p:cNvGrpSpPr/>
          <p:nvPr/>
        </p:nvGrpSpPr>
        <p:grpSpPr>
          <a:xfrm>
            <a:off x="2962158" y="4798669"/>
            <a:ext cx="884763" cy="687485"/>
            <a:chOff x="1259632" y="1268760"/>
            <a:chExt cx="884763" cy="687485"/>
          </a:xfrm>
        </p:grpSpPr>
        <p:cxnSp>
          <p:nvCxnSpPr>
            <p:cNvPr id="63" name="Прямая соединительная линия 62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Группа 66"/>
          <p:cNvGrpSpPr/>
          <p:nvPr/>
        </p:nvGrpSpPr>
        <p:grpSpPr>
          <a:xfrm>
            <a:off x="3846921" y="4793743"/>
            <a:ext cx="884763" cy="687485"/>
            <a:chOff x="1259632" y="1268760"/>
            <a:chExt cx="884763" cy="687485"/>
          </a:xfrm>
        </p:grpSpPr>
        <p:cxnSp>
          <p:nvCxnSpPr>
            <p:cNvPr id="68" name="Прямая соединительная линия 67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Прямая соединительная линия 71"/>
          <p:cNvCxnSpPr/>
          <p:nvPr/>
        </p:nvCxnSpPr>
        <p:spPr>
          <a:xfrm flipV="1">
            <a:off x="2933086" y="3463482"/>
            <a:ext cx="0" cy="16791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2962158" y="5999877"/>
            <a:ext cx="524723" cy="66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2962158" y="5135781"/>
            <a:ext cx="0" cy="86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4316922" y="6006508"/>
            <a:ext cx="4711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4788024" y="3463481"/>
            <a:ext cx="0" cy="25430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206074" y="2652818"/>
            <a:ext cx="7560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962158" y="1428682"/>
            <a:ext cx="0" cy="12241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712085" y="68504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1799398" y="55629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1470876" y="272757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1983904" y="370960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94" name="TextBox 93"/>
          <p:cNvSpPr txBox="1"/>
          <p:nvPr/>
        </p:nvSpPr>
        <p:spPr>
          <a:xfrm>
            <a:off x="4188766" y="235823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4197920" y="411837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3482472" y="455032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4411613" y="4609077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4026941" y="616065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27820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6" name="Прямая соединительная линия 75"/>
          <p:cNvCxnSpPr>
            <a:endCxn id="82" idx="1"/>
          </p:cNvCxnSpPr>
          <p:nvPr/>
        </p:nvCxnSpPr>
        <p:spPr>
          <a:xfrm>
            <a:off x="483413" y="2644263"/>
            <a:ext cx="6109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2361432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 flipV="1">
            <a:off x="2721472" y="1444966"/>
            <a:ext cx="211614" cy="149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Прямоугольник 81"/>
          <p:cNvSpPr/>
          <p:nvPr/>
        </p:nvSpPr>
        <p:spPr>
          <a:xfrm>
            <a:off x="1094336" y="2523654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227820" y="92563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85" name="TextBox 84"/>
          <p:cNvSpPr txBox="1"/>
          <p:nvPr/>
        </p:nvSpPr>
        <p:spPr>
          <a:xfrm>
            <a:off x="2541452" y="96911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1094336" y="207674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317498" y="1208396"/>
            <a:ext cx="31984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8868" y="73898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3" name="Прямая со стрелкой 82"/>
          <p:cNvCxnSpPr/>
          <p:nvPr/>
        </p:nvCxnSpPr>
        <p:spPr>
          <a:xfrm flipH="1">
            <a:off x="552163" y="2762693"/>
            <a:ext cx="31984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767068" y="3688637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3298150" y="2652818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>
            <a:off x="3414304" y="4303040"/>
            <a:ext cx="62805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637342" y="282641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I2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84506" y="3758931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428252" y="217357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I3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486881" y="436566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I4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59735" y="1903839"/>
            <a:ext cx="103178" cy="159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2910569" y="1391705"/>
            <a:ext cx="103178" cy="159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9260" y="153450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980114" y="928497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90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Условие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28184" y="241526"/>
            <a:ext cx="2808312" cy="6211810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/>
                </a:solidFill>
              </a:rPr>
              <a:t>Источники ЭДС и их внутренние сопротивления:</a:t>
            </a:r>
          </a:p>
          <a:p>
            <a:r>
              <a:rPr lang="el-GR" sz="1600" dirty="0" smtClean="0">
                <a:solidFill>
                  <a:schemeClr val="tx1"/>
                </a:solidFill>
              </a:rPr>
              <a:t>ε</a:t>
            </a:r>
            <a:r>
              <a:rPr lang="ru-RU" sz="1600" baseline="-25000" dirty="0" smtClean="0">
                <a:solidFill>
                  <a:schemeClr val="tx1"/>
                </a:solidFill>
              </a:rPr>
              <a:t>1</a:t>
            </a:r>
            <a:r>
              <a:rPr lang="ru-RU" sz="1600" dirty="0" smtClean="0">
                <a:solidFill>
                  <a:schemeClr val="tx1"/>
                </a:solidFill>
              </a:rPr>
              <a:t>=8 В, </a:t>
            </a:r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=2 </a:t>
            </a:r>
            <a:r>
              <a:rPr lang="ru-RU" sz="1600" dirty="0" smtClean="0">
                <a:solidFill>
                  <a:schemeClr val="tx1"/>
                </a:solidFill>
              </a:rPr>
              <a:t>Ом</a:t>
            </a:r>
          </a:p>
          <a:p>
            <a:r>
              <a:rPr lang="el-GR" sz="1600" dirty="0" smtClean="0">
                <a:solidFill>
                  <a:schemeClr val="tx1"/>
                </a:solidFill>
              </a:rPr>
              <a:t>ε</a:t>
            </a:r>
            <a:r>
              <a:rPr lang="ru-RU" sz="1600" baseline="-25000" dirty="0" smtClean="0">
                <a:solidFill>
                  <a:schemeClr val="tx1"/>
                </a:solidFill>
              </a:rPr>
              <a:t>2</a:t>
            </a:r>
            <a:r>
              <a:rPr lang="ru-RU" sz="1600" dirty="0" smtClean="0">
                <a:solidFill>
                  <a:schemeClr val="tx1"/>
                </a:solidFill>
              </a:rPr>
              <a:t>=12 В, </a:t>
            </a:r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ru-RU" sz="1600" baseline="-25000" dirty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=</a:t>
            </a:r>
            <a:r>
              <a:rPr lang="ru-RU" sz="1600" dirty="0" smtClean="0">
                <a:solidFill>
                  <a:schemeClr val="tx1"/>
                </a:solidFill>
              </a:rPr>
              <a:t>4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Ом</a:t>
            </a:r>
          </a:p>
          <a:p>
            <a:r>
              <a:rPr lang="el-GR" sz="1600" dirty="0" smtClean="0">
                <a:solidFill>
                  <a:schemeClr val="tx1"/>
                </a:solidFill>
              </a:rPr>
              <a:t>ε</a:t>
            </a:r>
            <a:r>
              <a:rPr lang="ru-RU" sz="1600" baseline="-25000" dirty="0" smtClean="0">
                <a:solidFill>
                  <a:schemeClr val="tx1"/>
                </a:solidFill>
              </a:rPr>
              <a:t>3</a:t>
            </a:r>
            <a:r>
              <a:rPr lang="ru-RU" sz="1600" dirty="0" smtClean="0">
                <a:solidFill>
                  <a:schemeClr val="tx1"/>
                </a:solidFill>
              </a:rPr>
              <a:t>=20 В, </a:t>
            </a:r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ru-RU" sz="1600" baseline="-25000" dirty="0">
                <a:solidFill>
                  <a:schemeClr val="tx1"/>
                </a:solidFill>
              </a:rPr>
              <a:t>3</a:t>
            </a:r>
            <a:r>
              <a:rPr lang="en-US" sz="1600" dirty="0" smtClean="0">
                <a:solidFill>
                  <a:schemeClr val="tx1"/>
                </a:solidFill>
              </a:rPr>
              <a:t>=</a:t>
            </a:r>
            <a:r>
              <a:rPr lang="ru-RU" sz="1600" dirty="0" smtClean="0">
                <a:solidFill>
                  <a:schemeClr val="tx1"/>
                </a:solidFill>
              </a:rPr>
              <a:t>3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Ом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=</a:t>
            </a:r>
            <a:r>
              <a:rPr lang="ru-RU" sz="1600" dirty="0" smtClean="0">
                <a:solidFill>
                  <a:schemeClr val="tx1"/>
                </a:solidFill>
              </a:rPr>
              <a:t>4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Ом, </a:t>
            </a:r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ru-RU" sz="1600" baseline="-25000" dirty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=</a:t>
            </a:r>
            <a:r>
              <a:rPr lang="ru-RU" sz="1600" dirty="0" smtClean="0">
                <a:solidFill>
                  <a:schemeClr val="tx1"/>
                </a:solidFill>
              </a:rPr>
              <a:t>12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Ом, </a:t>
            </a:r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ru-RU" sz="1600" baseline="-25000" dirty="0">
                <a:solidFill>
                  <a:schemeClr val="tx1"/>
                </a:solidFill>
              </a:rPr>
              <a:t>3</a:t>
            </a:r>
            <a:r>
              <a:rPr lang="en-US" sz="1600" dirty="0" smtClean="0">
                <a:solidFill>
                  <a:schemeClr val="tx1"/>
                </a:solidFill>
              </a:rPr>
              <a:t>=</a:t>
            </a:r>
            <a:r>
              <a:rPr lang="ru-RU" sz="1600" dirty="0" smtClean="0">
                <a:solidFill>
                  <a:schemeClr val="tx1"/>
                </a:solidFill>
              </a:rPr>
              <a:t>6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Ом,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С</a:t>
            </a:r>
            <a:r>
              <a:rPr lang="ru-RU" sz="1600" baseline="-25000" dirty="0" smtClean="0">
                <a:solidFill>
                  <a:schemeClr val="tx1"/>
                </a:solidFill>
              </a:rPr>
              <a:t>1</a:t>
            </a:r>
            <a:r>
              <a:rPr lang="ru-RU" sz="1600" dirty="0" smtClean="0">
                <a:solidFill>
                  <a:schemeClr val="tx1"/>
                </a:solidFill>
              </a:rPr>
              <a:t>=3 МкФ, С</a:t>
            </a:r>
            <a:r>
              <a:rPr lang="ru-RU" sz="1600" baseline="-25000" dirty="0" smtClean="0">
                <a:solidFill>
                  <a:schemeClr val="tx1"/>
                </a:solidFill>
              </a:rPr>
              <a:t>2</a:t>
            </a:r>
            <a:r>
              <a:rPr lang="ru-RU" sz="1600" dirty="0" smtClean="0">
                <a:solidFill>
                  <a:schemeClr val="tx1"/>
                </a:solidFill>
              </a:rPr>
              <a:t>=6 МкФ,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С</a:t>
            </a:r>
            <a:r>
              <a:rPr lang="ru-RU" sz="1600" baseline="-25000" dirty="0" smtClean="0">
                <a:solidFill>
                  <a:schemeClr val="tx1"/>
                </a:solidFill>
              </a:rPr>
              <a:t>3</a:t>
            </a:r>
            <a:r>
              <a:rPr lang="ru-RU" sz="1600" dirty="0" smtClean="0">
                <a:solidFill>
                  <a:schemeClr val="tx1"/>
                </a:solidFill>
              </a:rPr>
              <a:t>=4 МкФ.</a:t>
            </a:r>
          </a:p>
          <a:p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Найти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1). Электрические токи в цепи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2). Проверить расчёт балансом мощностей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3). Найти заряд на каждом конденсаторе</a:t>
            </a: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967408" y="2132856"/>
            <a:ext cx="728464" cy="936104"/>
            <a:chOff x="1115616" y="1340768"/>
            <a:chExt cx="728464" cy="93610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3104722" y="3720441"/>
            <a:ext cx="1381230" cy="360040"/>
            <a:chOff x="7087586" y="1772816"/>
            <a:chExt cx="1381230" cy="36004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23"/>
          <p:cNvGrpSpPr/>
          <p:nvPr/>
        </p:nvGrpSpPr>
        <p:grpSpPr>
          <a:xfrm>
            <a:off x="3432159" y="5657839"/>
            <a:ext cx="884763" cy="687485"/>
            <a:chOff x="1259632" y="1268760"/>
            <a:chExt cx="884763" cy="687485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967408" y="908720"/>
            <a:ext cx="728464" cy="936104"/>
            <a:chOff x="1115616" y="1340768"/>
            <a:chExt cx="728464" cy="936104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1695872" y="908720"/>
            <a:ext cx="728464" cy="936104"/>
            <a:chOff x="1115616" y="1340768"/>
            <a:chExt cx="728464" cy="936104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Прямая соединительная линия 37"/>
          <p:cNvCxnSpPr/>
          <p:nvPr/>
        </p:nvCxnSpPr>
        <p:spPr>
          <a:xfrm flipV="1">
            <a:off x="967408" y="1428682"/>
            <a:ext cx="0" cy="12241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05690" y="2005588"/>
            <a:ext cx="7560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205690" y="2005588"/>
            <a:ext cx="5634" cy="14234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11324" y="342900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Группа 44"/>
          <p:cNvGrpSpPr/>
          <p:nvPr/>
        </p:nvGrpSpPr>
        <p:grpSpPr>
          <a:xfrm>
            <a:off x="1695872" y="3251453"/>
            <a:ext cx="1381230" cy="360040"/>
            <a:chOff x="7087586" y="1772816"/>
            <a:chExt cx="1381230" cy="360040"/>
          </a:xfrm>
        </p:grpSpPr>
        <p:sp>
          <p:nvSpPr>
            <p:cNvPr id="46" name="Прямоугольник 45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Группа 48"/>
          <p:cNvGrpSpPr/>
          <p:nvPr/>
        </p:nvGrpSpPr>
        <p:grpSpPr>
          <a:xfrm>
            <a:off x="3104722" y="2857540"/>
            <a:ext cx="1381230" cy="360040"/>
            <a:chOff x="7087586" y="1772816"/>
            <a:chExt cx="1381230" cy="360040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Прямая соединительная линия 53"/>
          <p:cNvCxnSpPr/>
          <p:nvPr/>
        </p:nvCxnSpPr>
        <p:spPr>
          <a:xfrm>
            <a:off x="3104827" y="3009665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485952" y="3011078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424336" y="1428682"/>
            <a:ext cx="35878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485952" y="3432514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998120" y="1428682"/>
            <a:ext cx="14040" cy="2034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Группа 61"/>
          <p:cNvGrpSpPr/>
          <p:nvPr/>
        </p:nvGrpSpPr>
        <p:grpSpPr>
          <a:xfrm>
            <a:off x="2962158" y="4798669"/>
            <a:ext cx="884763" cy="687485"/>
            <a:chOff x="1259632" y="1268760"/>
            <a:chExt cx="884763" cy="687485"/>
          </a:xfrm>
        </p:grpSpPr>
        <p:cxnSp>
          <p:nvCxnSpPr>
            <p:cNvPr id="63" name="Прямая соединительная линия 62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Группа 66"/>
          <p:cNvGrpSpPr/>
          <p:nvPr/>
        </p:nvGrpSpPr>
        <p:grpSpPr>
          <a:xfrm>
            <a:off x="3846921" y="4793743"/>
            <a:ext cx="884763" cy="687485"/>
            <a:chOff x="1259632" y="1268760"/>
            <a:chExt cx="884763" cy="687485"/>
          </a:xfrm>
        </p:grpSpPr>
        <p:cxnSp>
          <p:nvCxnSpPr>
            <p:cNvPr id="68" name="Прямая соединительная линия 67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Прямая соединительная линия 71"/>
          <p:cNvCxnSpPr/>
          <p:nvPr/>
        </p:nvCxnSpPr>
        <p:spPr>
          <a:xfrm flipV="1">
            <a:off x="2933086" y="3463482"/>
            <a:ext cx="0" cy="16791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2962158" y="5999877"/>
            <a:ext cx="524723" cy="66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2962158" y="5135781"/>
            <a:ext cx="0" cy="86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4316922" y="6006508"/>
            <a:ext cx="4711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4788024" y="3463481"/>
            <a:ext cx="0" cy="25430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1668252" y="2652818"/>
            <a:ext cx="7560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424336" y="1428684"/>
            <a:ext cx="0" cy="12241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961774" y="69269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2112506" y="53938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1470876" y="272757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1983904" y="370960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94" name="TextBox 93"/>
          <p:cNvSpPr txBox="1"/>
          <p:nvPr/>
        </p:nvSpPr>
        <p:spPr>
          <a:xfrm>
            <a:off x="4188766" y="235823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4197920" y="411837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3482472" y="455032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4411613" y="4609077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4026941" y="616065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267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28184" y="241526"/>
            <a:ext cx="2808312" cy="6211810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/>
                </a:solidFill>
              </a:rPr>
              <a:t>Источники ЭДС и их внутренние сопротивления:</a:t>
            </a:r>
          </a:p>
          <a:p>
            <a:r>
              <a:rPr lang="el-GR" sz="1600" dirty="0" smtClean="0">
                <a:solidFill>
                  <a:schemeClr val="tx1"/>
                </a:solidFill>
              </a:rPr>
              <a:t>ε</a:t>
            </a:r>
            <a:r>
              <a:rPr lang="ru-RU" sz="1600" baseline="-25000" dirty="0" smtClean="0">
                <a:solidFill>
                  <a:schemeClr val="tx1"/>
                </a:solidFill>
              </a:rPr>
              <a:t>1</a:t>
            </a:r>
            <a:r>
              <a:rPr lang="ru-RU" sz="1600" dirty="0" smtClean="0">
                <a:solidFill>
                  <a:schemeClr val="tx1"/>
                </a:solidFill>
              </a:rPr>
              <a:t>=</a:t>
            </a:r>
            <a:r>
              <a:rPr lang="en-US" sz="1600" dirty="0" smtClean="0">
                <a:solidFill>
                  <a:schemeClr val="tx1"/>
                </a:solidFill>
              </a:rPr>
              <a:t>16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В, </a:t>
            </a:r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=6 </a:t>
            </a:r>
            <a:r>
              <a:rPr lang="ru-RU" sz="1600" dirty="0" smtClean="0">
                <a:solidFill>
                  <a:schemeClr val="tx1"/>
                </a:solidFill>
              </a:rPr>
              <a:t>Ом</a:t>
            </a:r>
          </a:p>
          <a:p>
            <a:r>
              <a:rPr lang="el-GR" sz="1600" dirty="0" smtClean="0">
                <a:solidFill>
                  <a:schemeClr val="tx1"/>
                </a:solidFill>
              </a:rPr>
              <a:t>ε</a:t>
            </a:r>
            <a:r>
              <a:rPr lang="ru-RU" sz="1600" baseline="-25000" dirty="0" smtClean="0">
                <a:solidFill>
                  <a:schemeClr val="tx1"/>
                </a:solidFill>
              </a:rPr>
              <a:t>2</a:t>
            </a:r>
            <a:r>
              <a:rPr lang="ru-RU" sz="1600" dirty="0" smtClean="0">
                <a:solidFill>
                  <a:schemeClr val="tx1"/>
                </a:solidFill>
              </a:rPr>
              <a:t>=</a:t>
            </a:r>
            <a:r>
              <a:rPr lang="en-US" sz="1600" dirty="0" smtClean="0">
                <a:solidFill>
                  <a:schemeClr val="tx1"/>
                </a:solidFill>
              </a:rPr>
              <a:t>8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В, </a:t>
            </a:r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ru-RU" sz="1600" baseline="-25000" dirty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=</a:t>
            </a:r>
            <a:r>
              <a:rPr lang="en-US" sz="1600" dirty="0" smtClean="0">
                <a:solidFill>
                  <a:schemeClr val="tx1"/>
                </a:solidFill>
              </a:rPr>
              <a:t>6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Ом</a:t>
            </a:r>
          </a:p>
          <a:p>
            <a:r>
              <a:rPr lang="el-GR" sz="1600" dirty="0" smtClean="0">
                <a:solidFill>
                  <a:schemeClr val="tx1"/>
                </a:solidFill>
              </a:rPr>
              <a:t>ε</a:t>
            </a:r>
            <a:r>
              <a:rPr lang="ru-RU" sz="1600" baseline="-25000" dirty="0" smtClean="0">
                <a:solidFill>
                  <a:schemeClr val="tx1"/>
                </a:solidFill>
              </a:rPr>
              <a:t>3</a:t>
            </a:r>
            <a:r>
              <a:rPr lang="ru-RU" sz="1600" dirty="0" smtClean="0">
                <a:solidFill>
                  <a:schemeClr val="tx1"/>
                </a:solidFill>
              </a:rPr>
              <a:t>=2</a:t>
            </a:r>
            <a:r>
              <a:rPr lang="en-US" sz="1600" dirty="0" smtClean="0">
                <a:solidFill>
                  <a:schemeClr val="tx1"/>
                </a:solidFill>
              </a:rPr>
              <a:t>4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В, </a:t>
            </a:r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ru-RU" sz="1600" baseline="-25000" dirty="0">
                <a:solidFill>
                  <a:schemeClr val="tx1"/>
                </a:solidFill>
              </a:rPr>
              <a:t>3</a:t>
            </a:r>
            <a:r>
              <a:rPr lang="en-US" sz="1600" dirty="0" smtClean="0">
                <a:solidFill>
                  <a:schemeClr val="tx1"/>
                </a:solidFill>
              </a:rPr>
              <a:t>=</a:t>
            </a:r>
            <a:r>
              <a:rPr lang="en-US" sz="1600" dirty="0">
                <a:solidFill>
                  <a:schemeClr val="tx1"/>
                </a:solidFill>
              </a:rPr>
              <a:t>4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Ом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=</a:t>
            </a:r>
            <a:r>
              <a:rPr lang="en-US" sz="1600" dirty="0">
                <a:solidFill>
                  <a:schemeClr val="tx1"/>
                </a:solidFill>
              </a:rPr>
              <a:t>3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Ом, </a:t>
            </a:r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ru-RU" sz="1600" baseline="-25000" dirty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=24 </a:t>
            </a:r>
            <a:r>
              <a:rPr lang="ru-RU" sz="1600" dirty="0" smtClean="0">
                <a:solidFill>
                  <a:schemeClr val="tx1"/>
                </a:solidFill>
              </a:rPr>
              <a:t>Ом, </a:t>
            </a:r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ru-RU" sz="1600" baseline="-25000" dirty="0">
                <a:solidFill>
                  <a:schemeClr val="tx1"/>
                </a:solidFill>
              </a:rPr>
              <a:t>3</a:t>
            </a:r>
            <a:r>
              <a:rPr lang="en-US" sz="1600" dirty="0" smtClean="0">
                <a:solidFill>
                  <a:schemeClr val="tx1"/>
                </a:solidFill>
              </a:rPr>
              <a:t>=</a:t>
            </a:r>
            <a:r>
              <a:rPr lang="en-US" sz="1600" dirty="0">
                <a:solidFill>
                  <a:schemeClr val="tx1"/>
                </a:solidFill>
              </a:rPr>
              <a:t>8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Ом,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С</a:t>
            </a:r>
            <a:r>
              <a:rPr lang="ru-RU" sz="1600" baseline="-25000" dirty="0" smtClean="0">
                <a:solidFill>
                  <a:schemeClr val="tx1"/>
                </a:solidFill>
              </a:rPr>
              <a:t>1</a:t>
            </a:r>
            <a:r>
              <a:rPr lang="ru-RU" sz="1600" dirty="0" smtClean="0">
                <a:solidFill>
                  <a:schemeClr val="tx1"/>
                </a:solidFill>
              </a:rPr>
              <a:t>= С</a:t>
            </a:r>
            <a:r>
              <a:rPr lang="ru-RU" sz="1600" baseline="-25000" dirty="0" smtClean="0">
                <a:solidFill>
                  <a:schemeClr val="tx1"/>
                </a:solidFill>
              </a:rPr>
              <a:t>2</a:t>
            </a:r>
            <a:r>
              <a:rPr lang="ru-RU" sz="1600" dirty="0" smtClean="0">
                <a:solidFill>
                  <a:schemeClr val="tx1"/>
                </a:solidFill>
              </a:rPr>
              <a:t>=С</a:t>
            </a:r>
            <a:r>
              <a:rPr lang="ru-RU" sz="1600" baseline="-25000" dirty="0" smtClean="0">
                <a:solidFill>
                  <a:schemeClr val="tx1"/>
                </a:solidFill>
              </a:rPr>
              <a:t>3</a:t>
            </a:r>
            <a:r>
              <a:rPr lang="ru-RU" sz="1600" dirty="0" smtClean="0">
                <a:solidFill>
                  <a:schemeClr val="tx1"/>
                </a:solidFill>
              </a:rPr>
              <a:t>=</a:t>
            </a:r>
            <a:r>
              <a:rPr lang="en-US" sz="1600" dirty="0" smtClean="0">
                <a:solidFill>
                  <a:schemeClr val="tx1"/>
                </a:solidFill>
              </a:rPr>
              <a:t>10</a:t>
            </a:r>
            <a:r>
              <a:rPr lang="ru-RU" sz="1600" dirty="0" smtClean="0">
                <a:solidFill>
                  <a:schemeClr val="tx1"/>
                </a:solidFill>
              </a:rPr>
              <a:t> МкФ.</a:t>
            </a:r>
          </a:p>
          <a:p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Найти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1). Электрические токи в цепи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2). Проверить расчёт балансом мощностей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3). Найти заряд на каждом конденсаторе</a:t>
            </a: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967408" y="2132856"/>
            <a:ext cx="728464" cy="936104"/>
            <a:chOff x="1115616" y="1340768"/>
            <a:chExt cx="728464" cy="93610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3104722" y="3720441"/>
            <a:ext cx="1381230" cy="360040"/>
            <a:chOff x="7087586" y="1772816"/>
            <a:chExt cx="1381230" cy="36004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23"/>
          <p:cNvGrpSpPr/>
          <p:nvPr/>
        </p:nvGrpSpPr>
        <p:grpSpPr>
          <a:xfrm>
            <a:off x="1824581" y="4226072"/>
            <a:ext cx="884763" cy="687485"/>
            <a:chOff x="1259632" y="1268760"/>
            <a:chExt cx="884763" cy="687485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967408" y="908720"/>
            <a:ext cx="728464" cy="936104"/>
            <a:chOff x="1115616" y="1340768"/>
            <a:chExt cx="728464" cy="936104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1695872" y="908720"/>
            <a:ext cx="728464" cy="936104"/>
            <a:chOff x="1115616" y="1340768"/>
            <a:chExt cx="728464" cy="936104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Прямая соединительная линия 37"/>
          <p:cNvCxnSpPr/>
          <p:nvPr/>
        </p:nvCxnSpPr>
        <p:spPr>
          <a:xfrm flipV="1">
            <a:off x="967408" y="1428682"/>
            <a:ext cx="0" cy="12241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05690" y="2005588"/>
            <a:ext cx="7560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205690" y="2005588"/>
            <a:ext cx="5634" cy="14234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11324" y="342900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Группа 44"/>
          <p:cNvGrpSpPr/>
          <p:nvPr/>
        </p:nvGrpSpPr>
        <p:grpSpPr>
          <a:xfrm>
            <a:off x="1695872" y="3251453"/>
            <a:ext cx="1381230" cy="360040"/>
            <a:chOff x="7087586" y="1772816"/>
            <a:chExt cx="1381230" cy="360040"/>
          </a:xfrm>
        </p:grpSpPr>
        <p:sp>
          <p:nvSpPr>
            <p:cNvPr id="46" name="Прямоугольник 45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Группа 48"/>
          <p:cNvGrpSpPr/>
          <p:nvPr/>
        </p:nvGrpSpPr>
        <p:grpSpPr>
          <a:xfrm>
            <a:off x="3104722" y="2857540"/>
            <a:ext cx="1381230" cy="360040"/>
            <a:chOff x="7087586" y="1772816"/>
            <a:chExt cx="1381230" cy="360040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Прямая соединительная линия 53"/>
          <p:cNvCxnSpPr/>
          <p:nvPr/>
        </p:nvCxnSpPr>
        <p:spPr>
          <a:xfrm>
            <a:off x="3104827" y="3009665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485952" y="3011078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424336" y="1428682"/>
            <a:ext cx="35878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485952" y="3432514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998120" y="1428682"/>
            <a:ext cx="14040" cy="2034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Группа 61"/>
          <p:cNvGrpSpPr/>
          <p:nvPr/>
        </p:nvGrpSpPr>
        <p:grpSpPr>
          <a:xfrm>
            <a:off x="2962158" y="4798669"/>
            <a:ext cx="884763" cy="687485"/>
            <a:chOff x="1259632" y="1268760"/>
            <a:chExt cx="884763" cy="687485"/>
          </a:xfrm>
        </p:grpSpPr>
        <p:cxnSp>
          <p:nvCxnSpPr>
            <p:cNvPr id="63" name="Прямая соединительная линия 62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Группа 66"/>
          <p:cNvGrpSpPr/>
          <p:nvPr/>
        </p:nvGrpSpPr>
        <p:grpSpPr>
          <a:xfrm>
            <a:off x="3846921" y="4793743"/>
            <a:ext cx="884763" cy="687485"/>
            <a:chOff x="1259632" y="1268760"/>
            <a:chExt cx="884763" cy="687485"/>
          </a:xfrm>
        </p:grpSpPr>
        <p:cxnSp>
          <p:nvCxnSpPr>
            <p:cNvPr id="68" name="Прямая соединительная линия 67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Прямая соединительная линия 71"/>
          <p:cNvCxnSpPr/>
          <p:nvPr/>
        </p:nvCxnSpPr>
        <p:spPr>
          <a:xfrm flipV="1">
            <a:off x="2933086" y="3463482"/>
            <a:ext cx="0" cy="16791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1474174" y="4574741"/>
            <a:ext cx="44356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1474174" y="3429000"/>
            <a:ext cx="0" cy="11800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2461984" y="4568110"/>
            <a:ext cx="4711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4788024" y="3463482"/>
            <a:ext cx="0" cy="16722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1668252" y="2652818"/>
            <a:ext cx="7560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424336" y="1428684"/>
            <a:ext cx="0" cy="12241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961774" y="69269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2112506" y="53938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1470876" y="272757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1983904" y="370960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94" name="TextBox 93"/>
          <p:cNvSpPr txBox="1"/>
          <p:nvPr/>
        </p:nvSpPr>
        <p:spPr>
          <a:xfrm>
            <a:off x="4188766" y="235823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4197920" y="411837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3482472" y="455032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4411613" y="4609077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1674930" y="4797152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047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Вариант </a:t>
            </a:r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28184" y="241526"/>
            <a:ext cx="2808312" cy="6211810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/>
                </a:solidFill>
              </a:rPr>
              <a:t>Источники ЭДС и их внутренние сопротивления:</a:t>
            </a:r>
          </a:p>
          <a:p>
            <a:r>
              <a:rPr lang="el-GR" sz="1600" dirty="0" smtClean="0">
                <a:solidFill>
                  <a:schemeClr val="tx1"/>
                </a:solidFill>
              </a:rPr>
              <a:t>ε</a:t>
            </a:r>
            <a:r>
              <a:rPr lang="ru-RU" sz="1600" baseline="-25000" dirty="0" smtClean="0">
                <a:solidFill>
                  <a:schemeClr val="tx1"/>
                </a:solidFill>
              </a:rPr>
              <a:t>1</a:t>
            </a:r>
            <a:r>
              <a:rPr lang="ru-RU" sz="1600" dirty="0" smtClean="0">
                <a:solidFill>
                  <a:schemeClr val="tx1"/>
                </a:solidFill>
              </a:rPr>
              <a:t>=</a:t>
            </a:r>
            <a:r>
              <a:rPr lang="en-US" sz="1600" dirty="0" smtClean="0">
                <a:solidFill>
                  <a:schemeClr val="tx1"/>
                </a:solidFill>
              </a:rPr>
              <a:t>16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В, </a:t>
            </a:r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=6 </a:t>
            </a:r>
            <a:r>
              <a:rPr lang="ru-RU" sz="1600" dirty="0" smtClean="0">
                <a:solidFill>
                  <a:schemeClr val="tx1"/>
                </a:solidFill>
              </a:rPr>
              <a:t>Ом</a:t>
            </a:r>
          </a:p>
          <a:p>
            <a:r>
              <a:rPr lang="el-GR" sz="1600" dirty="0" smtClean="0">
                <a:solidFill>
                  <a:schemeClr val="tx1"/>
                </a:solidFill>
              </a:rPr>
              <a:t>ε</a:t>
            </a:r>
            <a:r>
              <a:rPr lang="ru-RU" sz="1600" baseline="-25000" dirty="0" smtClean="0">
                <a:solidFill>
                  <a:schemeClr val="tx1"/>
                </a:solidFill>
              </a:rPr>
              <a:t>2</a:t>
            </a:r>
            <a:r>
              <a:rPr lang="ru-RU" sz="1600" dirty="0" smtClean="0">
                <a:solidFill>
                  <a:schemeClr val="tx1"/>
                </a:solidFill>
              </a:rPr>
              <a:t>=</a:t>
            </a:r>
            <a:r>
              <a:rPr lang="en-US" sz="1600" dirty="0" smtClean="0">
                <a:solidFill>
                  <a:schemeClr val="tx1"/>
                </a:solidFill>
              </a:rPr>
              <a:t>20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В, </a:t>
            </a:r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ru-RU" sz="1600" baseline="-25000" dirty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=</a:t>
            </a:r>
            <a:r>
              <a:rPr lang="en-US" sz="1600" dirty="0" smtClean="0">
                <a:solidFill>
                  <a:schemeClr val="tx1"/>
                </a:solidFill>
              </a:rPr>
              <a:t>6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Ом</a:t>
            </a:r>
          </a:p>
          <a:p>
            <a:r>
              <a:rPr lang="el-GR" sz="1600" dirty="0" smtClean="0">
                <a:solidFill>
                  <a:schemeClr val="tx1"/>
                </a:solidFill>
              </a:rPr>
              <a:t>ε</a:t>
            </a:r>
            <a:r>
              <a:rPr lang="ru-RU" sz="1600" baseline="-25000" dirty="0" smtClean="0">
                <a:solidFill>
                  <a:schemeClr val="tx1"/>
                </a:solidFill>
              </a:rPr>
              <a:t>3</a:t>
            </a:r>
            <a:r>
              <a:rPr lang="ru-RU" sz="1600" dirty="0" smtClean="0">
                <a:solidFill>
                  <a:schemeClr val="tx1"/>
                </a:solidFill>
              </a:rPr>
              <a:t>=</a:t>
            </a:r>
            <a:r>
              <a:rPr lang="en-US" sz="1600" dirty="0" smtClean="0">
                <a:solidFill>
                  <a:schemeClr val="tx1"/>
                </a:solidFill>
              </a:rPr>
              <a:t>36</a:t>
            </a:r>
            <a:r>
              <a:rPr lang="ru-RU" sz="1600" dirty="0" smtClean="0">
                <a:solidFill>
                  <a:schemeClr val="tx1"/>
                </a:solidFill>
              </a:rPr>
              <a:t>В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ru-RU" sz="1600" baseline="-25000" dirty="0">
                <a:solidFill>
                  <a:schemeClr val="tx1"/>
                </a:solidFill>
              </a:rPr>
              <a:t>3</a:t>
            </a:r>
            <a:r>
              <a:rPr lang="en-US" sz="1600" dirty="0" smtClean="0">
                <a:solidFill>
                  <a:schemeClr val="tx1"/>
                </a:solidFill>
              </a:rPr>
              <a:t>=</a:t>
            </a:r>
            <a:r>
              <a:rPr lang="en-US" sz="1600" dirty="0">
                <a:solidFill>
                  <a:schemeClr val="tx1"/>
                </a:solidFill>
              </a:rPr>
              <a:t>4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Ом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=</a:t>
            </a:r>
            <a:r>
              <a:rPr lang="en-US" sz="1600" dirty="0" smtClean="0">
                <a:solidFill>
                  <a:schemeClr val="tx1"/>
                </a:solidFill>
              </a:rPr>
              <a:t>6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Ом, </a:t>
            </a:r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ru-RU" sz="1600" baseline="-25000" dirty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=12 </a:t>
            </a:r>
            <a:r>
              <a:rPr lang="ru-RU" sz="1600" dirty="0" smtClean="0">
                <a:solidFill>
                  <a:schemeClr val="tx1"/>
                </a:solidFill>
              </a:rPr>
              <a:t>Ом, </a:t>
            </a:r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ru-RU" sz="1600" baseline="-25000" dirty="0">
                <a:solidFill>
                  <a:schemeClr val="tx1"/>
                </a:solidFill>
              </a:rPr>
              <a:t>3</a:t>
            </a:r>
            <a:r>
              <a:rPr lang="en-US" sz="1600" dirty="0" smtClean="0">
                <a:solidFill>
                  <a:schemeClr val="tx1"/>
                </a:solidFill>
              </a:rPr>
              <a:t>=36 </a:t>
            </a:r>
            <a:r>
              <a:rPr lang="ru-RU" sz="1600" dirty="0" smtClean="0">
                <a:solidFill>
                  <a:schemeClr val="tx1"/>
                </a:solidFill>
              </a:rPr>
              <a:t>Ом,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С</a:t>
            </a:r>
            <a:r>
              <a:rPr lang="ru-RU" sz="1600" baseline="-25000" dirty="0" smtClean="0">
                <a:solidFill>
                  <a:schemeClr val="tx1"/>
                </a:solidFill>
              </a:rPr>
              <a:t>1</a:t>
            </a:r>
            <a:r>
              <a:rPr lang="ru-RU" sz="1600" dirty="0" smtClean="0">
                <a:solidFill>
                  <a:schemeClr val="tx1"/>
                </a:solidFill>
              </a:rPr>
              <a:t>= С</a:t>
            </a:r>
            <a:r>
              <a:rPr lang="ru-RU" sz="1600" baseline="-25000" dirty="0" smtClean="0">
                <a:solidFill>
                  <a:schemeClr val="tx1"/>
                </a:solidFill>
              </a:rPr>
              <a:t>2</a:t>
            </a:r>
            <a:r>
              <a:rPr lang="ru-RU" sz="1600" dirty="0" smtClean="0">
                <a:solidFill>
                  <a:schemeClr val="tx1"/>
                </a:solidFill>
              </a:rPr>
              <a:t>=С</a:t>
            </a:r>
            <a:r>
              <a:rPr lang="ru-RU" sz="1600" baseline="-25000" dirty="0" smtClean="0">
                <a:solidFill>
                  <a:schemeClr val="tx1"/>
                </a:solidFill>
              </a:rPr>
              <a:t>3</a:t>
            </a:r>
            <a:r>
              <a:rPr lang="ru-RU" sz="1600" dirty="0" smtClean="0">
                <a:solidFill>
                  <a:schemeClr val="tx1"/>
                </a:solidFill>
              </a:rPr>
              <a:t>=</a:t>
            </a:r>
            <a:r>
              <a:rPr lang="en-US" sz="1600" dirty="0" smtClean="0">
                <a:solidFill>
                  <a:schemeClr val="tx1"/>
                </a:solidFill>
              </a:rPr>
              <a:t>10</a:t>
            </a:r>
            <a:r>
              <a:rPr lang="ru-RU" sz="1600" dirty="0" smtClean="0">
                <a:solidFill>
                  <a:schemeClr val="tx1"/>
                </a:solidFill>
              </a:rPr>
              <a:t> МкФ.</a:t>
            </a:r>
          </a:p>
          <a:p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Найти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1). Электрические токи в цепи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2). Проверить расчёт балансом мощностей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3). Найти заряд на каждом конденсаторе</a:t>
            </a: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967408" y="2132856"/>
            <a:ext cx="728464" cy="936104"/>
            <a:chOff x="1115616" y="1340768"/>
            <a:chExt cx="728464" cy="93610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3104722" y="3720441"/>
            <a:ext cx="1381230" cy="360040"/>
            <a:chOff x="7087586" y="1772816"/>
            <a:chExt cx="1381230" cy="36004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23"/>
          <p:cNvGrpSpPr/>
          <p:nvPr/>
        </p:nvGrpSpPr>
        <p:grpSpPr>
          <a:xfrm>
            <a:off x="2950372" y="4575917"/>
            <a:ext cx="884763" cy="687485"/>
            <a:chOff x="1259632" y="1268760"/>
            <a:chExt cx="884763" cy="687485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967408" y="908720"/>
            <a:ext cx="728464" cy="936104"/>
            <a:chOff x="1115616" y="1340768"/>
            <a:chExt cx="728464" cy="936104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1695872" y="908720"/>
            <a:ext cx="728464" cy="936104"/>
            <a:chOff x="1115616" y="1340768"/>
            <a:chExt cx="728464" cy="936104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Прямая соединительная линия 37"/>
          <p:cNvCxnSpPr/>
          <p:nvPr/>
        </p:nvCxnSpPr>
        <p:spPr>
          <a:xfrm flipV="1">
            <a:off x="967408" y="1428682"/>
            <a:ext cx="0" cy="12241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05690" y="2005588"/>
            <a:ext cx="7560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205690" y="2005588"/>
            <a:ext cx="5634" cy="14234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11324" y="342900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Группа 44"/>
          <p:cNvGrpSpPr/>
          <p:nvPr/>
        </p:nvGrpSpPr>
        <p:grpSpPr>
          <a:xfrm>
            <a:off x="1695872" y="3251453"/>
            <a:ext cx="1381230" cy="360040"/>
            <a:chOff x="7087586" y="1772816"/>
            <a:chExt cx="1381230" cy="360040"/>
          </a:xfrm>
        </p:grpSpPr>
        <p:sp>
          <p:nvSpPr>
            <p:cNvPr id="46" name="Прямоугольник 45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Группа 48"/>
          <p:cNvGrpSpPr/>
          <p:nvPr/>
        </p:nvGrpSpPr>
        <p:grpSpPr>
          <a:xfrm>
            <a:off x="3104722" y="2857540"/>
            <a:ext cx="1381230" cy="360040"/>
            <a:chOff x="7087586" y="1772816"/>
            <a:chExt cx="1381230" cy="360040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Прямая соединительная линия 53"/>
          <p:cNvCxnSpPr/>
          <p:nvPr/>
        </p:nvCxnSpPr>
        <p:spPr>
          <a:xfrm>
            <a:off x="3104827" y="3009665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485952" y="3011078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424336" y="1428682"/>
            <a:ext cx="35878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485952" y="3432514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998120" y="1428682"/>
            <a:ext cx="14040" cy="2034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Группа 61"/>
          <p:cNvGrpSpPr/>
          <p:nvPr/>
        </p:nvGrpSpPr>
        <p:grpSpPr>
          <a:xfrm>
            <a:off x="1251541" y="4261925"/>
            <a:ext cx="884763" cy="687485"/>
            <a:chOff x="1259632" y="1268760"/>
            <a:chExt cx="884763" cy="687485"/>
          </a:xfrm>
        </p:grpSpPr>
        <p:cxnSp>
          <p:nvCxnSpPr>
            <p:cNvPr id="63" name="Прямая соединительная линия 62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Группа 66"/>
          <p:cNvGrpSpPr/>
          <p:nvPr/>
        </p:nvGrpSpPr>
        <p:grpSpPr>
          <a:xfrm>
            <a:off x="2061574" y="4270280"/>
            <a:ext cx="884763" cy="687485"/>
            <a:chOff x="1259632" y="1268760"/>
            <a:chExt cx="884763" cy="687485"/>
          </a:xfrm>
        </p:grpSpPr>
        <p:cxnSp>
          <p:nvCxnSpPr>
            <p:cNvPr id="68" name="Прямая соединительная линия 67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Прямая соединительная линия 71"/>
          <p:cNvCxnSpPr/>
          <p:nvPr/>
        </p:nvCxnSpPr>
        <p:spPr>
          <a:xfrm flipH="1" flipV="1">
            <a:off x="2933086" y="3463483"/>
            <a:ext cx="13251" cy="14561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1247734" y="3449566"/>
            <a:ext cx="0" cy="11800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3805443" y="4925586"/>
            <a:ext cx="98258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4788024" y="3463483"/>
            <a:ext cx="0" cy="146210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1668252" y="2652818"/>
            <a:ext cx="7560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424336" y="1428684"/>
            <a:ext cx="0" cy="12241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961774" y="69269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2112506" y="53938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1470876" y="272757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1983904" y="370960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94" name="TextBox 93"/>
          <p:cNvSpPr txBox="1"/>
          <p:nvPr/>
        </p:nvSpPr>
        <p:spPr>
          <a:xfrm>
            <a:off x="4188766" y="235823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4197920" y="411837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1493280" y="4919660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2392975" y="4954356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3612121" y="5075327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906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28184" y="241526"/>
            <a:ext cx="2808312" cy="6211810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/>
                </a:solidFill>
              </a:rPr>
              <a:t>Перерисуем схему, учитывая внутренние сопротивления источников напряжения</a:t>
            </a: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477610" y="2132856"/>
            <a:ext cx="728464" cy="936104"/>
            <a:chOff x="1115616" y="1340768"/>
            <a:chExt cx="728464" cy="93610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3104722" y="3720441"/>
            <a:ext cx="1381230" cy="360040"/>
            <a:chOff x="7087586" y="1772816"/>
            <a:chExt cx="1381230" cy="36004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23"/>
          <p:cNvGrpSpPr/>
          <p:nvPr/>
        </p:nvGrpSpPr>
        <p:grpSpPr>
          <a:xfrm>
            <a:off x="3432159" y="5657839"/>
            <a:ext cx="884763" cy="687485"/>
            <a:chOff x="1259632" y="1268760"/>
            <a:chExt cx="884763" cy="687485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483413" y="923653"/>
            <a:ext cx="728464" cy="936104"/>
            <a:chOff x="1115616" y="1340768"/>
            <a:chExt cx="728464" cy="936104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1619672" y="925004"/>
            <a:ext cx="728464" cy="936104"/>
            <a:chOff x="1115616" y="1340768"/>
            <a:chExt cx="728464" cy="936104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Прямая соединительная линия 37"/>
          <p:cNvCxnSpPr/>
          <p:nvPr/>
        </p:nvCxnSpPr>
        <p:spPr>
          <a:xfrm flipV="1">
            <a:off x="477420" y="1424971"/>
            <a:ext cx="0" cy="12241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05690" y="2005588"/>
            <a:ext cx="26185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205690" y="2005588"/>
            <a:ext cx="5634" cy="14234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11324" y="342900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Группа 44"/>
          <p:cNvGrpSpPr/>
          <p:nvPr/>
        </p:nvGrpSpPr>
        <p:grpSpPr>
          <a:xfrm>
            <a:off x="1695872" y="3251453"/>
            <a:ext cx="1381230" cy="360040"/>
            <a:chOff x="7087586" y="1772816"/>
            <a:chExt cx="1381230" cy="360040"/>
          </a:xfrm>
        </p:grpSpPr>
        <p:sp>
          <p:nvSpPr>
            <p:cNvPr id="46" name="Прямоугольник 45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Группа 48"/>
          <p:cNvGrpSpPr/>
          <p:nvPr/>
        </p:nvGrpSpPr>
        <p:grpSpPr>
          <a:xfrm>
            <a:off x="3104722" y="2857540"/>
            <a:ext cx="1381230" cy="360040"/>
            <a:chOff x="7087586" y="1772816"/>
            <a:chExt cx="1381230" cy="360040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Прямая соединительная линия 53"/>
          <p:cNvCxnSpPr/>
          <p:nvPr/>
        </p:nvCxnSpPr>
        <p:spPr>
          <a:xfrm>
            <a:off x="3104827" y="3009665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485952" y="3011078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962158" y="1428682"/>
            <a:ext cx="30500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485952" y="3432514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998120" y="1428682"/>
            <a:ext cx="14040" cy="2034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Группа 61"/>
          <p:cNvGrpSpPr/>
          <p:nvPr/>
        </p:nvGrpSpPr>
        <p:grpSpPr>
          <a:xfrm>
            <a:off x="2962158" y="4798669"/>
            <a:ext cx="884763" cy="687485"/>
            <a:chOff x="1259632" y="1268760"/>
            <a:chExt cx="884763" cy="687485"/>
          </a:xfrm>
        </p:grpSpPr>
        <p:cxnSp>
          <p:nvCxnSpPr>
            <p:cNvPr id="63" name="Прямая соединительная линия 62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Группа 66"/>
          <p:cNvGrpSpPr/>
          <p:nvPr/>
        </p:nvGrpSpPr>
        <p:grpSpPr>
          <a:xfrm>
            <a:off x="3846921" y="4793743"/>
            <a:ext cx="884763" cy="687485"/>
            <a:chOff x="1259632" y="1268760"/>
            <a:chExt cx="884763" cy="687485"/>
          </a:xfrm>
        </p:grpSpPr>
        <p:cxnSp>
          <p:nvCxnSpPr>
            <p:cNvPr id="68" name="Прямая соединительная линия 67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Прямая соединительная линия 71"/>
          <p:cNvCxnSpPr/>
          <p:nvPr/>
        </p:nvCxnSpPr>
        <p:spPr>
          <a:xfrm flipV="1">
            <a:off x="2933086" y="3463482"/>
            <a:ext cx="0" cy="16791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2962158" y="5999877"/>
            <a:ext cx="524723" cy="66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2962158" y="5135781"/>
            <a:ext cx="0" cy="86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4316922" y="6006508"/>
            <a:ext cx="4711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4788024" y="3463481"/>
            <a:ext cx="0" cy="25430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206074" y="2652818"/>
            <a:ext cx="7560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962158" y="1428682"/>
            <a:ext cx="0" cy="12241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712085" y="68504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1799398" y="55629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1470876" y="272757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1983904" y="370960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94" name="TextBox 93"/>
          <p:cNvSpPr txBox="1"/>
          <p:nvPr/>
        </p:nvSpPr>
        <p:spPr>
          <a:xfrm>
            <a:off x="4188766" y="235823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4197920" y="411837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3482472" y="455032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4411613" y="4609077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4026941" y="616065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27820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6" name="Прямая соединительная линия 75"/>
          <p:cNvCxnSpPr>
            <a:endCxn id="82" idx="1"/>
          </p:cNvCxnSpPr>
          <p:nvPr/>
        </p:nvCxnSpPr>
        <p:spPr>
          <a:xfrm>
            <a:off x="483413" y="2644263"/>
            <a:ext cx="6109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2361432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 flipV="1">
            <a:off x="2721472" y="1444966"/>
            <a:ext cx="211614" cy="149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Прямоугольник 81"/>
          <p:cNvSpPr/>
          <p:nvPr/>
        </p:nvSpPr>
        <p:spPr>
          <a:xfrm>
            <a:off x="1094336" y="2523654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227820" y="92563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85" name="TextBox 84"/>
          <p:cNvSpPr txBox="1"/>
          <p:nvPr/>
        </p:nvSpPr>
        <p:spPr>
          <a:xfrm>
            <a:off x="2541452" y="96911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1094336" y="207674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812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2932341"/>
            <a:ext cx="2808312" cy="1096919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/>
                </a:solidFill>
              </a:rPr>
              <a:t>Разбираемся с источниками напряжения</a:t>
            </a: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477610" y="2132856"/>
            <a:ext cx="728464" cy="936104"/>
            <a:chOff x="1115616" y="1340768"/>
            <a:chExt cx="728464" cy="93610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483413" y="923653"/>
            <a:ext cx="728464" cy="936104"/>
            <a:chOff x="1115616" y="1340768"/>
            <a:chExt cx="728464" cy="936104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1619672" y="925004"/>
            <a:ext cx="728464" cy="936104"/>
            <a:chOff x="1115616" y="1340768"/>
            <a:chExt cx="728464" cy="936104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Прямая соединительная линия 37"/>
          <p:cNvCxnSpPr/>
          <p:nvPr/>
        </p:nvCxnSpPr>
        <p:spPr>
          <a:xfrm flipV="1">
            <a:off x="477420" y="1424971"/>
            <a:ext cx="0" cy="12241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05690" y="2005588"/>
            <a:ext cx="26185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933086" y="1434006"/>
            <a:ext cx="77481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206074" y="2652818"/>
            <a:ext cx="7560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962158" y="1428682"/>
            <a:ext cx="0" cy="12241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712085" y="68504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1799398" y="55629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1470876" y="272757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27820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6" name="Прямая соединительная линия 75"/>
          <p:cNvCxnSpPr>
            <a:endCxn id="82" idx="1"/>
          </p:cNvCxnSpPr>
          <p:nvPr/>
        </p:nvCxnSpPr>
        <p:spPr>
          <a:xfrm>
            <a:off x="483413" y="2644263"/>
            <a:ext cx="6109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2361432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 flipV="1">
            <a:off x="2721472" y="1444966"/>
            <a:ext cx="211614" cy="149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Прямоугольник 81"/>
          <p:cNvSpPr/>
          <p:nvPr/>
        </p:nvSpPr>
        <p:spPr>
          <a:xfrm>
            <a:off x="1094336" y="2523654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227820" y="92563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85" name="TextBox 84"/>
          <p:cNvSpPr txBox="1"/>
          <p:nvPr/>
        </p:nvSpPr>
        <p:spPr>
          <a:xfrm>
            <a:off x="2541452" y="96911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1094336" y="207674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3804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27429" y="2708921"/>
                <a:ext cx="7760995" cy="132034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Первый и второй подключены последовательно. Тогда их можно заменить на один, допустим это будет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ε</a:t>
                </a:r>
                <a:r>
                  <a:rPr lang="en-US" sz="1600" baseline="-25000" dirty="0" smtClean="0">
                    <a:solidFill>
                      <a:schemeClr val="tx1"/>
                    </a:solidFill>
                  </a:rPr>
                  <a:t>4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. По правилам последовательного  соединения элементов напряжения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ru-RU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ru-RU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4</m:t>
                        </m:r>
                      </m:sub>
                    </m:sSub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ru-RU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ru-RU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ru-RU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ru-RU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ru-RU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ru-RU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ru-RU" sz="1600" dirty="0" smtClean="0">
                    <a:solidFill>
                      <a:schemeClr val="tx1"/>
                    </a:solidFill>
                  </a:rPr>
                  <a:t>8+12=20В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  <m:sub>
                        <m:r>
                          <a:rPr lang="ru-RU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4</m:t>
                        </m:r>
                      </m:sub>
                    </m:sSub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ru-RU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  <m:sub>
                        <m:r>
                          <a:rPr lang="ru-RU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ru-RU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  <m:sub>
                        <m:r>
                          <a:rPr lang="ru-RU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16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2</m:t>
                    </m:r>
                  </m:oMath>
                </a14:m>
                <a:r>
                  <a:rPr lang="ru-RU" sz="1600" dirty="0" smtClean="0">
                    <a:solidFill>
                      <a:schemeClr val="tx1"/>
                    </a:solidFill>
                  </a:rPr>
                  <a:t>+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4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=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6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</a:t>
                </a:r>
              </a:p>
              <a:p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27429" y="2708921"/>
                <a:ext cx="7760995" cy="1320340"/>
              </a:xfrm>
              <a:blipFill rotWithShape="1">
                <a:blip r:embed="rId2"/>
                <a:stretch>
                  <a:fillRect t="-3226" b="-32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Группа 25"/>
          <p:cNvGrpSpPr/>
          <p:nvPr/>
        </p:nvGrpSpPr>
        <p:grpSpPr>
          <a:xfrm>
            <a:off x="483413" y="923653"/>
            <a:ext cx="728464" cy="936104"/>
            <a:chOff x="1115616" y="1340768"/>
            <a:chExt cx="728464" cy="936104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1619672" y="925004"/>
            <a:ext cx="728464" cy="936104"/>
            <a:chOff x="1115616" y="1340768"/>
            <a:chExt cx="728464" cy="936104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TextBox 89"/>
          <p:cNvSpPr txBox="1"/>
          <p:nvPr/>
        </p:nvSpPr>
        <p:spPr>
          <a:xfrm>
            <a:off x="712085" y="68504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1799398" y="55629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27820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2361432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 flipV="1">
            <a:off x="2721472" y="1444966"/>
            <a:ext cx="211614" cy="149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227820" y="92563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85" name="TextBox 84"/>
          <p:cNvSpPr txBox="1"/>
          <p:nvPr/>
        </p:nvSpPr>
        <p:spPr>
          <a:xfrm>
            <a:off x="2541452" y="96911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1094336" y="207674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5771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27428" y="3429000"/>
                <a:ext cx="7760996" cy="2016224"/>
              </a:xfrm>
            </p:spPr>
            <p:txBody>
              <a:bodyPr>
                <a:normAutofit/>
              </a:bodyPr>
              <a:lstStyle/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Рассматриваем полученную схему. Источники (4) и (3) Подключены параллельно.</a:t>
                </a:r>
                <a:br>
                  <a:rPr lang="ru-RU" sz="1600" dirty="0" smtClean="0">
                    <a:solidFill>
                      <a:schemeClr val="tx1"/>
                    </a:solidFill>
                  </a:rPr>
                </a:br>
                <a:r>
                  <a:rPr lang="ru-RU" sz="1600" dirty="0" smtClean="0">
                    <a:solidFill>
                      <a:schemeClr val="tx1"/>
                    </a:solidFill>
                  </a:rPr>
                  <a:t>По правилам параллельного соединения </a:t>
                </a:r>
              </a:p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Должно выполняться: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ru-RU" sz="16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ru-RU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ru-RU" sz="16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ru-RU" sz="16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ru-RU" sz="1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</m:oMath>
                </a14:m>
                <a:r>
                  <a:rPr lang="ru-RU" sz="1600" dirty="0" smtClean="0">
                    <a:solidFill>
                      <a:schemeClr val="tx1"/>
                    </a:solidFill>
                  </a:rPr>
                  <a:t> 20В=20В – выполнено</a:t>
                </a:r>
              </a:p>
              <a:p>
                <a:r>
                  <a:rPr lang="ru-RU" sz="1600" dirty="0" err="1" smtClean="0">
                    <a:solidFill>
                      <a:schemeClr val="tx1"/>
                    </a:solidFill>
                  </a:rPr>
                  <a:t>Соопротивление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𝑟</m:t>
                        </m:r>
                      </m:den>
                    </m:f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den>
                    </m:f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den>
                    </m:f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Ом</m:t>
                        </m:r>
                      </m:den>
                    </m:f>
                  </m:oMath>
                </a14:m>
                <a:endParaRPr lang="ru-RU" sz="1600" dirty="0" smtClean="0">
                  <a:solidFill>
                    <a:schemeClr val="tx1"/>
                  </a:solidFill>
                </a:endParaRPr>
              </a:p>
              <a:p>
                <a:endParaRPr lang="ru-RU" sz="1600" dirty="0" smtClean="0">
                  <a:solidFill>
                    <a:schemeClr val="tx1"/>
                  </a:solidFill>
                </a:endParaRPr>
              </a:p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Тогда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r=2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</a:t>
                </a:r>
              </a:p>
              <a:p>
                <a:endParaRPr lang="ru-RU" sz="1600" dirty="0" smtClean="0">
                  <a:solidFill>
                    <a:schemeClr val="tx1"/>
                  </a:solidFill>
                </a:endParaRPr>
              </a:p>
              <a:p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27428" y="3429000"/>
                <a:ext cx="7760996" cy="2016224"/>
              </a:xfrm>
              <a:blipFill rotWithShape="1">
                <a:blip r:embed="rId2"/>
                <a:stretch>
                  <a:fillRect t="-9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Группа 12"/>
          <p:cNvGrpSpPr/>
          <p:nvPr/>
        </p:nvGrpSpPr>
        <p:grpSpPr>
          <a:xfrm>
            <a:off x="1477610" y="2132856"/>
            <a:ext cx="728464" cy="936104"/>
            <a:chOff x="1115616" y="1340768"/>
            <a:chExt cx="728464" cy="93610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483413" y="923653"/>
            <a:ext cx="728464" cy="936104"/>
            <a:chOff x="1115616" y="1340768"/>
            <a:chExt cx="728464" cy="936104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Прямая соединительная линия 37"/>
          <p:cNvCxnSpPr/>
          <p:nvPr/>
        </p:nvCxnSpPr>
        <p:spPr>
          <a:xfrm flipV="1">
            <a:off x="477420" y="1424971"/>
            <a:ext cx="0" cy="12241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05690" y="2005588"/>
            <a:ext cx="26185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933086" y="1434006"/>
            <a:ext cx="77481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206074" y="2652818"/>
            <a:ext cx="7560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962158" y="1428682"/>
            <a:ext cx="0" cy="12241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712085" y="68504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4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1470876" y="272757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r>
              <a:rPr lang="ru-RU" baseline="-25000" dirty="0"/>
              <a:t>3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27820" y="1338445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6" name="Прямая соединительная линия 75"/>
          <p:cNvCxnSpPr>
            <a:endCxn id="82" idx="1"/>
          </p:cNvCxnSpPr>
          <p:nvPr/>
        </p:nvCxnSpPr>
        <p:spPr>
          <a:xfrm>
            <a:off x="483413" y="2644263"/>
            <a:ext cx="6109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>
            <a:stCxn id="7" idx="3"/>
          </p:cNvCxnSpPr>
          <p:nvPr/>
        </p:nvCxnSpPr>
        <p:spPr>
          <a:xfrm flipV="1">
            <a:off x="1587860" y="1444966"/>
            <a:ext cx="1345226" cy="140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Прямоугольник 81"/>
          <p:cNvSpPr/>
          <p:nvPr/>
        </p:nvSpPr>
        <p:spPr>
          <a:xfrm>
            <a:off x="1094336" y="2523654"/>
            <a:ext cx="360040" cy="241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227820" y="92563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ru-RU" baseline="-25000" dirty="0"/>
              <a:t>4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1094336" y="207674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0535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28184" y="241526"/>
            <a:ext cx="2808312" cy="6211810"/>
          </a:xfrm>
        </p:spPr>
        <p:txBody>
          <a:bodyPr>
            <a:normAutofit/>
          </a:bodyPr>
          <a:lstStyle/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Получили схему: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l-GR" sz="1600" dirty="0" smtClean="0">
                <a:solidFill>
                  <a:schemeClr val="tx1"/>
                </a:solidFill>
              </a:rPr>
              <a:t>ε</a:t>
            </a:r>
            <a:r>
              <a:rPr lang="ru-RU" sz="1600" dirty="0" smtClean="0">
                <a:solidFill>
                  <a:schemeClr val="tx1"/>
                </a:solidFill>
              </a:rPr>
              <a:t>=20 В, </a:t>
            </a:r>
            <a:r>
              <a:rPr lang="en-US" sz="1600" dirty="0" smtClean="0">
                <a:solidFill>
                  <a:schemeClr val="tx1"/>
                </a:solidFill>
              </a:rPr>
              <a:t>r=2 </a:t>
            </a:r>
            <a:r>
              <a:rPr lang="ru-RU" sz="1600" dirty="0" smtClean="0">
                <a:solidFill>
                  <a:schemeClr val="tx1"/>
                </a:solidFill>
              </a:rPr>
              <a:t>Ом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=</a:t>
            </a:r>
            <a:r>
              <a:rPr lang="ru-RU" sz="1600" dirty="0" smtClean="0">
                <a:solidFill>
                  <a:schemeClr val="tx1"/>
                </a:solidFill>
              </a:rPr>
              <a:t>4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Ом, </a:t>
            </a:r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ru-RU" sz="1600" baseline="-25000" dirty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=</a:t>
            </a:r>
            <a:r>
              <a:rPr lang="ru-RU" sz="1600" dirty="0" smtClean="0">
                <a:solidFill>
                  <a:schemeClr val="tx1"/>
                </a:solidFill>
              </a:rPr>
              <a:t>12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Ом, </a:t>
            </a:r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ru-RU" sz="1600" baseline="-25000" dirty="0">
                <a:solidFill>
                  <a:schemeClr val="tx1"/>
                </a:solidFill>
              </a:rPr>
              <a:t>3</a:t>
            </a:r>
            <a:r>
              <a:rPr lang="en-US" sz="1600" dirty="0" smtClean="0">
                <a:solidFill>
                  <a:schemeClr val="tx1"/>
                </a:solidFill>
              </a:rPr>
              <a:t>=</a:t>
            </a:r>
            <a:r>
              <a:rPr lang="ru-RU" sz="1600" dirty="0" smtClean="0">
                <a:solidFill>
                  <a:schemeClr val="tx1"/>
                </a:solidFill>
              </a:rPr>
              <a:t>6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Ом,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С</a:t>
            </a:r>
            <a:r>
              <a:rPr lang="ru-RU" sz="1600" baseline="-25000" dirty="0" smtClean="0">
                <a:solidFill>
                  <a:schemeClr val="tx1"/>
                </a:solidFill>
              </a:rPr>
              <a:t>1</a:t>
            </a:r>
            <a:r>
              <a:rPr lang="ru-RU" sz="1600" dirty="0" smtClean="0">
                <a:solidFill>
                  <a:schemeClr val="tx1"/>
                </a:solidFill>
              </a:rPr>
              <a:t>=3 МкФ, С</a:t>
            </a:r>
            <a:r>
              <a:rPr lang="ru-RU" sz="1600" baseline="-25000" dirty="0" smtClean="0">
                <a:solidFill>
                  <a:schemeClr val="tx1"/>
                </a:solidFill>
              </a:rPr>
              <a:t>2</a:t>
            </a:r>
            <a:r>
              <a:rPr lang="ru-RU" sz="1600" dirty="0" smtClean="0">
                <a:solidFill>
                  <a:schemeClr val="tx1"/>
                </a:solidFill>
              </a:rPr>
              <a:t>=6 МкФ,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С</a:t>
            </a:r>
            <a:r>
              <a:rPr lang="ru-RU" sz="1600" baseline="-25000" dirty="0" smtClean="0">
                <a:solidFill>
                  <a:schemeClr val="tx1"/>
                </a:solidFill>
              </a:rPr>
              <a:t>3</a:t>
            </a:r>
            <a:r>
              <a:rPr lang="ru-RU" sz="1600" dirty="0" smtClean="0">
                <a:solidFill>
                  <a:schemeClr val="tx1"/>
                </a:solidFill>
              </a:rPr>
              <a:t>=4 МкФ.</a:t>
            </a:r>
          </a:p>
          <a:p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Найти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1). Электрические токи в цепи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2). Проверить расчёт балансом мощностей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3). Найти заряд на каждом конденсаторе</a:t>
            </a: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3104722" y="3720441"/>
            <a:ext cx="1381230" cy="360040"/>
            <a:chOff x="7087586" y="1772816"/>
            <a:chExt cx="1381230" cy="36004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23"/>
          <p:cNvGrpSpPr/>
          <p:nvPr/>
        </p:nvGrpSpPr>
        <p:grpSpPr>
          <a:xfrm>
            <a:off x="3432159" y="5657839"/>
            <a:ext cx="884763" cy="687485"/>
            <a:chOff x="1259632" y="1268760"/>
            <a:chExt cx="884763" cy="687485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1695872" y="908720"/>
            <a:ext cx="728464" cy="936104"/>
            <a:chOff x="1115616" y="1340768"/>
            <a:chExt cx="728464" cy="936104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1403648" y="1340768"/>
              <a:ext cx="0" cy="9361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1556048" y="1628800"/>
              <a:ext cx="0" cy="4638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flipH="1">
              <a:off x="1556048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1115616" y="1860730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Прямая соединительная линия 39"/>
          <p:cNvCxnSpPr/>
          <p:nvPr/>
        </p:nvCxnSpPr>
        <p:spPr>
          <a:xfrm>
            <a:off x="268397" y="1435172"/>
            <a:ext cx="7560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211324" y="1430832"/>
            <a:ext cx="0" cy="199816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11324" y="3429000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Группа 44"/>
          <p:cNvGrpSpPr/>
          <p:nvPr/>
        </p:nvGrpSpPr>
        <p:grpSpPr>
          <a:xfrm>
            <a:off x="1695872" y="3251453"/>
            <a:ext cx="1381230" cy="360040"/>
            <a:chOff x="7087586" y="1772816"/>
            <a:chExt cx="1381230" cy="360040"/>
          </a:xfrm>
        </p:grpSpPr>
        <p:sp>
          <p:nvSpPr>
            <p:cNvPr id="46" name="Прямоугольник 45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Группа 48"/>
          <p:cNvGrpSpPr/>
          <p:nvPr/>
        </p:nvGrpSpPr>
        <p:grpSpPr>
          <a:xfrm>
            <a:off x="3104722" y="2857540"/>
            <a:ext cx="1381230" cy="360040"/>
            <a:chOff x="7087586" y="1772816"/>
            <a:chExt cx="1381230" cy="360040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Прямая соединительная линия 53"/>
          <p:cNvCxnSpPr/>
          <p:nvPr/>
        </p:nvCxnSpPr>
        <p:spPr>
          <a:xfrm>
            <a:off x="3104827" y="3009665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485952" y="3011078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424336" y="1428682"/>
            <a:ext cx="35878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485952" y="3432514"/>
            <a:ext cx="15121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998120" y="1428682"/>
            <a:ext cx="14040" cy="2034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Группа 61"/>
          <p:cNvGrpSpPr/>
          <p:nvPr/>
        </p:nvGrpSpPr>
        <p:grpSpPr>
          <a:xfrm>
            <a:off x="2962158" y="4798669"/>
            <a:ext cx="884763" cy="687485"/>
            <a:chOff x="1259632" y="1268760"/>
            <a:chExt cx="884763" cy="687485"/>
          </a:xfrm>
        </p:grpSpPr>
        <p:cxnSp>
          <p:nvCxnSpPr>
            <p:cNvPr id="63" name="Прямая соединительная линия 62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Группа 66"/>
          <p:cNvGrpSpPr/>
          <p:nvPr/>
        </p:nvGrpSpPr>
        <p:grpSpPr>
          <a:xfrm>
            <a:off x="3846921" y="4793743"/>
            <a:ext cx="884763" cy="687485"/>
            <a:chOff x="1259632" y="1268760"/>
            <a:chExt cx="884763" cy="687485"/>
          </a:xfrm>
        </p:grpSpPr>
        <p:cxnSp>
          <p:nvCxnSpPr>
            <p:cNvPr id="68" name="Прямая соединительная линия 67"/>
            <p:cNvCxnSpPr/>
            <p:nvPr/>
          </p:nvCxnSpPr>
          <p:spPr>
            <a:xfrm>
              <a:off x="1619672" y="1268760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>
              <a:off x="1784355" y="1272169"/>
              <a:ext cx="0" cy="684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>
              <a:off x="1259632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>
              <a:off x="1784355" y="1617429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Прямая соединительная линия 71"/>
          <p:cNvCxnSpPr/>
          <p:nvPr/>
        </p:nvCxnSpPr>
        <p:spPr>
          <a:xfrm flipV="1">
            <a:off x="2933086" y="3463482"/>
            <a:ext cx="0" cy="16791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2962158" y="5999877"/>
            <a:ext cx="524723" cy="66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2962158" y="5135781"/>
            <a:ext cx="0" cy="8675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4316922" y="6006508"/>
            <a:ext cx="4711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4788024" y="3463481"/>
            <a:ext cx="0" cy="25430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2112506" y="53938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1983904" y="370960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94" name="TextBox 93"/>
          <p:cNvSpPr txBox="1"/>
          <p:nvPr/>
        </p:nvSpPr>
        <p:spPr>
          <a:xfrm>
            <a:off x="4188766" y="235823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4197920" y="411837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3482472" y="455032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 smtClean="0"/>
              <a:t>1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4411613" y="4609077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2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4026941" y="6160658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r>
              <a:rPr lang="ru-RU" baseline="-25000" dirty="0"/>
              <a:t>3</a:t>
            </a:r>
            <a:endParaRPr lang="ru-RU" dirty="0"/>
          </a:p>
        </p:txBody>
      </p:sp>
      <p:grpSp>
        <p:nvGrpSpPr>
          <p:cNvPr id="73" name="Группа 72"/>
          <p:cNvGrpSpPr/>
          <p:nvPr/>
        </p:nvGrpSpPr>
        <p:grpSpPr>
          <a:xfrm>
            <a:off x="1024481" y="1272108"/>
            <a:ext cx="684076" cy="313147"/>
            <a:chOff x="7087586" y="1772816"/>
            <a:chExt cx="1381230" cy="360040"/>
          </a:xfrm>
        </p:grpSpPr>
        <p:sp>
          <p:nvSpPr>
            <p:cNvPr id="74" name="Прямоугольник 73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6" name="Прямая соединительная линия 75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1206060" y="810481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4972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2569" y="2996952"/>
            <a:ext cx="8363927" cy="3456384"/>
          </a:xfrm>
        </p:spPr>
        <p:txBody>
          <a:bodyPr>
            <a:normAutofit/>
          </a:bodyPr>
          <a:lstStyle/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Разбираемся с сопротивлениями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en-US" sz="160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=</a:t>
            </a:r>
            <a:r>
              <a:rPr lang="ru-RU" sz="1600" dirty="0" smtClean="0">
                <a:solidFill>
                  <a:schemeClr val="tx1"/>
                </a:solidFill>
              </a:rPr>
              <a:t>4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Ом, </a:t>
            </a:r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ru-RU" sz="1600" baseline="-25000" dirty="0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=</a:t>
            </a:r>
            <a:r>
              <a:rPr lang="ru-RU" sz="1600" dirty="0" smtClean="0">
                <a:solidFill>
                  <a:schemeClr val="tx1"/>
                </a:solidFill>
              </a:rPr>
              <a:t>12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Ом, </a:t>
            </a:r>
            <a:r>
              <a:rPr lang="en-US" sz="1600" dirty="0" smtClean="0">
                <a:solidFill>
                  <a:schemeClr val="tx1"/>
                </a:solidFill>
              </a:rPr>
              <a:t>R</a:t>
            </a:r>
            <a:r>
              <a:rPr lang="ru-RU" sz="1600" baseline="-25000" dirty="0" smtClean="0">
                <a:solidFill>
                  <a:schemeClr val="tx1"/>
                </a:solidFill>
              </a:rPr>
              <a:t>3</a:t>
            </a:r>
            <a:r>
              <a:rPr lang="en-US" sz="1600" dirty="0" smtClean="0">
                <a:solidFill>
                  <a:schemeClr val="tx1"/>
                </a:solidFill>
              </a:rPr>
              <a:t>=</a:t>
            </a:r>
            <a:r>
              <a:rPr lang="ru-RU" sz="1600" dirty="0" smtClean="0">
                <a:solidFill>
                  <a:schemeClr val="tx1"/>
                </a:solidFill>
              </a:rPr>
              <a:t>6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Ом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Обратим внимание, что так как через конденсаторы ток не течёт, то для расчёта токов их можно не учитывать.</a:t>
            </a:r>
          </a:p>
        </p:txBody>
      </p:sp>
      <p:grpSp>
        <p:nvGrpSpPr>
          <p:cNvPr id="61" name="Группа 60"/>
          <p:cNvGrpSpPr/>
          <p:nvPr/>
        </p:nvGrpSpPr>
        <p:grpSpPr>
          <a:xfrm>
            <a:off x="1793387" y="2265304"/>
            <a:ext cx="1381230" cy="360040"/>
            <a:chOff x="7087586" y="1772816"/>
            <a:chExt cx="1381230" cy="360040"/>
          </a:xfrm>
        </p:grpSpPr>
        <p:sp>
          <p:nvSpPr>
            <p:cNvPr id="80" name="Прямоугольник 79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2" name="Прямая соединительная линия 81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Группа 83"/>
          <p:cNvGrpSpPr/>
          <p:nvPr/>
        </p:nvGrpSpPr>
        <p:grpSpPr>
          <a:xfrm>
            <a:off x="384537" y="1796316"/>
            <a:ext cx="1381230" cy="360040"/>
            <a:chOff x="7087586" y="1772816"/>
            <a:chExt cx="1381230" cy="360040"/>
          </a:xfrm>
        </p:grpSpPr>
        <p:sp>
          <p:nvSpPr>
            <p:cNvPr id="85" name="Прямоугольник 84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6" name="Прямая соединительная линия 85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единительная линия 86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Группа 87"/>
          <p:cNvGrpSpPr/>
          <p:nvPr/>
        </p:nvGrpSpPr>
        <p:grpSpPr>
          <a:xfrm>
            <a:off x="1793387" y="1402403"/>
            <a:ext cx="1381230" cy="360040"/>
            <a:chOff x="7087586" y="1772816"/>
            <a:chExt cx="1381230" cy="360040"/>
          </a:xfrm>
        </p:grpSpPr>
        <p:sp>
          <p:nvSpPr>
            <p:cNvPr id="89" name="Прямоугольник 88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0" name="Прямая соединительная линия 89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9" name="Прямая соединительная линия 98"/>
          <p:cNvCxnSpPr/>
          <p:nvPr/>
        </p:nvCxnSpPr>
        <p:spPr>
          <a:xfrm>
            <a:off x="1793492" y="1554528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3174617" y="1555941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3174617" y="1976336"/>
            <a:ext cx="533287" cy="104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672569" y="2254471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103" name="TextBox 102"/>
          <p:cNvSpPr txBox="1"/>
          <p:nvPr/>
        </p:nvSpPr>
        <p:spPr>
          <a:xfrm>
            <a:off x="2886585" y="2663237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sp>
        <p:nvSpPr>
          <p:cNvPr id="104" name="TextBox 103"/>
          <p:cNvSpPr txBox="1"/>
          <p:nvPr/>
        </p:nvSpPr>
        <p:spPr>
          <a:xfrm>
            <a:off x="2582639" y="1033071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026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72569" y="2996952"/>
                <a:ext cx="8363927" cy="3456384"/>
              </a:xfrm>
            </p:spPr>
            <p:txBody>
              <a:bodyPr>
                <a:normAutofit/>
              </a:bodyPr>
              <a:lstStyle/>
              <a:p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Разбираемся с сопротивлениями</a:t>
                </a:r>
              </a:p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en-US" sz="16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4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Ом,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12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Ом,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=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6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Ом</a:t>
                </a:r>
              </a:p>
              <a:p>
                <a:r>
                  <a:rPr lang="ru-RU" sz="1600" dirty="0" smtClean="0">
                    <a:solidFill>
                      <a:schemeClr val="tx1"/>
                    </a:solidFill>
                  </a:rPr>
                  <a:t>Сопротивления (2) и (3) подключены параллельно и тогда их можно заменить сопротивлением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</a:t>
                </a:r>
                <a:r>
                  <a:rPr lang="ru-RU" sz="1600" baseline="-25000" dirty="0" smtClean="0">
                    <a:solidFill>
                      <a:schemeClr val="tx1"/>
                    </a:solidFill>
                  </a:rPr>
                  <a:t>3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, которое рассчитывается как </a:t>
                </a:r>
                <a:br>
                  <a:rPr lang="ru-RU" sz="1600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f>
                      <m:fPr>
                        <m:ctrlPr>
                          <a:rPr lang="ru-RU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ru-RU" sz="16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den>
                    </m:f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ru-RU" sz="16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ru-RU" sz="16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ru-RU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ru-RU" sz="16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den>
                    </m:f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Ом</m:t>
                        </m:r>
                      </m:den>
                    </m:f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 , </m:t>
                    </m:r>
                    <m:sSub>
                      <m:sSubPr>
                        <m:ctrlPr>
                          <a:rPr lang="ru-RU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=4 </m:t>
                    </m:r>
                    <m:r>
                      <a:rPr lang="ru-RU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Ом</m:t>
                    </m:r>
                  </m:oMath>
                </a14:m>
                <a:endParaRPr lang="ru-RU" sz="16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72569" y="2996952"/>
                <a:ext cx="8363927" cy="3456384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1" name="Группа 60"/>
          <p:cNvGrpSpPr/>
          <p:nvPr/>
        </p:nvGrpSpPr>
        <p:grpSpPr>
          <a:xfrm>
            <a:off x="1793387" y="2265304"/>
            <a:ext cx="1381230" cy="360040"/>
            <a:chOff x="7087586" y="1772816"/>
            <a:chExt cx="1381230" cy="360040"/>
          </a:xfrm>
        </p:grpSpPr>
        <p:sp>
          <p:nvSpPr>
            <p:cNvPr id="80" name="Прямоугольник 79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2" name="Прямая соединительная линия 81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Группа 83"/>
          <p:cNvGrpSpPr/>
          <p:nvPr/>
        </p:nvGrpSpPr>
        <p:grpSpPr>
          <a:xfrm>
            <a:off x="384537" y="1796316"/>
            <a:ext cx="1381230" cy="360040"/>
            <a:chOff x="7087586" y="1772816"/>
            <a:chExt cx="1381230" cy="360040"/>
          </a:xfrm>
        </p:grpSpPr>
        <p:sp>
          <p:nvSpPr>
            <p:cNvPr id="85" name="Прямоугольник 84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6" name="Прямая соединительная линия 85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единительная линия 86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Группа 87"/>
          <p:cNvGrpSpPr/>
          <p:nvPr/>
        </p:nvGrpSpPr>
        <p:grpSpPr>
          <a:xfrm>
            <a:off x="1793387" y="1402403"/>
            <a:ext cx="1381230" cy="360040"/>
            <a:chOff x="7087586" y="1772816"/>
            <a:chExt cx="1381230" cy="360040"/>
          </a:xfrm>
        </p:grpSpPr>
        <p:sp>
          <p:nvSpPr>
            <p:cNvPr id="89" name="Прямоугольник 88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0" name="Прямая соединительная линия 89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9" name="Прямая соединительная линия 98"/>
          <p:cNvCxnSpPr/>
          <p:nvPr/>
        </p:nvCxnSpPr>
        <p:spPr>
          <a:xfrm>
            <a:off x="1793492" y="1554528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3174617" y="1555941"/>
            <a:ext cx="0" cy="907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3174617" y="1976336"/>
            <a:ext cx="533287" cy="104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672569" y="2254471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103" name="TextBox 102"/>
          <p:cNvSpPr txBox="1"/>
          <p:nvPr/>
        </p:nvSpPr>
        <p:spPr>
          <a:xfrm>
            <a:off x="2886585" y="2663237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2283339" y="908720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ru-RU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5035358" y="1839768"/>
            <a:ext cx="1381230" cy="360040"/>
            <a:chOff x="7087586" y="1772816"/>
            <a:chExt cx="1381230" cy="360040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8" name="Прямая соединительная линия 27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Группа 29"/>
          <p:cNvGrpSpPr/>
          <p:nvPr/>
        </p:nvGrpSpPr>
        <p:grpSpPr>
          <a:xfrm>
            <a:off x="6350300" y="1842241"/>
            <a:ext cx="1381230" cy="360040"/>
            <a:chOff x="7087586" y="1772816"/>
            <a:chExt cx="1381230" cy="360040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7375618" y="1772816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2" name="Прямая соединительная линия 31"/>
            <p:cNvCxnSpPr/>
            <p:nvPr/>
          </p:nvCxnSpPr>
          <p:spPr>
            <a:xfrm>
              <a:off x="7087586" y="1953877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8180784" y="1955309"/>
              <a:ext cx="2880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5323390" y="2297923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6840252" y="2256012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ru-RU" baseline="-25000" dirty="0" smtClean="0"/>
              <a:t>4</a:t>
            </a:r>
            <a:endParaRPr lang="ru-RU" dirty="0"/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3995936" y="1859658"/>
            <a:ext cx="864096" cy="36004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1150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1426</Words>
  <Application>Microsoft Office PowerPoint</Application>
  <PresentationFormat>Экран (4:3)</PresentationFormat>
  <Paragraphs>394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Электрические схемы</vt:lpstr>
      <vt:lpstr>Условие</vt:lpstr>
      <vt:lpstr>Решение</vt:lpstr>
      <vt:lpstr>Решение</vt:lpstr>
      <vt:lpstr>Решение</vt:lpstr>
      <vt:lpstr>Решение</vt:lpstr>
      <vt:lpstr>Решение</vt:lpstr>
      <vt:lpstr>Решение</vt:lpstr>
      <vt:lpstr>Решение</vt:lpstr>
      <vt:lpstr>Решение</vt:lpstr>
      <vt:lpstr>Решение</vt:lpstr>
      <vt:lpstr>Решение</vt:lpstr>
      <vt:lpstr>Решение</vt:lpstr>
      <vt:lpstr>Решение</vt:lpstr>
      <vt:lpstr>Решение</vt:lpstr>
      <vt:lpstr>Решение</vt:lpstr>
      <vt:lpstr>Решение</vt:lpstr>
      <vt:lpstr>Решение</vt:lpstr>
      <vt:lpstr>Решение</vt:lpstr>
      <vt:lpstr>Вариант 1</vt:lpstr>
      <vt:lpstr>Вариант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Электрические схемы</dc:title>
  <dc:creator>Учитель</dc:creator>
  <cp:lastModifiedBy>Учитель</cp:lastModifiedBy>
  <cp:revision>23</cp:revision>
  <dcterms:created xsi:type="dcterms:W3CDTF">2016-05-05T05:38:18Z</dcterms:created>
  <dcterms:modified xsi:type="dcterms:W3CDTF">2016-05-13T15:01:37Z</dcterms:modified>
</cp:coreProperties>
</file>