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/>
      <c:scatterChart>
        <c:scatterStyle val="smoothMarker"/>
        <c:ser>
          <c:idx val="0"/>
          <c:order val="0"/>
          <c:tx>
            <c:strRef>
              <c:f>Лист1!$B$1</c:f>
              <c:strCache>
                <c:ptCount val="1"/>
                <c:pt idx="0">
                  <c:v>I, A</c:v>
                </c:pt>
              </c:strCache>
            </c:strRef>
          </c:tx>
          <c:marker>
            <c:symbol val="none"/>
          </c:marker>
          <c:xVal>
            <c:numRef>
              <c:f>Лист1!$A$2:$A$20</c:f>
              <c:numCache>
                <c:formatCode>General</c:formatCode>
                <c:ptCount val="19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</c:numCache>
            </c:numRef>
          </c:xVal>
          <c:yVal>
            <c:numRef>
              <c:f>Лист1!$B$2:$B$20</c:f>
              <c:numCache>
                <c:formatCode>General</c:formatCode>
                <c:ptCount val="19"/>
                <c:pt idx="0">
                  <c:v>120</c:v>
                </c:pt>
                <c:pt idx="1">
                  <c:v>114.09556546968639</c:v>
                </c:pt>
                <c:pt idx="2">
                  <c:v>96.963300997458219</c:v>
                </c:pt>
                <c:pt idx="3">
                  <c:v>70.289145482186996</c:v>
                </c:pt>
                <c:pt idx="4">
                  <c:v>36.698029005394723</c:v>
                </c:pt>
                <c:pt idx="5">
                  <c:v>-0.50443929896259165</c:v>
                </c:pt>
                <c:pt idx="6">
                  <c:v>-37.657267123065871</c:v>
                </c:pt>
                <c:pt idx="7">
                  <c:v>-71.104347141857943</c:v>
                </c:pt>
                <c:pt idx="8">
                  <c:v>-97.55424445198679</c:v>
                </c:pt>
                <c:pt idx="9">
                  <c:v>-114.4040976034329</c:v>
                </c:pt>
                <c:pt idx="10">
                  <c:v>-119.99575901656104</c:v>
                </c:pt>
                <c:pt idx="11">
                  <c:v>-113.77896871254629</c:v>
                </c:pt>
                <c:pt idx="12">
                  <c:v>-96.365503880367712</c:v>
                </c:pt>
                <c:pt idx="13">
                  <c:v>-69.46897557081725</c:v>
                </c:pt>
                <c:pt idx="14">
                  <c:v>-35.736196958835968</c:v>
                </c:pt>
                <c:pt idx="15">
                  <c:v>1.5132822415758671</c:v>
                </c:pt>
                <c:pt idx="16">
                  <c:v>38.613843509966621</c:v>
                </c:pt>
                <c:pt idx="17">
                  <c:v>71.91452292888448</c:v>
                </c:pt>
                <c:pt idx="18">
                  <c:v>98.138292474263338</c:v>
                </c:pt>
              </c:numCache>
            </c:numRef>
          </c:yVal>
          <c:smooth val="1"/>
        </c:ser>
        <c:axId val="37523456"/>
        <c:axId val="37526144"/>
      </c:scatterChart>
      <c:valAx>
        <c:axId val="37523456"/>
        <c:scaling>
          <c:orientation val="minMax"/>
          <c:max val="190"/>
          <c:min val="0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t, </a:t>
                </a:r>
                <a:r>
                  <a:rPr lang="ru-RU"/>
                  <a:t>мкс</a:t>
                </a:r>
              </a:p>
            </c:rich>
          </c:tx>
          <c:layout>
            <c:manualLayout>
              <c:xMode val="edge"/>
              <c:yMode val="edge"/>
              <c:x val="0.92604996183987665"/>
              <c:y val="0.46281594111080976"/>
            </c:manualLayout>
          </c:layout>
        </c:title>
        <c:numFmt formatCode="General" sourceLinked="1"/>
        <c:tickLblPos val="nextTo"/>
        <c:spPr>
          <a:ln w="50800">
            <a:solidFill>
              <a:schemeClr val="tx1"/>
            </a:solidFill>
          </a:ln>
        </c:spPr>
        <c:crossAx val="37526144"/>
        <c:crosses val="autoZero"/>
        <c:crossBetween val="midCat"/>
      </c:valAx>
      <c:valAx>
        <c:axId val="37526144"/>
        <c:scaling>
          <c:orientation val="minMax"/>
          <c:max val="7.8"/>
          <c:min val="-6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I,</a:t>
                </a:r>
                <a:r>
                  <a:rPr lang="en-US" baseline="0"/>
                  <a:t> A</a:t>
                </a:r>
                <a:endParaRPr lang="ru-RU"/>
              </a:p>
            </c:rich>
          </c:tx>
          <c:layout>
            <c:manualLayout>
              <c:xMode val="edge"/>
              <c:yMode val="edge"/>
              <c:x val="8.2742316784870026E-2"/>
              <c:y val="1.9793948170271816E-2"/>
            </c:manualLayout>
          </c:layout>
        </c:title>
        <c:numFmt formatCode="General" sourceLinked="1"/>
        <c:tickLblPos val="nextTo"/>
        <c:crossAx val="37523456"/>
        <c:crosses val="autoZero"/>
        <c:crossBetween val="midCat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0A014-A68B-4A6F-84CA-1F25CF78D93F}" type="datetimeFigureOut">
              <a:rPr lang="ru-RU" smtClean="0"/>
              <a:t>01.12.2019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81442-5037-4C6F-B84C-E81EF959E8C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Электромагнитные волны</a:t>
            </a:r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2500306"/>
            <a:ext cx="6400800" cy="17526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Обзор задач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/>
          <a:lstStyle/>
          <a:p>
            <a:r>
              <a:rPr lang="ru-RU" dirty="0" smtClean="0"/>
              <a:t>№1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19716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На рисунке представлен график колебаний в колебательном контуре источника электромагнитных волн. Найти длину волны испускаемой ЭМВ.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857356" y="2714620"/>
          <a:ext cx="537210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Электромагнитная волна с длиной волны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l-GR" dirty="0" smtClean="0"/>
              <a:t>λ</a:t>
            </a:r>
            <a:r>
              <a:rPr lang="ru-RU" baseline="-25000" dirty="0" smtClean="0"/>
              <a:t>0</a:t>
            </a:r>
            <a:r>
              <a:rPr lang="ru-RU" dirty="0" smtClean="0"/>
              <a:t> =60 м попадает из воздуха в ионизированный газ с диэлектрической проницаемостью </a:t>
            </a:r>
            <a:r>
              <a:rPr lang="el-GR" dirty="0" smtClean="0"/>
              <a:t>ε</a:t>
            </a:r>
            <a:r>
              <a:rPr lang="ru-RU" dirty="0" smtClean="0"/>
              <a:t>=4 и</a:t>
            </a:r>
            <a:r>
              <a:rPr lang="en-US" dirty="0"/>
              <a:t> </a:t>
            </a:r>
            <a:r>
              <a:rPr lang="ru-RU" dirty="0" smtClean="0"/>
              <a:t>магнитной проницаемостью </a:t>
            </a:r>
            <a:r>
              <a:rPr lang="el-GR" dirty="0" smtClean="0"/>
              <a:t>μ</a:t>
            </a:r>
            <a:r>
              <a:rPr lang="ru-RU" dirty="0" smtClean="0"/>
              <a:t>=25.</a:t>
            </a:r>
          </a:p>
          <a:p>
            <a:pPr>
              <a:buNone/>
            </a:pPr>
            <a:r>
              <a:rPr lang="ru-RU" dirty="0" smtClean="0"/>
              <a:t>Найти для газа:</a:t>
            </a:r>
          </a:p>
          <a:p>
            <a:pPr marL="514350" indent="-514350">
              <a:buAutoNum type="arabicPeriod"/>
            </a:pPr>
            <a:r>
              <a:rPr lang="ru-RU" dirty="0" smtClean="0"/>
              <a:t>скорость ЭМВ </a:t>
            </a:r>
          </a:p>
          <a:p>
            <a:pPr marL="514350" indent="-514350">
              <a:buAutoNum type="arabicPeriod"/>
            </a:pPr>
            <a:r>
              <a:rPr lang="ru-RU" dirty="0" smtClean="0"/>
              <a:t>Частоту ЭМВ</a:t>
            </a:r>
          </a:p>
          <a:p>
            <a:pPr marL="514350" indent="-514350">
              <a:buAutoNum type="arabicPeriod"/>
            </a:pPr>
            <a:r>
              <a:rPr lang="ru-RU" dirty="0" smtClean="0"/>
              <a:t>Длину волны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45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На рисунке представлен режим работы радара. Найти минимальное и максимальное расстояние, которое можно определить с его помощью.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500166" y="6286520"/>
            <a:ext cx="650085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V="1">
            <a:off x="285720" y="5072074"/>
            <a:ext cx="2438416" cy="95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71538" y="3786190"/>
            <a:ext cx="332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8143900" y="6500834"/>
            <a:ext cx="730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, </a:t>
            </a:r>
            <a:r>
              <a:rPr lang="ru-RU" dirty="0" smtClean="0"/>
              <a:t>мкс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1500166" y="4214818"/>
            <a:ext cx="35719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821505" y="5250669"/>
            <a:ext cx="207170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>
            <a:off x="1857356" y="6286520"/>
            <a:ext cx="350046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4322761" y="5249875"/>
            <a:ext cx="207170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4679951" y="5249875"/>
            <a:ext cx="2071702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357818" y="4214818"/>
            <a:ext cx="357190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10800000">
            <a:off x="5857884" y="6286520"/>
            <a:ext cx="164307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71604" y="6150114"/>
            <a:ext cx="7040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4</a:t>
            </a:r>
            <a:r>
              <a:rPr lang="en-US" sz="4000" dirty="0" smtClean="0"/>
              <a:t>0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5000628" y="6150114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200</a:t>
            </a:r>
            <a:endParaRPr lang="ru-RU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30 км</a:t>
            </a:r>
          </a:p>
          <a:p>
            <a:pPr marL="514350" indent="-514350">
              <a:buAutoNum type="arabicPeriod"/>
            </a:pPr>
            <a:r>
              <a:rPr lang="ru-RU" dirty="0" smtClean="0"/>
              <a:t>Скорость 3×10</a:t>
            </a:r>
            <a:r>
              <a:rPr lang="ru-RU" baseline="30000" dirty="0" smtClean="0"/>
              <a:t>7</a:t>
            </a:r>
            <a:r>
              <a:rPr lang="ru-RU" dirty="0" smtClean="0"/>
              <a:t> м/с, частота 5×10</a:t>
            </a:r>
            <a:r>
              <a:rPr lang="ru-RU" baseline="30000" dirty="0" smtClean="0"/>
              <a:t>6</a:t>
            </a:r>
            <a:r>
              <a:rPr lang="ru-RU" dirty="0" smtClean="0"/>
              <a:t>Гц, длина волны 6 м. </a:t>
            </a:r>
          </a:p>
          <a:p>
            <a:pPr marL="514350" indent="-514350">
              <a:buAutoNum type="arabicPeriod"/>
            </a:pPr>
            <a:r>
              <a:rPr lang="ru-RU" dirty="0" smtClean="0"/>
              <a:t>600 м – 30 км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86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Электромагнитные волны</vt:lpstr>
      <vt:lpstr>№1</vt:lpstr>
      <vt:lpstr>№  2</vt:lpstr>
      <vt:lpstr>№ 3</vt:lpstr>
      <vt:lpstr>Ответы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Электромагнитные волны</dc:title>
  <dc:creator>admin</dc:creator>
  <cp:lastModifiedBy>admin</cp:lastModifiedBy>
  <cp:revision>2</cp:revision>
  <dcterms:created xsi:type="dcterms:W3CDTF">2019-12-01T18:44:16Z</dcterms:created>
  <dcterms:modified xsi:type="dcterms:W3CDTF">2019-12-01T19:32:44Z</dcterms:modified>
</cp:coreProperties>
</file>