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64" r:id="rId11"/>
    <p:sldId id="265" r:id="rId12"/>
    <p:sldId id="272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5" d="100"/>
          <a:sy n="85" d="100"/>
        </p:scale>
        <p:origin x="-714" y="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E4479-6BB7-4015-A099-21903399635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81CC2-1BC2-42FC-9A1B-63723E0EB71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284D7-8ADB-48D3-9E12-42FCC6D6CD6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3A7B7-88A0-46B1-B042-73C0DFBB525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C630D-9347-40BF-9CA0-1278B440AF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A702C-3708-46BB-82C7-5EB48D3E07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EFB24-70C3-4EF2-9882-9B7860DE19B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216DB-5B31-4991-AED1-A3D4B98B6D3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A377C-56B8-474A-95B9-B294959CEA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48BEC-DCC2-446A-B94F-EFD4203D938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1AE63-DF33-4840-B090-4F605FC5B7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987AF-B110-44D7-952D-2744F093990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264E0D8-48EE-47BF-A75A-454793CDE29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23495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Ядерные реакции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Решения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59713" cy="7493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smtClean="0"/>
              <a:t>Написать реакции распада</a:t>
            </a:r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857224" y="2428868"/>
          <a:ext cx="2865438" cy="2320925"/>
        </p:xfrm>
        <a:graphic>
          <a:graphicData uri="http://schemas.openxmlformats.org/presentationml/2006/ole">
            <p:oleObj spid="_x0000_s10244" name="Формула" r:id="rId3" imgW="1536480" imgH="1244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Комментарии</a:t>
            </a:r>
          </a:p>
        </p:txBody>
      </p:sp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3132138" y="1196975"/>
            <a:ext cx="56197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altLang="ru-RU"/>
              <a:t>Углерод стоит до полония в таблице Менделеева,</a:t>
            </a:r>
          </a:p>
          <a:p>
            <a:r>
              <a:rPr lang="el-GR" altLang="ru-RU">
                <a:cs typeface="Arial" charset="0"/>
              </a:rPr>
              <a:t>α</a:t>
            </a:r>
            <a:r>
              <a:rPr lang="ru-RU" altLang="ru-RU">
                <a:cs typeface="Arial" charset="0"/>
              </a:rPr>
              <a:t>-распад невозможен,  </a:t>
            </a:r>
            <a:r>
              <a:rPr lang="ru-RU" altLang="ru-RU"/>
              <a:t>но масса выше, чем по </a:t>
            </a:r>
            <a:br>
              <a:rPr lang="ru-RU" altLang="ru-RU"/>
            </a:br>
            <a:r>
              <a:rPr lang="ru-RU" altLang="ru-RU"/>
              <a:t>таблице Менделеева (должно быть 12), возможен </a:t>
            </a:r>
            <a:br>
              <a:rPr lang="ru-RU" altLang="ru-RU"/>
            </a:br>
            <a:r>
              <a:rPr lang="el-GR" altLang="ru-RU">
                <a:latin typeface="Verdana" pitchFamily="34" charset="0"/>
              </a:rPr>
              <a:t>β</a:t>
            </a:r>
            <a:r>
              <a:rPr lang="ru-RU" altLang="ru-RU">
                <a:latin typeface="Verdana" pitchFamily="34" charset="0"/>
              </a:rPr>
              <a:t>-распад</a:t>
            </a:r>
            <a:r>
              <a:rPr lang="ru-RU" altLang="ru-RU"/>
              <a:t> </a:t>
            </a:r>
          </a:p>
        </p:txBody>
      </p:sp>
      <p:sp>
        <p:nvSpPr>
          <p:cNvPr id="11269" name="Line 7"/>
          <p:cNvSpPr>
            <a:spLocks noChangeShapeType="1"/>
          </p:cNvSpPr>
          <p:nvPr/>
        </p:nvSpPr>
        <p:spPr bwMode="auto">
          <a:xfrm flipH="1">
            <a:off x="2500298" y="1785926"/>
            <a:ext cx="720725" cy="71913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4716463" y="2276475"/>
            <a:ext cx="4021137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altLang="ru-RU"/>
              <a:t>Торий стоит после полония в </a:t>
            </a:r>
            <a:br>
              <a:rPr lang="ru-RU" altLang="ru-RU"/>
            </a:br>
            <a:r>
              <a:rPr lang="ru-RU" altLang="ru-RU"/>
              <a:t>таблице Менделеева, </a:t>
            </a:r>
            <a:r>
              <a:rPr lang="el-GR" altLang="ru-RU"/>
              <a:t>α</a:t>
            </a:r>
            <a:r>
              <a:rPr lang="ru-RU" altLang="ru-RU"/>
              <a:t>-распад </a:t>
            </a:r>
            <a:br>
              <a:rPr lang="ru-RU" altLang="ru-RU"/>
            </a:br>
            <a:r>
              <a:rPr lang="ru-RU" altLang="ru-RU"/>
              <a:t>возможен, масса соответствует</a:t>
            </a:r>
            <a:br>
              <a:rPr lang="ru-RU" altLang="ru-RU"/>
            </a:br>
            <a:r>
              <a:rPr lang="ru-RU" altLang="ru-RU"/>
              <a:t> таблице Менделеева, невозможен </a:t>
            </a:r>
            <a:br>
              <a:rPr lang="ru-RU" altLang="ru-RU"/>
            </a:br>
            <a:r>
              <a:rPr lang="el-GR" altLang="ru-RU"/>
              <a:t>β</a:t>
            </a:r>
            <a:r>
              <a:rPr lang="ru-RU" altLang="ru-RU"/>
              <a:t>-распад </a:t>
            </a:r>
          </a:p>
          <a:p>
            <a:endParaRPr lang="ru-RU" altLang="ru-RU"/>
          </a:p>
        </p:txBody>
      </p:sp>
      <p:sp>
        <p:nvSpPr>
          <p:cNvPr id="11272" name="Text Box 11"/>
          <p:cNvSpPr txBox="1">
            <a:spLocks noChangeArrowheads="1"/>
          </p:cNvSpPr>
          <p:nvPr/>
        </p:nvSpPr>
        <p:spPr bwMode="auto">
          <a:xfrm>
            <a:off x="4643438" y="3860800"/>
            <a:ext cx="4189412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altLang="ru-RU" dirty="0"/>
              <a:t>Радон стоит после полония в </a:t>
            </a:r>
            <a:br>
              <a:rPr lang="ru-RU" altLang="ru-RU" dirty="0"/>
            </a:br>
            <a:r>
              <a:rPr lang="ru-RU" altLang="ru-RU" dirty="0"/>
              <a:t>таблице Менделеева, </a:t>
            </a:r>
            <a:r>
              <a:rPr lang="el-GR" altLang="ru-RU" dirty="0"/>
              <a:t>α</a:t>
            </a:r>
            <a:r>
              <a:rPr lang="ru-RU" altLang="ru-RU" dirty="0"/>
              <a:t>-распад </a:t>
            </a:r>
            <a:br>
              <a:rPr lang="ru-RU" altLang="ru-RU" dirty="0"/>
            </a:br>
            <a:r>
              <a:rPr lang="ru-RU" altLang="ru-RU" dirty="0"/>
              <a:t>возможен, масса не соответствует</a:t>
            </a:r>
            <a:br>
              <a:rPr lang="ru-RU" altLang="ru-RU" dirty="0"/>
            </a:br>
            <a:r>
              <a:rPr lang="ru-RU" altLang="ru-RU" dirty="0"/>
              <a:t> таблице Менделеева  (должна быть</a:t>
            </a:r>
            <a:br>
              <a:rPr lang="ru-RU" altLang="ru-RU" dirty="0"/>
            </a:br>
            <a:r>
              <a:rPr lang="ru-RU" altLang="ru-RU" dirty="0"/>
              <a:t>222), возможен </a:t>
            </a:r>
            <a:r>
              <a:rPr lang="el-GR" altLang="ru-RU" dirty="0"/>
              <a:t>β</a:t>
            </a:r>
            <a:r>
              <a:rPr lang="ru-RU" altLang="ru-RU" dirty="0"/>
              <a:t>-распад, </a:t>
            </a:r>
            <a:r>
              <a:rPr lang="ru-RU" altLang="ru-RU" dirty="0" smtClean="0"/>
              <a:t>происходят</a:t>
            </a:r>
            <a:r>
              <a:rPr lang="ru-RU" altLang="ru-RU" dirty="0"/>
              <a:t/>
            </a:r>
            <a:br>
              <a:rPr lang="ru-RU" altLang="ru-RU" dirty="0"/>
            </a:br>
            <a:r>
              <a:rPr lang="ru-RU" altLang="ru-RU" dirty="0"/>
              <a:t> </a:t>
            </a:r>
            <a:r>
              <a:rPr lang="ru-RU" altLang="ru-RU" dirty="0" smtClean="0"/>
              <a:t>оба </a:t>
            </a:r>
            <a:r>
              <a:rPr lang="ru-RU" altLang="ru-RU" dirty="0" smtClean="0"/>
              <a:t>распада</a:t>
            </a:r>
            <a:endParaRPr lang="ru-RU" altLang="ru-RU" dirty="0"/>
          </a:p>
          <a:p>
            <a:endParaRPr lang="ru-RU" altLang="ru-RU" dirty="0"/>
          </a:p>
        </p:txBody>
      </p:sp>
      <p:sp>
        <p:nvSpPr>
          <p:cNvPr id="11274" name="Text Box 13"/>
          <p:cNvSpPr txBox="1">
            <a:spLocks noChangeArrowheads="1"/>
          </p:cNvSpPr>
          <p:nvPr/>
        </p:nvSpPr>
        <p:spPr bwMode="auto">
          <a:xfrm>
            <a:off x="323850" y="5949950"/>
            <a:ext cx="82280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altLang="ru-RU"/>
              <a:t>Элемент стоит до полония в таблице Менделеева, </a:t>
            </a:r>
            <a:r>
              <a:rPr lang="el-GR" altLang="ru-RU"/>
              <a:t>α</a:t>
            </a:r>
            <a:r>
              <a:rPr lang="ru-RU" altLang="ru-RU"/>
              <a:t>-распад невозможен,</a:t>
            </a:r>
          </a:p>
          <a:p>
            <a:r>
              <a:rPr lang="ru-RU" altLang="ru-RU"/>
              <a:t>масса соответствует таблице Менделеева, невозможен </a:t>
            </a:r>
            <a:r>
              <a:rPr lang="el-GR" altLang="ru-RU"/>
              <a:t>β</a:t>
            </a:r>
            <a:r>
              <a:rPr lang="ru-RU" altLang="ru-RU"/>
              <a:t>-распад </a:t>
            </a:r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59043" y="2500306"/>
          <a:ext cx="3616121" cy="2928958"/>
        </p:xfrm>
        <a:graphic>
          <a:graphicData uri="http://schemas.openxmlformats.org/presentationml/2006/ole">
            <p:oleObj spid="_x0000_s11268" name="Формула" r:id="rId3" imgW="1536480" imgH="1244520" progId="Equation.3">
              <p:embed/>
            </p:oleObj>
          </a:graphicData>
        </a:graphic>
      </p:graphicFrame>
      <p:sp>
        <p:nvSpPr>
          <p:cNvPr id="14" name="Line 7"/>
          <p:cNvSpPr>
            <a:spLocks noChangeShapeType="1"/>
          </p:cNvSpPr>
          <p:nvPr/>
        </p:nvSpPr>
        <p:spPr bwMode="auto">
          <a:xfrm flipH="1">
            <a:off x="3357553" y="2928935"/>
            <a:ext cx="1292229" cy="42862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 flipH="1" flipV="1">
            <a:off x="3214676" y="4000504"/>
            <a:ext cx="1428761" cy="42862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" name="Line 7"/>
          <p:cNvSpPr>
            <a:spLocks noChangeShapeType="1"/>
          </p:cNvSpPr>
          <p:nvPr/>
        </p:nvSpPr>
        <p:spPr bwMode="auto">
          <a:xfrm flipH="1">
            <a:off x="3357553" y="4429132"/>
            <a:ext cx="1285883" cy="142876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 flipH="1" flipV="1">
            <a:off x="2786050" y="5500702"/>
            <a:ext cx="1428761" cy="42862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Реакции синтеза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90037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dirty="0" smtClean="0"/>
              <a:t>Происходят при слиянии 2х лёгких элементов (в таблице Менделеева) до железа. Происходит при очень высоких температурах (миллионы градусов), так как необходимо преодолеть кулоновское отталкивание. </a:t>
            </a:r>
            <a:endParaRPr lang="ru-RU" altLang="ru-RU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Реакции синтеза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dirty="0" smtClean="0"/>
              <a:t>Важное замечание. Необходима </a:t>
            </a:r>
            <a:r>
              <a:rPr lang="ru-RU" altLang="ru-RU" dirty="0" smtClean="0"/>
              <a:t>частица, уносящая энергию и импульс. Этой частицей является или нейтрон или протон (ядро атома водорода)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Пример № 1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643813" cy="11080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smtClean="0"/>
              <a:t>Написать реакцию синтеза с выделением </a:t>
            </a:r>
            <a:br>
              <a:rPr lang="ru-RU" altLang="ru-RU" sz="2800" smtClean="0"/>
            </a:br>
            <a:r>
              <a:rPr lang="ru-RU" altLang="ru-RU" sz="2800" smtClean="0"/>
              <a:t>протона</a:t>
            </a:r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979613" y="3716338"/>
          <a:ext cx="4038600" cy="1144587"/>
        </p:xfrm>
        <a:graphic>
          <a:graphicData uri="http://schemas.openxmlformats.org/presentationml/2006/ole">
            <p:oleObj spid="_x0000_s13316" name="Формула" r:id="rId3" imgW="850531" imgH="241195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Пример № 1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643813" cy="11080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smtClean="0"/>
              <a:t>Написать реакцию синтеза с выделением </a:t>
            </a:r>
            <a:br>
              <a:rPr lang="ru-RU" altLang="ru-RU" sz="2800" smtClean="0"/>
            </a:br>
            <a:r>
              <a:rPr lang="ru-RU" altLang="ru-RU" sz="2800" smtClean="0"/>
              <a:t>протона</a:t>
            </a:r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692275" y="4078288"/>
          <a:ext cx="5189538" cy="1027112"/>
        </p:xfrm>
        <a:graphic>
          <a:graphicData uri="http://schemas.openxmlformats.org/presentationml/2006/ole">
            <p:oleObj spid="_x0000_s14340" name="Формула" r:id="rId3" imgW="1218671" imgH="241195" progId="Equation.3">
              <p:embed/>
            </p:oleObj>
          </a:graphicData>
        </a:graphic>
      </p:graphicFrame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827088" y="2565400"/>
            <a:ext cx="1441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2339975" y="2565400"/>
            <a:ext cx="3671888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5940425" y="3789363"/>
            <a:ext cx="863600" cy="1439862"/>
          </a:xfrm>
          <a:prstGeom prst="ellips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879475" y="2944813"/>
            <a:ext cx="147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altLang="ru-RU"/>
              <a:t>3 + 6 = 8 + 1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1042988" y="3213100"/>
            <a:ext cx="1008062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1403350" y="3284538"/>
            <a:ext cx="187325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>
            <a:off x="1908175" y="3284538"/>
            <a:ext cx="28082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2268538" y="3141663"/>
            <a:ext cx="381635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103438" y="6040438"/>
            <a:ext cx="1409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altLang="ru-RU"/>
              <a:t>2 + 3 = 4 +1</a:t>
            </a:r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 flipH="1" flipV="1">
            <a:off x="1908175" y="5013325"/>
            <a:ext cx="287338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 flipV="1">
            <a:off x="2627313" y="5013325"/>
            <a:ext cx="576262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3059113" y="4941888"/>
            <a:ext cx="1657350" cy="1150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V="1">
            <a:off x="3492500" y="4941888"/>
            <a:ext cx="2447925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Пример № 2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643813" cy="11080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smtClean="0"/>
              <a:t>Написать реакцию синтеза с выделением </a:t>
            </a:r>
            <a:br>
              <a:rPr lang="ru-RU" altLang="ru-RU" sz="2800" smtClean="0"/>
            </a:br>
            <a:r>
              <a:rPr lang="ru-RU" altLang="ru-RU" sz="2800" smtClean="0"/>
              <a:t>нейтрона</a:t>
            </a:r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130425" y="3716338"/>
          <a:ext cx="3735388" cy="1144587"/>
        </p:xfrm>
        <a:graphic>
          <a:graphicData uri="http://schemas.openxmlformats.org/presentationml/2006/ole">
            <p:oleObj spid="_x0000_s15364" name="Формула" r:id="rId3" imgW="787400" imgH="24130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124075" y="4076700"/>
          <a:ext cx="4649788" cy="960438"/>
        </p:xfrm>
        <a:graphic>
          <a:graphicData uri="http://schemas.openxmlformats.org/presentationml/2006/ole">
            <p:oleObj spid="_x0000_s16386" name="Формула" r:id="rId3" imgW="1168400" imgH="241300" progId="Equation.3">
              <p:embed/>
            </p:oleObj>
          </a:graphicData>
        </a:graphic>
      </p:graphicFrame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dirty="0" smtClean="0"/>
              <a:t>Пример № </a:t>
            </a:r>
            <a:r>
              <a:rPr lang="en-US" altLang="ru-RU" dirty="0" smtClean="0"/>
              <a:t>2</a:t>
            </a:r>
            <a:endParaRPr lang="ru-RU" altLang="ru-RU" dirty="0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643813" cy="11080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smtClean="0"/>
              <a:t>Написать реакцию синтеза с выделением </a:t>
            </a:r>
            <a:br>
              <a:rPr lang="ru-RU" altLang="ru-RU" sz="2800" smtClean="0"/>
            </a:br>
            <a:r>
              <a:rPr lang="ru-RU" altLang="ru-RU" sz="2800" smtClean="0"/>
              <a:t>нейтрона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827088" y="2565400"/>
            <a:ext cx="1441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2339975" y="2565400"/>
            <a:ext cx="3671888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1" name="Text Box 8"/>
          <p:cNvSpPr txBox="1">
            <a:spLocks noChangeArrowheads="1"/>
          </p:cNvSpPr>
          <p:nvPr/>
        </p:nvSpPr>
        <p:spPr bwMode="auto">
          <a:xfrm>
            <a:off x="879475" y="2944813"/>
            <a:ext cx="147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altLang="ru-RU"/>
              <a:t>3 + 7 = 9 + 1</a:t>
            </a:r>
          </a:p>
        </p:txBody>
      </p:sp>
      <p:sp>
        <p:nvSpPr>
          <p:cNvPr id="16392" name="Text Box 13"/>
          <p:cNvSpPr txBox="1">
            <a:spLocks noChangeArrowheads="1"/>
          </p:cNvSpPr>
          <p:nvPr/>
        </p:nvSpPr>
        <p:spPr bwMode="auto">
          <a:xfrm>
            <a:off x="2103438" y="6040438"/>
            <a:ext cx="1409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altLang="ru-RU"/>
              <a:t>1 + 3 = 4 +0</a:t>
            </a:r>
          </a:p>
        </p:txBody>
      </p:sp>
      <p:sp>
        <p:nvSpPr>
          <p:cNvPr id="16393" name="Line 14"/>
          <p:cNvSpPr>
            <a:spLocks noChangeShapeType="1"/>
          </p:cNvSpPr>
          <p:nvPr/>
        </p:nvSpPr>
        <p:spPr bwMode="auto">
          <a:xfrm flipH="1" flipV="1">
            <a:off x="2195513" y="5013325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4" name="Line 15"/>
          <p:cNvSpPr>
            <a:spLocks noChangeShapeType="1"/>
          </p:cNvSpPr>
          <p:nvPr/>
        </p:nvSpPr>
        <p:spPr bwMode="auto">
          <a:xfrm flipV="1">
            <a:off x="2627313" y="5013325"/>
            <a:ext cx="576262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5" name="Line 16"/>
          <p:cNvSpPr>
            <a:spLocks noChangeShapeType="1"/>
          </p:cNvSpPr>
          <p:nvPr/>
        </p:nvSpPr>
        <p:spPr bwMode="auto">
          <a:xfrm flipV="1">
            <a:off x="3059113" y="4941888"/>
            <a:ext cx="1657350" cy="1150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6" name="Line 17"/>
          <p:cNvSpPr>
            <a:spLocks noChangeShapeType="1"/>
          </p:cNvSpPr>
          <p:nvPr/>
        </p:nvSpPr>
        <p:spPr bwMode="auto">
          <a:xfrm flipV="1">
            <a:off x="3492500" y="4941888"/>
            <a:ext cx="2447925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7" name="Oval 7"/>
          <p:cNvSpPr>
            <a:spLocks noChangeArrowheads="1"/>
          </p:cNvSpPr>
          <p:nvPr/>
        </p:nvSpPr>
        <p:spPr bwMode="auto">
          <a:xfrm>
            <a:off x="6011863" y="3789363"/>
            <a:ext cx="863600" cy="1439862"/>
          </a:xfrm>
          <a:prstGeom prst="ellipse">
            <a:avLst/>
          </a:prstGeom>
          <a:noFill/>
          <a:ln w="25400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398" name="Line 18"/>
          <p:cNvSpPr>
            <a:spLocks noChangeShapeType="1"/>
          </p:cNvSpPr>
          <p:nvPr/>
        </p:nvSpPr>
        <p:spPr bwMode="auto">
          <a:xfrm>
            <a:off x="1116013" y="3284538"/>
            <a:ext cx="107950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399" name="Line 19"/>
          <p:cNvSpPr>
            <a:spLocks noChangeShapeType="1"/>
          </p:cNvSpPr>
          <p:nvPr/>
        </p:nvSpPr>
        <p:spPr bwMode="auto">
          <a:xfrm>
            <a:off x="1403350" y="3213100"/>
            <a:ext cx="208915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00" name="Line 20"/>
          <p:cNvSpPr>
            <a:spLocks noChangeShapeType="1"/>
          </p:cNvSpPr>
          <p:nvPr/>
        </p:nvSpPr>
        <p:spPr bwMode="auto">
          <a:xfrm>
            <a:off x="1835150" y="3213100"/>
            <a:ext cx="3024188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6401" name="Line 21"/>
          <p:cNvSpPr>
            <a:spLocks noChangeShapeType="1"/>
          </p:cNvSpPr>
          <p:nvPr/>
        </p:nvSpPr>
        <p:spPr bwMode="auto">
          <a:xfrm>
            <a:off x="2411413" y="3213100"/>
            <a:ext cx="3744912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836613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Ядерные реакции распада</a:t>
            </a:r>
            <a:br>
              <a:rPr lang="ru-RU" altLang="ru-RU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ru-RU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l-GR" altLang="ru-RU" b="1" i="1" baseline="3000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α</a:t>
            </a:r>
            <a:r>
              <a:rPr lang="ru-RU" altLang="ru-RU" b="1" i="1" baseline="3000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-распад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11188" y="2205038"/>
            <a:ext cx="7921625" cy="3671887"/>
          </a:xfrm>
        </p:spPr>
        <p:txBody>
          <a:bodyPr/>
          <a:lstStyle/>
          <a:p>
            <a:pPr eaLnBrk="1" hangingPunct="1"/>
            <a:r>
              <a:rPr lang="ru-RU" altLang="ru-RU" smtClean="0">
                <a:latin typeface="Verdana" pitchFamily="34" charset="0"/>
              </a:rPr>
              <a:t>Происходит у ядер, размер которых превышает радиус сильных взаимодействий. В таблице Менделеева – это элементы начиная с Полония (№ 84). </a:t>
            </a:r>
            <a:endParaRPr lang="el-GR" altLang="ru-RU" smtClean="0">
              <a:latin typeface="Verdana" pitchFamily="34" charset="0"/>
            </a:endParaRPr>
          </a:p>
        </p:txBody>
      </p:sp>
      <p:graphicFrame>
        <p:nvGraphicFramePr>
          <p:cNvPr id="3076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076" name="Формула" r:id="rId3" imgW="114151" imgH="215619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836613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Ядерные реакции распада</a:t>
            </a:r>
            <a:br>
              <a:rPr lang="ru-RU" altLang="ru-RU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ru-RU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l-GR" altLang="ru-RU" b="1" i="1" baseline="3000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α</a:t>
            </a:r>
            <a:r>
              <a:rPr lang="ru-RU" altLang="ru-RU" b="1" i="1" baseline="3000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-распад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2205038"/>
            <a:ext cx="7921625" cy="3671887"/>
          </a:xfrm>
        </p:spPr>
        <p:txBody>
          <a:bodyPr/>
          <a:lstStyle/>
          <a:p>
            <a:pPr eaLnBrk="1" hangingPunct="1"/>
            <a:r>
              <a:rPr lang="ru-RU" altLang="ru-RU" smtClean="0">
                <a:latin typeface="Verdana" pitchFamily="34" charset="0"/>
              </a:rPr>
              <a:t>При этом виде распада выделяется </a:t>
            </a:r>
            <a:r>
              <a:rPr lang="el-GR" altLang="ru-RU" smtClean="0">
                <a:latin typeface="Verdana" pitchFamily="34" charset="0"/>
              </a:rPr>
              <a:t>α</a:t>
            </a:r>
            <a:r>
              <a:rPr lang="en-US" altLang="ru-RU" smtClean="0">
                <a:latin typeface="Verdana" pitchFamily="34" charset="0"/>
              </a:rPr>
              <a:t>-</a:t>
            </a:r>
            <a:r>
              <a:rPr lang="ru-RU" altLang="ru-RU" smtClean="0">
                <a:latin typeface="Verdana" pitchFamily="34" charset="0"/>
              </a:rPr>
              <a:t>частица – ядро атома гелия, как самое энергетически выгодное вещество из лёгких элементов</a:t>
            </a:r>
            <a:endParaRPr lang="el-GR" altLang="ru-RU" smtClean="0">
              <a:latin typeface="Verdana" pitchFamily="34" charset="0"/>
            </a:endParaRPr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100" name="Формула" r:id="rId3" imgW="114151" imgH="215619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836613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Ядерные реакции распада</a:t>
            </a:r>
            <a:br>
              <a:rPr lang="ru-RU" altLang="ru-RU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ru-RU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l-GR" altLang="ru-RU" b="1" i="1" baseline="3000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α</a:t>
            </a:r>
            <a:r>
              <a:rPr lang="ru-RU" altLang="ru-RU" b="1" i="1" baseline="3000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-распад</a:t>
            </a:r>
          </a:p>
        </p:txBody>
      </p:sp>
      <p:graphicFrame>
        <p:nvGraphicFramePr>
          <p:cNvPr id="5123" name="Object 4"/>
          <p:cNvGraphicFramePr>
            <a:graphicFrameLocks noChangeAspect="1"/>
          </p:cNvGraphicFramePr>
          <p:nvPr/>
        </p:nvGraphicFramePr>
        <p:xfrm>
          <a:off x="4370388" y="4184650"/>
          <a:ext cx="114300" cy="215900"/>
        </p:xfrm>
        <a:graphic>
          <a:graphicData uri="http://schemas.openxmlformats.org/presentationml/2006/ole">
            <p:oleObj spid="_x0000_s5123" name="Формула" r:id="rId3" imgW="114151" imgH="215619" progId="Equation.3">
              <p:embed/>
            </p:oleObj>
          </a:graphicData>
        </a:graphic>
      </p:graphicFrame>
      <p:graphicFrame>
        <p:nvGraphicFramePr>
          <p:cNvPr id="5124" name="Object 6"/>
          <p:cNvGraphicFramePr>
            <a:graphicFrameLocks noChangeAspect="1"/>
          </p:cNvGraphicFramePr>
          <p:nvPr/>
        </p:nvGraphicFramePr>
        <p:xfrm>
          <a:off x="2051050" y="3932238"/>
          <a:ext cx="4652963" cy="811212"/>
        </p:xfrm>
        <a:graphic>
          <a:graphicData uri="http://schemas.openxmlformats.org/presentationml/2006/ole">
            <p:oleObj spid="_x0000_s5124" name="Формула" r:id="rId4" imgW="1384300" imgH="241300" progId="Equation.3">
              <p:embed/>
            </p:oleObj>
          </a:graphicData>
        </a:graphic>
      </p:graphicFrame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2103438" y="5319713"/>
            <a:ext cx="1149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altLang="ru-RU"/>
              <a:t>86 =2+84</a:t>
            </a:r>
          </a:p>
        </p:txBody>
      </p:sp>
      <p:sp>
        <p:nvSpPr>
          <p:cNvPr id="5126" name="Line 8"/>
          <p:cNvSpPr>
            <a:spLocks noChangeShapeType="1"/>
          </p:cNvSpPr>
          <p:nvPr/>
        </p:nvSpPr>
        <p:spPr bwMode="auto">
          <a:xfrm flipV="1">
            <a:off x="2339975" y="47244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7" name="Line 9"/>
          <p:cNvSpPr>
            <a:spLocks noChangeShapeType="1"/>
          </p:cNvSpPr>
          <p:nvPr/>
        </p:nvSpPr>
        <p:spPr bwMode="auto">
          <a:xfrm flipV="1">
            <a:off x="2843213" y="4652963"/>
            <a:ext cx="1584325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8" name="Line 10"/>
          <p:cNvSpPr>
            <a:spLocks noChangeShapeType="1"/>
          </p:cNvSpPr>
          <p:nvPr/>
        </p:nvSpPr>
        <p:spPr bwMode="auto">
          <a:xfrm flipV="1">
            <a:off x="3132138" y="4579938"/>
            <a:ext cx="2519362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9" name="Text Box 11"/>
          <p:cNvSpPr txBox="1">
            <a:spLocks noChangeArrowheads="1"/>
          </p:cNvSpPr>
          <p:nvPr/>
        </p:nvSpPr>
        <p:spPr bwMode="auto">
          <a:xfrm>
            <a:off x="1311275" y="3160713"/>
            <a:ext cx="1339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altLang="ru-RU"/>
              <a:t>222=4+218</a:t>
            </a:r>
          </a:p>
        </p:txBody>
      </p:sp>
      <p:sp>
        <p:nvSpPr>
          <p:cNvPr id="5130" name="Line 12"/>
          <p:cNvSpPr>
            <a:spLocks noChangeShapeType="1"/>
          </p:cNvSpPr>
          <p:nvPr/>
        </p:nvSpPr>
        <p:spPr bwMode="auto">
          <a:xfrm>
            <a:off x="1619250" y="3500438"/>
            <a:ext cx="7207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31" name="Line 13"/>
          <p:cNvSpPr>
            <a:spLocks noChangeShapeType="1"/>
          </p:cNvSpPr>
          <p:nvPr/>
        </p:nvSpPr>
        <p:spPr bwMode="auto">
          <a:xfrm>
            <a:off x="1979613" y="3429000"/>
            <a:ext cx="25193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32" name="Line 14"/>
          <p:cNvSpPr>
            <a:spLocks noChangeShapeType="1"/>
          </p:cNvSpPr>
          <p:nvPr/>
        </p:nvSpPr>
        <p:spPr bwMode="auto">
          <a:xfrm>
            <a:off x="2555875" y="3429000"/>
            <a:ext cx="3024188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33" name="Text Box 15"/>
          <p:cNvSpPr txBox="1">
            <a:spLocks noChangeArrowheads="1"/>
          </p:cNvSpPr>
          <p:nvPr/>
        </p:nvSpPr>
        <p:spPr bwMode="auto">
          <a:xfrm>
            <a:off x="5199063" y="5032375"/>
            <a:ext cx="1554162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altLang="ru-RU"/>
              <a:t>Считаем, </a:t>
            </a:r>
            <a:br>
              <a:rPr lang="ru-RU" altLang="ru-RU"/>
            </a:br>
            <a:r>
              <a:rPr lang="ru-RU" altLang="ru-RU"/>
              <a:t>определяем </a:t>
            </a:r>
            <a:br>
              <a:rPr lang="ru-RU" altLang="ru-RU"/>
            </a:br>
            <a:r>
              <a:rPr lang="ru-RU" altLang="ru-RU"/>
              <a:t>название по</a:t>
            </a:r>
            <a:br>
              <a:rPr lang="ru-RU" altLang="ru-RU"/>
            </a:br>
            <a:r>
              <a:rPr lang="ru-RU" altLang="ru-RU"/>
              <a:t>таблице </a:t>
            </a:r>
            <a:br>
              <a:rPr lang="ru-RU" altLang="ru-RU"/>
            </a:br>
            <a:r>
              <a:rPr lang="ru-RU" altLang="ru-RU"/>
              <a:t>Менделеева</a:t>
            </a:r>
          </a:p>
        </p:txBody>
      </p:sp>
      <p:sp>
        <p:nvSpPr>
          <p:cNvPr id="5134" name="Line 16"/>
          <p:cNvSpPr>
            <a:spLocks noChangeShapeType="1"/>
          </p:cNvSpPr>
          <p:nvPr/>
        </p:nvSpPr>
        <p:spPr bwMode="auto">
          <a:xfrm flipV="1">
            <a:off x="5795963" y="47244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35" name="Text Box 17"/>
          <p:cNvSpPr txBox="1">
            <a:spLocks noChangeArrowheads="1"/>
          </p:cNvSpPr>
          <p:nvPr/>
        </p:nvSpPr>
        <p:spPr bwMode="auto">
          <a:xfrm>
            <a:off x="5703888" y="2152650"/>
            <a:ext cx="2468562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altLang="ru-RU"/>
              <a:t>Считаем, а не</a:t>
            </a:r>
            <a:br>
              <a:rPr lang="ru-RU" altLang="ru-RU"/>
            </a:br>
            <a:r>
              <a:rPr lang="ru-RU" altLang="ru-RU"/>
              <a:t>смотрим по </a:t>
            </a:r>
            <a:br>
              <a:rPr lang="ru-RU" altLang="ru-RU"/>
            </a:br>
            <a:r>
              <a:rPr lang="ru-RU" altLang="ru-RU"/>
              <a:t>таблице Менделеева</a:t>
            </a:r>
          </a:p>
        </p:txBody>
      </p:sp>
      <p:sp>
        <p:nvSpPr>
          <p:cNvPr id="5136" name="Line 18"/>
          <p:cNvSpPr>
            <a:spLocks noChangeShapeType="1"/>
          </p:cNvSpPr>
          <p:nvPr/>
        </p:nvSpPr>
        <p:spPr bwMode="auto">
          <a:xfrm flipH="1">
            <a:off x="5940425" y="3141663"/>
            <a:ext cx="8636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836613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Ядерные реакции распада</a:t>
            </a:r>
            <a:br>
              <a:rPr lang="ru-RU" altLang="ru-RU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ru-RU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l-GR" altLang="ru-RU" b="1" i="1" baseline="3000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β</a:t>
            </a:r>
            <a:r>
              <a:rPr lang="ru-RU" altLang="ru-RU" b="1" i="1" baseline="3000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-распад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2205038"/>
            <a:ext cx="7921625" cy="2303462"/>
          </a:xfrm>
        </p:spPr>
        <p:txBody>
          <a:bodyPr/>
          <a:lstStyle/>
          <a:p>
            <a:pPr eaLnBrk="1" hangingPunct="1"/>
            <a:r>
              <a:rPr lang="ru-RU" altLang="ru-RU" smtClean="0">
                <a:latin typeface="Verdana" pitchFamily="34" charset="0"/>
              </a:rPr>
              <a:t>Происходит у изотопов с завышенной массой (см по таблице Менделеева)</a:t>
            </a:r>
          </a:p>
          <a:p>
            <a:pPr eaLnBrk="1" hangingPunct="1"/>
            <a:r>
              <a:rPr lang="ru-RU" altLang="ru-RU" smtClean="0">
                <a:latin typeface="Verdana" pitchFamily="34" charset="0"/>
              </a:rPr>
              <a:t>Суть:</a:t>
            </a:r>
            <a:endParaRPr lang="el-GR" altLang="ru-RU" smtClean="0">
              <a:latin typeface="Verdana" pitchFamily="34" charset="0"/>
            </a:endParaRP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6148" name="Формула" r:id="rId3" imgW="114151" imgH="215619" progId="Equation.3">
              <p:embed/>
            </p:oleObj>
          </a:graphicData>
        </a:graphic>
      </p:graphicFrame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3563938" y="4508500"/>
          <a:ext cx="2016125" cy="671513"/>
        </p:xfrm>
        <a:graphic>
          <a:graphicData uri="http://schemas.openxmlformats.org/presentationml/2006/ole">
            <p:oleObj spid="_x0000_s6149" name="Формула" r:id="rId4" imgW="723586" imgH="241195" progId="Equation.3">
              <p:embed/>
            </p:oleObj>
          </a:graphicData>
        </a:graphic>
      </p:graphicFrame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950913" y="5465763"/>
            <a:ext cx="78279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altLang="ru-RU"/>
              <a:t>Таким образом число нуклонов (массовое число) не меняется, а число </a:t>
            </a:r>
            <a:br>
              <a:rPr lang="ru-RU" altLang="ru-RU"/>
            </a:br>
            <a:r>
              <a:rPr lang="ru-RU" altLang="ru-RU"/>
              <a:t>протонов (число заряда) увеличивается на 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836613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Ядерные реакции распада</a:t>
            </a:r>
            <a:br>
              <a:rPr lang="ru-RU" altLang="ru-RU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ru-RU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l-GR" altLang="ru-RU" b="1" i="1" baseline="3000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β</a:t>
            </a:r>
            <a:r>
              <a:rPr lang="ru-RU" altLang="ru-RU" b="1" i="1" baseline="3000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-распад</a:t>
            </a:r>
          </a:p>
        </p:txBody>
      </p:sp>
      <p:graphicFrame>
        <p:nvGraphicFramePr>
          <p:cNvPr id="7171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7171" name="Формула" r:id="rId3" imgW="114151" imgH="215619" progId="Equation.3">
              <p:embed/>
            </p:oleObj>
          </a:graphicData>
        </a:graphic>
      </p:graphicFrame>
      <p:graphicFrame>
        <p:nvGraphicFramePr>
          <p:cNvPr id="7172" name="Object 8"/>
          <p:cNvGraphicFramePr>
            <a:graphicFrameLocks noChangeAspect="1"/>
          </p:cNvGraphicFramePr>
          <p:nvPr/>
        </p:nvGraphicFramePr>
        <p:xfrm>
          <a:off x="2525713" y="3357563"/>
          <a:ext cx="3643312" cy="804862"/>
        </p:xfrm>
        <a:graphic>
          <a:graphicData uri="http://schemas.openxmlformats.org/presentationml/2006/ole">
            <p:oleObj spid="_x0000_s7172" name="Формула" r:id="rId4" imgW="1091726" imgH="241195" progId="Equation.3">
              <p:embed/>
            </p:oleObj>
          </a:graphicData>
        </a:graphic>
      </p:graphicFrame>
      <p:sp>
        <p:nvSpPr>
          <p:cNvPr id="7173" name="Text Box 9"/>
          <p:cNvSpPr txBox="1">
            <a:spLocks noChangeArrowheads="1"/>
          </p:cNvSpPr>
          <p:nvPr/>
        </p:nvSpPr>
        <p:spPr bwMode="auto">
          <a:xfrm>
            <a:off x="3635375" y="5373688"/>
            <a:ext cx="1028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altLang="ru-RU"/>
              <a:t>7 = 8 - 1</a:t>
            </a: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3995738" y="2420938"/>
            <a:ext cx="952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altLang="ru-RU"/>
              <a:t>17 = 17</a:t>
            </a:r>
          </a:p>
        </p:txBody>
      </p:sp>
      <p:sp>
        <p:nvSpPr>
          <p:cNvPr id="7175" name="Line 16"/>
          <p:cNvSpPr>
            <a:spLocks noChangeShapeType="1"/>
          </p:cNvSpPr>
          <p:nvPr/>
        </p:nvSpPr>
        <p:spPr bwMode="auto">
          <a:xfrm flipH="1" flipV="1">
            <a:off x="2627313" y="4005263"/>
            <a:ext cx="11525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76" name="Line 17"/>
          <p:cNvSpPr>
            <a:spLocks noChangeShapeType="1"/>
          </p:cNvSpPr>
          <p:nvPr/>
        </p:nvSpPr>
        <p:spPr bwMode="auto">
          <a:xfrm flipV="1">
            <a:off x="4140200" y="4149725"/>
            <a:ext cx="576263" cy="1150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77" name="Line 18"/>
          <p:cNvSpPr>
            <a:spLocks noChangeShapeType="1"/>
          </p:cNvSpPr>
          <p:nvPr/>
        </p:nvSpPr>
        <p:spPr bwMode="auto">
          <a:xfrm flipV="1">
            <a:off x="4572000" y="4076700"/>
            <a:ext cx="1152525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78" name="Line 19"/>
          <p:cNvSpPr>
            <a:spLocks noChangeShapeType="1"/>
          </p:cNvSpPr>
          <p:nvPr/>
        </p:nvSpPr>
        <p:spPr bwMode="auto">
          <a:xfrm flipH="1">
            <a:off x="2916238" y="2708275"/>
            <a:ext cx="1223962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79" name="Line 20"/>
          <p:cNvSpPr>
            <a:spLocks noChangeShapeType="1"/>
          </p:cNvSpPr>
          <p:nvPr/>
        </p:nvSpPr>
        <p:spPr bwMode="auto">
          <a:xfrm flipH="1">
            <a:off x="4716463" y="2852738"/>
            <a:ext cx="71437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857224" y="2357430"/>
            <a:ext cx="7745439" cy="2506674"/>
          </a:xfrm>
        </p:spPr>
        <p:txBody>
          <a:bodyPr/>
          <a:lstStyle/>
          <a:p>
            <a:pPr eaLnBrk="1" hangingPunct="1"/>
            <a:r>
              <a:rPr lang="ru-RU" altLang="ru-RU" sz="4000" dirty="0" smtClean="0"/>
              <a:t>Если возможен и </a:t>
            </a:r>
            <a:r>
              <a:rPr lang="el-GR" altLang="ru-RU" sz="4000" dirty="0" smtClean="0">
                <a:cs typeface="Arial" charset="0"/>
              </a:rPr>
              <a:t>α</a:t>
            </a:r>
            <a:r>
              <a:rPr lang="ru-RU" altLang="ru-RU" sz="4000" dirty="0" smtClean="0">
                <a:cs typeface="Arial" charset="0"/>
              </a:rPr>
              <a:t> и </a:t>
            </a:r>
            <a:r>
              <a:rPr lang="el-GR" altLang="ru-RU" sz="4000" dirty="0" smtClean="0">
                <a:latin typeface="Verdana" pitchFamily="34" charset="0"/>
                <a:cs typeface="Arial" charset="0"/>
              </a:rPr>
              <a:t>β</a:t>
            </a:r>
            <a:r>
              <a:rPr lang="ru-RU" altLang="ru-RU" sz="4000" dirty="0" smtClean="0">
                <a:latin typeface="Verdana" pitchFamily="34" charset="0"/>
                <a:cs typeface="Arial" charset="0"/>
              </a:rPr>
              <a:t> распады, то происходят оба  распада, но с разной вероятностью</a:t>
            </a:r>
            <a:endParaRPr lang="el-GR" altLang="ru-RU" sz="4000" dirty="0" smtClean="0">
              <a:latin typeface="Verdana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Примеры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59713" cy="7493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smtClean="0"/>
              <a:t>Написать реакции распада</a:t>
            </a: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014538" y="2781300"/>
          <a:ext cx="2001837" cy="2692400"/>
        </p:xfrm>
        <a:graphic>
          <a:graphicData uri="http://schemas.openxmlformats.org/presentationml/2006/ole">
            <p:oleObj spid="_x0000_s9220" name="Формула" r:id="rId3" imgW="736600" imgH="9906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4" descr="Таблица Менделеев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70699" cy="6215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298</Words>
  <Application>Microsoft Office PowerPoint</Application>
  <PresentationFormat>Экран (4:3)</PresentationFormat>
  <Paragraphs>45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Оформление по умолчанию</vt:lpstr>
      <vt:lpstr>Формула</vt:lpstr>
      <vt:lpstr>Microsoft Equation 3.0</vt:lpstr>
      <vt:lpstr>Ядерные реакции</vt:lpstr>
      <vt:lpstr>Ядерные реакции распада  α-распад</vt:lpstr>
      <vt:lpstr>Ядерные реакции распада  α-распад</vt:lpstr>
      <vt:lpstr>Ядерные реакции распада  α-распад</vt:lpstr>
      <vt:lpstr>Ядерные реакции распада  β-распад</vt:lpstr>
      <vt:lpstr>Ядерные реакции распада  β-распад</vt:lpstr>
      <vt:lpstr>Если возможен и α и β распады, то происходят оба  распада, но с разной вероятностью</vt:lpstr>
      <vt:lpstr>Примеры</vt:lpstr>
      <vt:lpstr>Слайд 9</vt:lpstr>
      <vt:lpstr>Решения</vt:lpstr>
      <vt:lpstr>Комментарии</vt:lpstr>
      <vt:lpstr>Реакции синтеза</vt:lpstr>
      <vt:lpstr>Реакции синтеза</vt:lpstr>
      <vt:lpstr>Пример № 1</vt:lpstr>
      <vt:lpstr>Пример № 1</vt:lpstr>
      <vt:lpstr>Пример № 2</vt:lpstr>
      <vt:lpstr>Пример № 2</vt:lpstr>
    </vt:vector>
  </TitlesOfParts>
  <Company>s111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Ядерные реакции</dc:title>
  <dc:creator>rvee</dc:creator>
  <cp:lastModifiedBy>admin</cp:lastModifiedBy>
  <cp:revision>8</cp:revision>
  <dcterms:created xsi:type="dcterms:W3CDTF">2012-05-18T13:14:44Z</dcterms:created>
  <dcterms:modified xsi:type="dcterms:W3CDTF">2020-04-09T17:19:17Z</dcterms:modified>
</cp:coreProperties>
</file>