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8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708B1-2F3E-48F3-9A59-F4162C63A1B3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8B543-6A9A-4EB3-8A3D-47B305CADF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708B1-2F3E-48F3-9A59-F4162C63A1B3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8B543-6A9A-4EB3-8A3D-47B305CADF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708B1-2F3E-48F3-9A59-F4162C63A1B3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8B543-6A9A-4EB3-8A3D-47B305CADF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708B1-2F3E-48F3-9A59-F4162C63A1B3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8B543-6A9A-4EB3-8A3D-47B305CADF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708B1-2F3E-48F3-9A59-F4162C63A1B3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8B543-6A9A-4EB3-8A3D-47B305CADF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708B1-2F3E-48F3-9A59-F4162C63A1B3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8B543-6A9A-4EB3-8A3D-47B305CADF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708B1-2F3E-48F3-9A59-F4162C63A1B3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8B543-6A9A-4EB3-8A3D-47B305CADF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708B1-2F3E-48F3-9A59-F4162C63A1B3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8B543-6A9A-4EB3-8A3D-47B305CADF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708B1-2F3E-48F3-9A59-F4162C63A1B3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8B543-6A9A-4EB3-8A3D-47B305CADF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708B1-2F3E-48F3-9A59-F4162C63A1B3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8B543-6A9A-4EB3-8A3D-47B305CADF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708B1-2F3E-48F3-9A59-F4162C63A1B3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8B543-6A9A-4EB3-8A3D-47B305CADF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E708B1-2F3E-48F3-9A59-F4162C63A1B3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98B543-6A9A-4EB3-8A3D-47B305CADFD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Radio\Wav\sound_19662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Radio\Wav\w1.wma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Radio\Wav\w2.wma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Radio\Wav\w3.wma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file:///G:\Radio\Wav\w6.wma" TargetMode="External"/><Relationship Id="rId7" Type="http://schemas.openxmlformats.org/officeDocument/2006/relationships/image" Target="../media/image10.png"/><Relationship Id="rId2" Type="http://schemas.openxmlformats.org/officeDocument/2006/relationships/audio" Target="file:///G:\Radio\Wav\w5.wma" TargetMode="External"/><Relationship Id="rId1" Type="http://schemas.openxmlformats.org/officeDocument/2006/relationships/audio" Target="file:///G:\Radio\Wav\w4.wma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Radio\Wav\w7.wma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Radio\Wav\w9.wma" TargetMode="Externa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43372" y="1214422"/>
            <a:ext cx="5000628" cy="14700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Радиация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Ученые: радиация увеличивает риск рецидивов рака - РИА Новости 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46" y="0"/>
            <a:ext cx="4328982" cy="6572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Школьный звонок. Колокольчик. Анимированная картинка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642918"/>
            <a:ext cx="4286250" cy="4286250"/>
          </a:xfrm>
          <a:prstGeom prst="rect">
            <a:avLst/>
          </a:prstGeom>
          <a:noFill/>
        </p:spPr>
      </p:pic>
      <p:pic>
        <p:nvPicPr>
          <p:cNvPr id="3" name="sound_1966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14282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3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это такое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None/>
              <a:defRPr/>
            </a:pPr>
            <a:r>
              <a:rPr lang="ru-RU" dirty="0">
                <a:solidFill>
                  <a:srgbClr val="000000"/>
                </a:solidFill>
              </a:rPr>
              <a:t>Слово радиация произошло от латинского слова </a:t>
            </a:r>
            <a:r>
              <a:rPr lang="ru-RU" b="1" dirty="0" err="1">
                <a:solidFill>
                  <a:srgbClr val="FF0000"/>
                </a:solidFill>
              </a:rPr>
              <a:t>radiatio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– лучеиспускание.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dirty="0">
                <a:solidFill>
                  <a:srgbClr val="000000"/>
                </a:solidFill>
              </a:rPr>
              <a:t>Говоря современном языком естественных наук, радиация это излучение (ионизирующее, радиоактивное) и распространение в виде потока элементарных частиц и квантов электромагнитного излучения.</a:t>
            </a:r>
          </a:p>
          <a:p>
            <a:pPr>
              <a:lnSpc>
                <a:spcPct val="80000"/>
              </a:lnSpc>
              <a:defRPr/>
            </a:pPr>
            <a:endParaRPr lang="ru-RU" dirty="0">
              <a:solidFill>
                <a:srgbClr val="000000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w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71472" y="285728"/>
            <a:ext cx="1000132" cy="1000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090738" y="452438"/>
          <a:ext cx="4968875" cy="161607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968875"/>
              </a:tblGrid>
              <a:tr h="161607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700" kern="12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700" b="1" kern="1200" dirty="0" smtClean="0">
                          <a:solidFill>
                            <a:schemeClr val="bg1"/>
                          </a:solidFill>
                        </a:rPr>
                        <a:t>Что</a:t>
                      </a:r>
                      <a:r>
                        <a:rPr kumimoji="0" lang="ru-RU" sz="2700" b="1" kern="1200" baseline="0" dirty="0" smtClean="0">
                          <a:solidFill>
                            <a:schemeClr val="bg1"/>
                          </a:solidFill>
                        </a:rPr>
                        <a:t> угрожает человеку?</a:t>
                      </a:r>
                      <a:endParaRPr kumimoji="0" lang="ru-RU" sz="2700" b="1" kern="12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sz="1900" dirty="0"/>
                    </a:p>
                  </a:txBody>
                  <a:tcPr marL="91446" marR="91446" marT="45692" marB="45692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107950" y="2254250"/>
            <a:ext cx="3240088" cy="20383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* </a:t>
            </a:r>
            <a:r>
              <a:rPr lang="ru-RU" b="1" dirty="0">
                <a:solidFill>
                  <a:srgbClr val="FF0000"/>
                </a:solidFill>
              </a:rPr>
              <a:t>Альфа-частицы</a:t>
            </a:r>
            <a:r>
              <a:rPr lang="ru-RU" dirty="0"/>
              <a:t> </a:t>
            </a:r>
            <a:r>
              <a:rPr lang="ru-RU" b="1" dirty="0">
                <a:solidFill>
                  <a:schemeClr val="bg1"/>
                </a:solidFill>
              </a:rPr>
              <a:t>— это относительно тяжелые частицы, заряженные положительно, представляют собой ядра гелия.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43438" y="4637088"/>
            <a:ext cx="4500562" cy="22209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</a:t>
            </a:r>
            <a:r>
              <a:rPr lang="ru-RU" b="1" dirty="0">
                <a:solidFill>
                  <a:srgbClr val="FF0000"/>
                </a:solidFill>
              </a:rPr>
              <a:t>* Рентгеновские лучи </a:t>
            </a:r>
            <a:r>
              <a:rPr lang="ru-RU" b="1" dirty="0">
                <a:solidFill>
                  <a:schemeClr val="bg1"/>
                </a:solidFill>
              </a:rPr>
              <a:t>— похожи на гамма-излучение, но имеют меньшую энергию. Кстати, Солнце — один из естественных источников таких лучей, но защиту от солнечной радиации обеспечивает атмосфера Земли.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55988" y="2205038"/>
            <a:ext cx="2303462" cy="10826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* Бета-частицы </a:t>
            </a:r>
            <a:r>
              <a:rPr lang="ru-RU" b="1" dirty="0">
                <a:solidFill>
                  <a:schemeClr val="bg1"/>
                </a:solidFill>
              </a:rPr>
              <a:t>— обычные электроны.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9213" y="4538663"/>
            <a:ext cx="3959225" cy="21542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 * </a:t>
            </a:r>
            <a:r>
              <a:rPr lang="ru-RU" b="1" dirty="0" smtClean="0">
                <a:solidFill>
                  <a:srgbClr val="FF0000"/>
                </a:solidFill>
              </a:rPr>
              <a:t>Радиоактивные изотопы </a:t>
            </a:r>
            <a:r>
              <a:rPr lang="ru-RU" b="1" dirty="0">
                <a:solidFill>
                  <a:schemeClr val="bg1"/>
                </a:solidFill>
              </a:rPr>
              <a:t>— это </a:t>
            </a:r>
            <a:r>
              <a:rPr lang="ru-RU" b="1" dirty="0" smtClean="0">
                <a:solidFill>
                  <a:schemeClr val="bg1"/>
                </a:solidFill>
              </a:rPr>
              <a:t>вещества , подверженные распаду и излучающие радиацию.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42013" y="2438400"/>
            <a:ext cx="2952750" cy="2120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</a:t>
            </a:r>
            <a:r>
              <a:rPr lang="ru-RU" b="1" dirty="0">
                <a:solidFill>
                  <a:srgbClr val="FF0000"/>
                </a:solidFill>
              </a:rPr>
              <a:t>* Гамма-излучение </a:t>
            </a:r>
            <a:r>
              <a:rPr lang="ru-RU" b="1" dirty="0">
                <a:solidFill>
                  <a:schemeClr val="bg1"/>
                </a:solidFill>
              </a:rPr>
              <a:t>— имеет ту же природу, что и видимый свет, однако гораздо большую проникающую способность.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rot="10800000" flipV="1">
            <a:off x="1744663" y="1576388"/>
            <a:ext cx="865187" cy="57626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705600" y="1649413"/>
            <a:ext cx="649288" cy="5746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>
            <a:off x="4429919" y="1864519"/>
            <a:ext cx="4318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>
            <a:off x="1982788" y="3197225"/>
            <a:ext cx="2878138" cy="158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5400000">
            <a:off x="4502150" y="3087688"/>
            <a:ext cx="2878137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3" name="w2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8596" y="428604"/>
            <a:ext cx="1000132" cy="1000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1468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74638"/>
            <a:ext cx="7186634" cy="1143000"/>
          </a:xfrm>
        </p:spPr>
        <p:txBody>
          <a:bodyPr>
            <a:normAutofit/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Поражающее действие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Гамма квант ионизует молекулу воды в клетке организма</a:t>
            </a:r>
          </a:p>
          <a:p>
            <a:pPr marL="514350" indent="-514350">
              <a:buAutoNum type="arabicPeriod"/>
            </a:pPr>
            <a:r>
              <a:rPr lang="ru-RU" dirty="0" smtClean="0"/>
              <a:t>Получившийся активный ион пытается вступить в химическую реакцию и встает в реакцию с молекулой ДНК</a:t>
            </a:r>
          </a:p>
          <a:p>
            <a:pPr marL="514350" indent="-514350">
              <a:buAutoNum type="arabicPeriod"/>
            </a:pPr>
            <a:r>
              <a:rPr lang="ru-RU" dirty="0" smtClean="0"/>
              <a:t>Дальше два варианта</a:t>
            </a:r>
          </a:p>
          <a:p>
            <a:pPr marL="514350" indent="-514350">
              <a:buNone/>
            </a:pPr>
            <a:r>
              <a:rPr lang="ru-RU" dirty="0" smtClean="0"/>
              <a:t>3.1 Плохой: Образуется нежизнеспособная клетка</a:t>
            </a:r>
          </a:p>
          <a:p>
            <a:pPr marL="514350" indent="-514350">
              <a:buNone/>
            </a:pPr>
            <a:r>
              <a:rPr lang="ru-RU" dirty="0" smtClean="0"/>
              <a:t>3.2 Очень плохой: жизнеспособная клетка</a:t>
            </a:r>
            <a:endParaRPr lang="ru-RU" dirty="0"/>
          </a:p>
        </p:txBody>
      </p:sp>
      <p:pic>
        <p:nvPicPr>
          <p:cNvPr id="4" name="w3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00034" y="357166"/>
            <a:ext cx="1000132" cy="1000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3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5" descr="38037~00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54663" y="882650"/>
            <a:ext cx="3573462" cy="587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0"/>
            <a:ext cx="7560840" cy="144016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marL="548640" indent="-411480"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Радиация и здоровье человека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197" name="Прямоугольник 6"/>
          <p:cNvSpPr>
            <a:spLocks noChangeArrowheads="1"/>
          </p:cNvSpPr>
          <p:nvPr/>
        </p:nvSpPr>
        <p:spPr bwMode="auto">
          <a:xfrm>
            <a:off x="0" y="1500174"/>
            <a:ext cx="557053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/>
              <a:t>Организм реагирует на саму радиацию, а не на её источник. Радиоактивные вещества могут проникать в организм через кишечник (с пищей и водой), через лёгкие (при дыхании) и даже через кожу при медицинской диагностике радиоизотопами. В этом случае имеет место внутреннее облучение. Кроме того, значительное влияние радиации на организм человека оказывает внешнее облучение, т.е. источник радиации находится вне тела. Наиболее опасно, безусловно, внутреннее облучение.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Единицы измерения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3686172" cy="971544"/>
          </a:xfrm>
        </p:spPr>
        <p:txBody>
          <a:bodyPr/>
          <a:lstStyle/>
          <a:p>
            <a:pPr>
              <a:buNone/>
            </a:pP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Беккерель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w4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500562" y="1500174"/>
            <a:ext cx="1223970" cy="1223970"/>
          </a:xfrm>
          <a:prstGeom prst="rect">
            <a:avLst/>
          </a:prstGeom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571472" y="2857496"/>
            <a:ext cx="3686172" cy="971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Рентген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7" name="w5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4429124" y="2857496"/>
            <a:ext cx="1143008" cy="1143008"/>
          </a:xfrm>
          <a:prstGeom prst="rect">
            <a:avLst/>
          </a:prstGeom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571472" y="4500570"/>
            <a:ext cx="3686172" cy="971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Зиверт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9" name="w6.wm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8"/>
          <a:stretch>
            <a:fillRect/>
          </a:stretch>
        </p:blipFill>
        <p:spPr>
          <a:xfrm>
            <a:off x="4500562" y="4214818"/>
            <a:ext cx="1143008" cy="114300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95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152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352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1925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2777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4777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476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 build="p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Чего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надо опасаться?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9458" name="Picture 2" descr="D0%92%D0%B0%D0%BB%D0%B5%D1%80%D0%B8%D1%8F %D0%9C%D0%BE%D0%B4%D0%BD ..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500174"/>
            <a:ext cx="5962650" cy="4476751"/>
          </a:xfrm>
          <a:prstGeom prst="rect">
            <a:avLst/>
          </a:prstGeom>
          <a:noFill/>
        </p:spPr>
      </p:pic>
      <p:pic>
        <p:nvPicPr>
          <p:cNvPr id="5" name="w7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286644" y="2214554"/>
            <a:ext cx="1285884" cy="1285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3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Ну а если вдруг…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Цена прогресса</a:t>
            </a:r>
          </a:p>
        </p:txBody>
      </p:sp>
      <p:pic>
        <p:nvPicPr>
          <p:cNvPr id="4" name="w9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071934" y="1785926"/>
            <a:ext cx="2009788" cy="2009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2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273</Words>
  <Application>Microsoft Office PowerPoint</Application>
  <PresentationFormat>Экран (4:3)</PresentationFormat>
  <Paragraphs>26</Paragraphs>
  <Slides>10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Радиация</vt:lpstr>
      <vt:lpstr>Что это такое</vt:lpstr>
      <vt:lpstr>Слайд 3</vt:lpstr>
      <vt:lpstr>Поражающее действие</vt:lpstr>
      <vt:lpstr>Слайд 5</vt:lpstr>
      <vt:lpstr>Единицы измерения</vt:lpstr>
      <vt:lpstr>Чего надо опасаться?</vt:lpstr>
      <vt:lpstr>Ну а если вдруг…</vt:lpstr>
      <vt:lpstr>Цена прогресса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Радиация</dc:title>
  <dc:creator>admin</dc:creator>
  <cp:lastModifiedBy>admin</cp:lastModifiedBy>
  <cp:revision>4</cp:revision>
  <dcterms:created xsi:type="dcterms:W3CDTF">2020-04-23T18:08:06Z</dcterms:created>
  <dcterms:modified xsi:type="dcterms:W3CDTF">2020-04-23T20:04:43Z</dcterms:modified>
</cp:coreProperties>
</file>