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0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10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04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6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60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7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89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81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31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2CD00-C3D5-4A5A-97B6-E063E182C854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1268-0660-4CCB-A6B3-B4AA666C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44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на моменты сил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82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 2.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684" y="1792374"/>
            <a:ext cx="10515600" cy="610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Весы будут в равновесии, если моменты сил равны.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1996966" y="3016469"/>
            <a:ext cx="7299584" cy="2999067"/>
            <a:chOff x="2812189" y="4318032"/>
            <a:chExt cx="8281630" cy="3326607"/>
          </a:xfrm>
        </p:grpSpPr>
        <p:pic>
          <p:nvPicPr>
            <p:cNvPr id="1028" name="Picture 4" descr="Фруктовая корзина &quot;Фрукты и сладости&quot; – Фруктовые корзины sweetgift.ru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3608" y="5171869"/>
              <a:ext cx="2480211" cy="2472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Калибровочная гиря для весов 500 гр.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334" y="4918985"/>
              <a:ext cx="1287399" cy="1812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812189" y="4318032"/>
              <a:ext cx="7065818" cy="174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6120654" y="4509225"/>
              <a:ext cx="324196" cy="39901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 стрелкой 10"/>
            <p:cNvCxnSpPr>
              <a:stCxn id="1026" idx="0"/>
            </p:cNvCxnSpPr>
            <p:nvPr/>
          </p:nvCxnSpPr>
          <p:spPr>
            <a:xfrm>
              <a:off x="4099034" y="4940811"/>
              <a:ext cx="2183718" cy="2041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181614" y="5453628"/>
              <a:ext cx="3672100" cy="324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72832" y="4563446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d1=</a:t>
              </a:r>
              <a:r>
                <a:rPr lang="ru-RU" dirty="0" smtClean="0"/>
                <a:t>40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35095" y="5415404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d2=</a:t>
              </a:r>
              <a:r>
                <a:rPr lang="ru-RU" dirty="0" smtClean="0"/>
                <a:t>60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 flipV="1">
              <a:off x="4099034" y="4509226"/>
              <a:ext cx="4767" cy="8195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 flipV="1">
              <a:off x="9848947" y="4498841"/>
              <a:ext cx="29060" cy="1239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469931" y="5143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485586" y="53278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780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 2. Решение. Первый способ.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684" y="1792373"/>
            <a:ext cx="10717350" cy="1127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Про гирю мы всё знаем. Момент силы тяжести гири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M1=m</a:t>
            </a:r>
            <a:r>
              <a:rPr lang="ru-RU" dirty="0" smtClean="0"/>
              <a:t>1 </a:t>
            </a:r>
            <a:r>
              <a:rPr lang="en-US" dirty="0" smtClean="0"/>
              <a:t>g</a:t>
            </a:r>
            <a:r>
              <a:rPr lang="ru-RU" dirty="0" smtClean="0"/>
              <a:t> </a:t>
            </a:r>
            <a:r>
              <a:rPr lang="en-US" dirty="0" smtClean="0"/>
              <a:t>d1=6×10×0,4=24 </a:t>
            </a:r>
            <a:r>
              <a:rPr lang="ru-RU" dirty="0" smtClean="0"/>
              <a:t>Н м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2186002" y="3499945"/>
            <a:ext cx="7299584" cy="2999067"/>
            <a:chOff x="2812189" y="4318032"/>
            <a:chExt cx="8281630" cy="3326607"/>
          </a:xfrm>
        </p:grpSpPr>
        <p:pic>
          <p:nvPicPr>
            <p:cNvPr id="1028" name="Picture 4" descr="Фруктовая корзина &quot;Фрукты и сладости&quot; – Фруктовые корзины sweetgift.ru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3608" y="5171869"/>
              <a:ext cx="2480211" cy="2472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Калибровочная гиря для весов 500 гр.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334" y="4918985"/>
              <a:ext cx="1287399" cy="1812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812189" y="4318032"/>
              <a:ext cx="7065818" cy="174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6120654" y="4509225"/>
              <a:ext cx="324196" cy="39901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 стрелкой 10"/>
            <p:cNvCxnSpPr>
              <a:stCxn id="1026" idx="0"/>
            </p:cNvCxnSpPr>
            <p:nvPr/>
          </p:nvCxnSpPr>
          <p:spPr>
            <a:xfrm>
              <a:off x="4099034" y="4940811"/>
              <a:ext cx="2183718" cy="2041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181614" y="5453628"/>
              <a:ext cx="3672100" cy="324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72832" y="4563446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d1=</a:t>
              </a:r>
              <a:r>
                <a:rPr lang="ru-RU" dirty="0" smtClean="0"/>
                <a:t>40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35095" y="5415404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d2=</a:t>
              </a:r>
              <a:r>
                <a:rPr lang="ru-RU" dirty="0" smtClean="0"/>
                <a:t>60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 flipV="1">
              <a:off x="4099034" y="4509226"/>
              <a:ext cx="4767" cy="8195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 flipV="1">
              <a:off x="9848947" y="4498841"/>
              <a:ext cx="29060" cy="1239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469931" y="5143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485586" y="53278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235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 2. Решение. Первый способ.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01684" y="1792373"/>
                <a:ext cx="10717350" cy="112700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 Момент силы тяжести корзинки </a:t>
                </a:r>
                <a:r>
                  <a:rPr lang="en-US" dirty="0" smtClean="0"/>
                  <a:t>M</a:t>
                </a:r>
                <a:r>
                  <a:rPr lang="ru-RU" dirty="0" smtClean="0"/>
                  <a:t>2</a:t>
                </a:r>
                <a:r>
                  <a:rPr lang="en-US" dirty="0" smtClean="0"/>
                  <a:t>=m</a:t>
                </a:r>
                <a:r>
                  <a:rPr lang="ru-RU" dirty="0" smtClean="0"/>
                  <a:t>2 </a:t>
                </a:r>
                <a:r>
                  <a:rPr lang="en-US" dirty="0" smtClean="0"/>
                  <a:t>g</a:t>
                </a:r>
                <a:r>
                  <a:rPr lang="ru-RU" dirty="0" smtClean="0"/>
                  <a:t> </a:t>
                </a:r>
                <a:r>
                  <a:rPr lang="en-US" dirty="0" smtClean="0"/>
                  <a:t>d</a:t>
                </a:r>
                <a:r>
                  <a:rPr lang="ru-RU" dirty="0" smtClean="0"/>
                  <a:t>2</a:t>
                </a:r>
                <a:r>
                  <a:rPr lang="en-US" dirty="0" smtClean="0"/>
                  <a:t>=</a:t>
                </a:r>
                <a:r>
                  <a:rPr lang="ru-RU" dirty="0" smtClean="0"/>
                  <a:t>М1</a:t>
                </a:r>
                <a:r>
                  <a:rPr lang="en-US" dirty="0" smtClean="0"/>
                  <a:t>=24 </a:t>
                </a:r>
                <a:r>
                  <a:rPr lang="ru-RU" dirty="0" smtClean="0"/>
                  <a:t>Н м</a:t>
                </a:r>
              </a:p>
              <a:p>
                <a:pPr marL="0" indent="0">
                  <a:buNone/>
                </a:pPr>
                <a:r>
                  <a:rPr lang="ru-RU" dirty="0" smtClean="0"/>
                  <a:t>Отсюда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0,6</m:t>
                        </m:r>
                      </m:den>
                    </m:f>
                  </m:oMath>
                </a14:m>
                <a:r>
                  <a:rPr lang="en-US" dirty="0" smtClean="0"/>
                  <a:t>=4 </a:t>
                </a:r>
                <a:r>
                  <a:rPr lang="ru-RU" dirty="0" smtClean="0"/>
                  <a:t>кг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1684" y="1792373"/>
                <a:ext cx="10717350" cy="1127007"/>
              </a:xfrm>
              <a:blipFill>
                <a:blip r:embed="rId2"/>
                <a:stretch>
                  <a:fillRect l="-1138" t="-11892" b="-21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Группа 28"/>
          <p:cNvGrpSpPr/>
          <p:nvPr/>
        </p:nvGrpSpPr>
        <p:grpSpPr>
          <a:xfrm>
            <a:off x="2186002" y="3499945"/>
            <a:ext cx="7299584" cy="2999067"/>
            <a:chOff x="2812189" y="4318032"/>
            <a:chExt cx="8281630" cy="3326607"/>
          </a:xfrm>
        </p:grpSpPr>
        <p:pic>
          <p:nvPicPr>
            <p:cNvPr id="1028" name="Picture 4" descr="Фруктовая корзина &quot;Фрукты и сладости&quot; – Фруктовые корзины sweetgift.ru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3608" y="5171869"/>
              <a:ext cx="2480211" cy="2472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Калибровочная гиря для весов 500 гр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334" y="4918985"/>
              <a:ext cx="1287399" cy="1812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812189" y="4318032"/>
              <a:ext cx="7065818" cy="174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6120654" y="4509225"/>
              <a:ext cx="324196" cy="39901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 стрелкой 10"/>
            <p:cNvCxnSpPr>
              <a:stCxn id="1026" idx="0"/>
            </p:cNvCxnSpPr>
            <p:nvPr/>
          </p:nvCxnSpPr>
          <p:spPr>
            <a:xfrm>
              <a:off x="4099034" y="4940811"/>
              <a:ext cx="2183718" cy="2041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181614" y="5453628"/>
              <a:ext cx="3672100" cy="324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72832" y="4563446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d1=</a:t>
              </a:r>
              <a:r>
                <a:rPr lang="ru-RU" dirty="0" smtClean="0"/>
                <a:t>40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35095" y="5415404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d2=</a:t>
              </a:r>
              <a:r>
                <a:rPr lang="ru-RU" dirty="0" smtClean="0"/>
                <a:t>60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 flipV="1">
              <a:off x="4099034" y="4509226"/>
              <a:ext cx="4767" cy="8195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 flipV="1">
              <a:off x="9848947" y="4498841"/>
              <a:ext cx="29060" cy="1239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469931" y="5143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485586" y="53278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530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 2. Решение. Второй способ.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01684" y="1792373"/>
                <a:ext cx="10717350" cy="112700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 Приравняем моменты сил: </a:t>
                </a:r>
                <a:r>
                  <a:rPr lang="en-US" dirty="0" smtClean="0"/>
                  <a:t>m1 g d1 = m2 g d2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 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кг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1684" y="1792373"/>
                <a:ext cx="10717350" cy="1127007"/>
              </a:xfrm>
              <a:blipFill>
                <a:blip r:embed="rId2"/>
                <a:stretch>
                  <a:fillRect l="-341" t="-8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Группа 28"/>
          <p:cNvGrpSpPr/>
          <p:nvPr/>
        </p:nvGrpSpPr>
        <p:grpSpPr>
          <a:xfrm>
            <a:off x="2186002" y="3499945"/>
            <a:ext cx="7299584" cy="2999067"/>
            <a:chOff x="2812189" y="4318032"/>
            <a:chExt cx="8281630" cy="3326607"/>
          </a:xfrm>
        </p:grpSpPr>
        <p:pic>
          <p:nvPicPr>
            <p:cNvPr id="1028" name="Picture 4" descr="Фруктовая корзина &quot;Фрукты и сладости&quot; – Фруктовые корзины sweetgift.ru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3608" y="5171869"/>
              <a:ext cx="2480211" cy="2472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Калибровочная гиря для весов 500 гр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334" y="4918985"/>
              <a:ext cx="1287399" cy="1812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812189" y="4318032"/>
              <a:ext cx="7065818" cy="174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6120654" y="4509225"/>
              <a:ext cx="324196" cy="39901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 стрелкой 10"/>
            <p:cNvCxnSpPr>
              <a:stCxn id="1026" idx="0"/>
            </p:cNvCxnSpPr>
            <p:nvPr/>
          </p:nvCxnSpPr>
          <p:spPr>
            <a:xfrm>
              <a:off x="4099034" y="4940811"/>
              <a:ext cx="2183718" cy="2041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181614" y="5453628"/>
              <a:ext cx="3672100" cy="324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72832" y="4563446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d1=</a:t>
              </a:r>
              <a:r>
                <a:rPr lang="ru-RU" dirty="0" smtClean="0"/>
                <a:t>40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35095" y="5415404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d2=</a:t>
              </a:r>
              <a:r>
                <a:rPr lang="ru-RU" dirty="0" smtClean="0"/>
                <a:t>60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 flipV="1">
              <a:off x="4099034" y="4509226"/>
              <a:ext cx="4767" cy="8195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 flipV="1">
              <a:off x="9848947" y="4498841"/>
              <a:ext cx="29060" cy="1239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469931" y="5143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485586" y="53278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49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№ 1. Как будет двигаться рычаг, изначально поддерживаемый в положении равновесия?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684" y="1792374"/>
            <a:ext cx="10515600" cy="6100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массы на рисунке даны в кг, длины в см.</a:t>
            </a:r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2169604" y="3022919"/>
            <a:ext cx="8179759" cy="2877780"/>
            <a:chOff x="2083990" y="2329236"/>
            <a:chExt cx="8179759" cy="287778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726575" y="3624349"/>
              <a:ext cx="7065818" cy="174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6035040" y="3815542"/>
              <a:ext cx="324196" cy="39901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2618510" y="3815542"/>
              <a:ext cx="216130" cy="947651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7300867" y="3798917"/>
              <a:ext cx="245559" cy="1408099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трелка вниз 7"/>
            <p:cNvSpPr/>
            <p:nvPr/>
          </p:nvSpPr>
          <p:spPr>
            <a:xfrm flipV="1">
              <a:off x="4447310" y="2329236"/>
              <a:ext cx="250814" cy="138239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низ 8"/>
            <p:cNvSpPr/>
            <p:nvPr/>
          </p:nvSpPr>
          <p:spPr>
            <a:xfrm flipV="1">
              <a:off x="9666986" y="2606565"/>
              <a:ext cx="202228" cy="109799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4572717" y="4289367"/>
              <a:ext cx="162442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726575" y="4763193"/>
              <a:ext cx="347056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6197138" y="4289367"/>
              <a:ext cx="12265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096000" y="4759945"/>
              <a:ext cx="3672100" cy="324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128097" y="397228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30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88772" y="48167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6</a:t>
              </a:r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59484" y="475994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6</a:t>
              </a:r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51668" y="39232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2</a:t>
              </a:r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83990" y="4015047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10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98124" y="2382335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solidFill>
                    <a:srgbClr val="FF0000"/>
                  </a:solidFill>
                </a:rPr>
                <a:t>2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0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7077" y="4240731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25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68100" y="2881090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15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719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1787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удобства пронумеруем силы</a:t>
            </a:r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2169604" y="2810870"/>
            <a:ext cx="8179759" cy="3320661"/>
            <a:chOff x="2169604" y="2810870"/>
            <a:chExt cx="8179759" cy="332066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169604" y="3022919"/>
              <a:ext cx="8179759" cy="2877780"/>
              <a:chOff x="2083990" y="2329236"/>
              <a:chExt cx="8179759" cy="287778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2726575" y="3624349"/>
                <a:ext cx="7065818" cy="1745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Равнобедренный треугольник 5"/>
              <p:cNvSpPr/>
              <p:nvPr/>
            </p:nvSpPr>
            <p:spPr>
              <a:xfrm>
                <a:off x="6035040" y="3815542"/>
                <a:ext cx="324196" cy="39901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Стрелка вниз 6"/>
              <p:cNvSpPr/>
              <p:nvPr/>
            </p:nvSpPr>
            <p:spPr>
              <a:xfrm>
                <a:off x="2618510" y="3815542"/>
                <a:ext cx="216130" cy="947651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трелка вниз 7"/>
              <p:cNvSpPr/>
              <p:nvPr/>
            </p:nvSpPr>
            <p:spPr>
              <a:xfrm>
                <a:off x="7300867" y="3798917"/>
                <a:ext cx="245559" cy="1408099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трелка вниз 8"/>
              <p:cNvSpPr/>
              <p:nvPr/>
            </p:nvSpPr>
            <p:spPr>
              <a:xfrm flipV="1">
                <a:off x="4447310" y="2329236"/>
                <a:ext cx="250814" cy="1382397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трелка вниз 9"/>
              <p:cNvSpPr/>
              <p:nvPr/>
            </p:nvSpPr>
            <p:spPr>
              <a:xfrm flipV="1">
                <a:off x="9666986" y="2606565"/>
                <a:ext cx="202228" cy="1097996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 стрелкой 10"/>
              <p:cNvCxnSpPr/>
              <p:nvPr/>
            </p:nvCxnSpPr>
            <p:spPr>
              <a:xfrm>
                <a:off x="4572717" y="4289367"/>
                <a:ext cx="162442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>
                <a:off x="2726575" y="4763193"/>
                <a:ext cx="34705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>
                <a:off x="6197138" y="4289367"/>
                <a:ext cx="122650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6096000" y="4759945"/>
                <a:ext cx="3672100" cy="324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128097" y="397228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30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488772" y="48167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6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959484" y="475994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6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51668" y="39232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2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083990" y="4015047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10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98124" y="2382335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F0000"/>
                    </a:solidFill>
                  </a:rPr>
                  <a:t>2</a:t>
                </a:r>
                <a:r>
                  <a:rPr lang="ru-RU" sz="2400" b="1" dirty="0" smtClean="0">
                    <a:solidFill>
                      <a:srgbClr val="FF0000"/>
                    </a:solidFill>
                  </a:rPr>
                  <a:t>0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477077" y="4240731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25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768100" y="288109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15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203467" y="5242668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F1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90166" y="2810870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F2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77118" y="5669866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F3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424304" y="2862187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F4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46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178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Силы </a:t>
            </a:r>
            <a:r>
              <a:rPr lang="en-US" dirty="0" smtClean="0"/>
              <a:t>F2 </a:t>
            </a:r>
            <a:r>
              <a:rPr lang="ru-RU" dirty="0" smtClean="0"/>
              <a:t>и </a:t>
            </a:r>
            <a:r>
              <a:rPr lang="en-US" dirty="0" smtClean="0"/>
              <a:t>F3 </a:t>
            </a:r>
            <a:r>
              <a:rPr lang="ru-RU" dirty="0" smtClean="0"/>
              <a:t>вращают систему по часовой стрелке, а </a:t>
            </a:r>
            <a:r>
              <a:rPr lang="en-US" dirty="0" smtClean="0"/>
              <a:t>F</a:t>
            </a:r>
            <a:r>
              <a:rPr lang="ru-RU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F</a:t>
            </a:r>
            <a:r>
              <a:rPr lang="ru-RU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вращают систему против часовой стрелки</a:t>
            </a:r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2169604" y="2810870"/>
            <a:ext cx="8179759" cy="3320661"/>
            <a:chOff x="2169604" y="2810870"/>
            <a:chExt cx="8179759" cy="332066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169604" y="3022919"/>
              <a:ext cx="8179759" cy="2877780"/>
              <a:chOff x="2083990" y="2329236"/>
              <a:chExt cx="8179759" cy="287778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2726575" y="3624349"/>
                <a:ext cx="7065818" cy="1745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Равнобедренный треугольник 5"/>
              <p:cNvSpPr/>
              <p:nvPr/>
            </p:nvSpPr>
            <p:spPr>
              <a:xfrm>
                <a:off x="6035040" y="3815542"/>
                <a:ext cx="324196" cy="39901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Стрелка вниз 6"/>
              <p:cNvSpPr/>
              <p:nvPr/>
            </p:nvSpPr>
            <p:spPr>
              <a:xfrm>
                <a:off x="2618510" y="3815542"/>
                <a:ext cx="216130" cy="947651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трелка вниз 7"/>
              <p:cNvSpPr/>
              <p:nvPr/>
            </p:nvSpPr>
            <p:spPr>
              <a:xfrm>
                <a:off x="7300867" y="3798917"/>
                <a:ext cx="245559" cy="1408099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трелка вниз 8"/>
              <p:cNvSpPr/>
              <p:nvPr/>
            </p:nvSpPr>
            <p:spPr>
              <a:xfrm flipV="1">
                <a:off x="4447310" y="2329236"/>
                <a:ext cx="250814" cy="1382397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трелка вниз 9"/>
              <p:cNvSpPr/>
              <p:nvPr/>
            </p:nvSpPr>
            <p:spPr>
              <a:xfrm flipV="1">
                <a:off x="9666986" y="2606565"/>
                <a:ext cx="202228" cy="1097996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 стрелкой 10"/>
              <p:cNvCxnSpPr/>
              <p:nvPr/>
            </p:nvCxnSpPr>
            <p:spPr>
              <a:xfrm>
                <a:off x="4572717" y="4289367"/>
                <a:ext cx="162442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>
                <a:off x="2726575" y="4763193"/>
                <a:ext cx="34705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>
                <a:off x="6197138" y="4289367"/>
                <a:ext cx="122650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6096000" y="4759945"/>
                <a:ext cx="3672100" cy="324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128097" y="397228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30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488772" y="48167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6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959484" y="475994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6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51668" y="39232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2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083990" y="4015047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10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98124" y="2382335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F0000"/>
                    </a:solidFill>
                  </a:rPr>
                  <a:t>2</a:t>
                </a:r>
                <a:r>
                  <a:rPr lang="ru-RU" sz="2400" b="1" dirty="0" smtClean="0">
                    <a:solidFill>
                      <a:srgbClr val="FF0000"/>
                    </a:solidFill>
                  </a:rPr>
                  <a:t>0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477077" y="4240731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25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768100" y="288109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15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203467" y="5242668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F1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90166" y="2810870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F2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77118" y="5669866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F3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424304" y="2862187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F4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980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4565" y="1300847"/>
            <a:ext cx="10515600" cy="2672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Найдём моменты всех сил (учитывая, что длины даны в сантиметрах)</a:t>
            </a:r>
            <a:r>
              <a:rPr lang="en-US" dirty="0" smtClean="0"/>
              <a:t> M=</a:t>
            </a:r>
            <a:r>
              <a:rPr lang="en-US" dirty="0" err="1" smtClean="0"/>
              <a:t>F×d</a:t>
            </a:r>
            <a:r>
              <a:rPr lang="en-US" dirty="0" smtClean="0"/>
              <a:t> (</a:t>
            </a:r>
            <a:r>
              <a:rPr lang="ru-RU" dirty="0" smtClean="0"/>
              <a:t>сила умножить на плечо)</a:t>
            </a:r>
          </a:p>
          <a:p>
            <a:pPr marL="0" indent="0">
              <a:buNone/>
            </a:pPr>
            <a:r>
              <a:rPr lang="en-US" dirty="0" smtClean="0"/>
              <a:t>M1=</a:t>
            </a:r>
            <a:r>
              <a:rPr lang="ru-RU" dirty="0" smtClean="0"/>
              <a:t>10×0,6=6 Н</a:t>
            </a:r>
            <a:r>
              <a:rPr lang="ru-RU" dirty="0" smtClean="0"/>
              <a:t> × м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ru-RU" dirty="0" smtClean="0"/>
              <a:t>2</a:t>
            </a:r>
            <a:r>
              <a:rPr lang="en-US" dirty="0" smtClean="0"/>
              <a:t>=</a:t>
            </a:r>
            <a:r>
              <a:rPr lang="ru-RU" dirty="0" smtClean="0"/>
              <a:t>2</a:t>
            </a:r>
            <a:r>
              <a:rPr lang="ru-RU" dirty="0" smtClean="0"/>
              <a:t>0×0,3=6 Н × м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ru-RU" dirty="0" smtClean="0"/>
              <a:t>3</a:t>
            </a:r>
            <a:r>
              <a:rPr lang="en-US" dirty="0" smtClean="0"/>
              <a:t>=</a:t>
            </a:r>
            <a:r>
              <a:rPr lang="ru-RU" dirty="0" smtClean="0"/>
              <a:t>25</a:t>
            </a:r>
            <a:r>
              <a:rPr lang="ru-RU" dirty="0" smtClean="0"/>
              <a:t>×0,2=5 Н × м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ru-RU" dirty="0" smtClean="0"/>
              <a:t>4</a:t>
            </a:r>
            <a:r>
              <a:rPr lang="en-US" dirty="0" smtClean="0"/>
              <a:t>=</a:t>
            </a:r>
            <a:r>
              <a:rPr lang="ru-RU" dirty="0" smtClean="0"/>
              <a:t>15×0,6=9 Н × м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3752193" y="4298731"/>
            <a:ext cx="6859929" cy="2431890"/>
            <a:chOff x="2169604" y="2810870"/>
            <a:chExt cx="8179759" cy="332066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169604" y="3022919"/>
              <a:ext cx="8179759" cy="2877780"/>
              <a:chOff x="2083990" y="2329236"/>
              <a:chExt cx="8179759" cy="287778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2726575" y="3624349"/>
                <a:ext cx="7065818" cy="1745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Равнобедренный треугольник 5"/>
              <p:cNvSpPr/>
              <p:nvPr/>
            </p:nvSpPr>
            <p:spPr>
              <a:xfrm>
                <a:off x="6035040" y="3815542"/>
                <a:ext cx="324196" cy="39901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Стрелка вниз 6"/>
              <p:cNvSpPr/>
              <p:nvPr/>
            </p:nvSpPr>
            <p:spPr>
              <a:xfrm>
                <a:off x="2618510" y="3815542"/>
                <a:ext cx="216130" cy="947651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трелка вниз 7"/>
              <p:cNvSpPr/>
              <p:nvPr/>
            </p:nvSpPr>
            <p:spPr>
              <a:xfrm>
                <a:off x="7300867" y="3798917"/>
                <a:ext cx="245559" cy="1408099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трелка вниз 8"/>
              <p:cNvSpPr/>
              <p:nvPr/>
            </p:nvSpPr>
            <p:spPr>
              <a:xfrm flipV="1">
                <a:off x="4447310" y="2329236"/>
                <a:ext cx="250814" cy="1382397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трелка вниз 9"/>
              <p:cNvSpPr/>
              <p:nvPr/>
            </p:nvSpPr>
            <p:spPr>
              <a:xfrm flipV="1">
                <a:off x="9666986" y="2606565"/>
                <a:ext cx="202228" cy="1097996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 стрелкой 10"/>
              <p:cNvCxnSpPr/>
              <p:nvPr/>
            </p:nvCxnSpPr>
            <p:spPr>
              <a:xfrm>
                <a:off x="4572717" y="4289367"/>
                <a:ext cx="162442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>
                <a:off x="2726575" y="4763193"/>
                <a:ext cx="34705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>
                <a:off x="6197138" y="4289367"/>
                <a:ext cx="122650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6096000" y="4759945"/>
                <a:ext cx="3672100" cy="324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128097" y="397228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30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488772" y="48167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6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959484" y="475994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6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51668" y="39232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2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083990" y="4015047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10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98124" y="2382335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F0000"/>
                    </a:solidFill>
                  </a:rPr>
                  <a:t>2</a:t>
                </a:r>
                <a:r>
                  <a:rPr lang="ru-RU" sz="2400" b="1" dirty="0" smtClean="0">
                    <a:solidFill>
                      <a:srgbClr val="FF0000"/>
                    </a:solidFill>
                  </a:rPr>
                  <a:t>0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477077" y="4240731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25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768100" y="288109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15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203467" y="5242668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F1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90166" y="2810870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F2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77118" y="5669866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F3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424304" y="2862187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F4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635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4565" y="1300847"/>
            <a:ext cx="10515600" cy="2672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Найдём суммы моментов  сил по и против часовой стрелки</a:t>
            </a:r>
          </a:p>
          <a:p>
            <a:pPr marL="0" indent="0">
              <a:buNone/>
            </a:pPr>
            <a:r>
              <a:rPr lang="en-US" dirty="0" smtClean="0"/>
              <a:t>M </a:t>
            </a:r>
            <a:r>
              <a:rPr lang="ru-RU" dirty="0" smtClean="0"/>
              <a:t>(по часовой)= </a:t>
            </a:r>
            <a:r>
              <a:rPr lang="en-US" dirty="0" smtClean="0"/>
              <a:t>M2+M3=6+5=11 </a:t>
            </a:r>
            <a:r>
              <a:rPr lang="ru-RU" dirty="0" smtClean="0"/>
              <a:t>Н × м</a:t>
            </a:r>
          </a:p>
          <a:p>
            <a:pPr marL="0" indent="0">
              <a:buNone/>
            </a:pPr>
            <a:r>
              <a:rPr lang="en-US" dirty="0" smtClean="0"/>
              <a:t>M </a:t>
            </a:r>
            <a:r>
              <a:rPr lang="ru-RU" dirty="0" smtClean="0"/>
              <a:t>(п</a:t>
            </a:r>
            <a:r>
              <a:rPr lang="ru-RU" dirty="0" smtClean="0"/>
              <a:t>р</a:t>
            </a:r>
            <a:r>
              <a:rPr lang="ru-RU" dirty="0" smtClean="0"/>
              <a:t>отив часовой)= </a:t>
            </a:r>
            <a:r>
              <a:rPr lang="en-US" dirty="0" smtClean="0"/>
              <a:t>M</a:t>
            </a:r>
            <a:r>
              <a:rPr lang="ru-RU" dirty="0" smtClean="0"/>
              <a:t>1</a:t>
            </a:r>
            <a:r>
              <a:rPr lang="en-US" dirty="0" smtClean="0"/>
              <a:t>+M</a:t>
            </a:r>
            <a:r>
              <a:rPr lang="ru-RU" dirty="0" smtClean="0"/>
              <a:t>4</a:t>
            </a:r>
            <a:r>
              <a:rPr lang="en-US" dirty="0" smtClean="0"/>
              <a:t>=6+</a:t>
            </a:r>
            <a:r>
              <a:rPr lang="ru-RU" dirty="0" smtClean="0"/>
              <a:t>9</a:t>
            </a:r>
            <a:r>
              <a:rPr lang="en-US" dirty="0" smtClean="0"/>
              <a:t>=1</a:t>
            </a:r>
            <a:r>
              <a:rPr lang="ru-RU" dirty="0" smtClean="0"/>
              <a:t>5</a:t>
            </a:r>
            <a:r>
              <a:rPr lang="en-US" dirty="0" smtClean="0"/>
              <a:t> </a:t>
            </a:r>
            <a:r>
              <a:rPr lang="ru-RU" dirty="0" smtClean="0"/>
              <a:t>Н × м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Таким образом, система будет вращаться по часовой стрелке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3752193" y="4298731"/>
            <a:ext cx="6859929" cy="2431890"/>
            <a:chOff x="2169604" y="2810870"/>
            <a:chExt cx="8179759" cy="332066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169604" y="3022919"/>
              <a:ext cx="8179759" cy="2877780"/>
              <a:chOff x="2083990" y="2329236"/>
              <a:chExt cx="8179759" cy="287778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2726575" y="3624349"/>
                <a:ext cx="7065818" cy="1745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Равнобедренный треугольник 5"/>
              <p:cNvSpPr/>
              <p:nvPr/>
            </p:nvSpPr>
            <p:spPr>
              <a:xfrm>
                <a:off x="6035040" y="3815542"/>
                <a:ext cx="324196" cy="39901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Стрелка вниз 6"/>
              <p:cNvSpPr/>
              <p:nvPr/>
            </p:nvSpPr>
            <p:spPr>
              <a:xfrm>
                <a:off x="2618510" y="3815542"/>
                <a:ext cx="216130" cy="947651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трелка вниз 7"/>
              <p:cNvSpPr/>
              <p:nvPr/>
            </p:nvSpPr>
            <p:spPr>
              <a:xfrm>
                <a:off x="7300867" y="3798917"/>
                <a:ext cx="245559" cy="1408099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трелка вниз 8"/>
              <p:cNvSpPr/>
              <p:nvPr/>
            </p:nvSpPr>
            <p:spPr>
              <a:xfrm flipV="1">
                <a:off x="4447310" y="2329236"/>
                <a:ext cx="250814" cy="1382397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трелка вниз 9"/>
              <p:cNvSpPr/>
              <p:nvPr/>
            </p:nvSpPr>
            <p:spPr>
              <a:xfrm flipV="1">
                <a:off x="9666986" y="2606565"/>
                <a:ext cx="202228" cy="1097996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 стрелкой 10"/>
              <p:cNvCxnSpPr/>
              <p:nvPr/>
            </p:nvCxnSpPr>
            <p:spPr>
              <a:xfrm>
                <a:off x="4572717" y="4289367"/>
                <a:ext cx="162442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>
                <a:off x="2726575" y="4763193"/>
                <a:ext cx="34705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>
                <a:off x="6197138" y="4289367"/>
                <a:ext cx="122650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6096000" y="4759945"/>
                <a:ext cx="3672100" cy="324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128097" y="397228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30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488772" y="48167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6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959484" y="475994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6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51668" y="39232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2</a:t>
                </a:r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083990" y="4015047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10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98124" y="2382335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F0000"/>
                    </a:solidFill>
                  </a:rPr>
                  <a:t>2</a:t>
                </a:r>
                <a:r>
                  <a:rPr lang="ru-RU" sz="2400" b="1" dirty="0" smtClean="0">
                    <a:solidFill>
                      <a:srgbClr val="FF0000"/>
                    </a:solidFill>
                  </a:rPr>
                  <a:t>0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477077" y="4240731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25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768100" y="288109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15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203467" y="5242668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F1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90166" y="2810870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F2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77118" y="5669866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F3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424304" y="2862187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F4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902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 1. Найти массу корзинки, взвешенной на </a:t>
            </a:r>
            <a:r>
              <a:rPr lang="ru-RU" dirty="0" err="1" smtClean="0"/>
              <a:t>неравноплечных</a:t>
            </a:r>
            <a:r>
              <a:rPr lang="ru-RU" dirty="0" smtClean="0"/>
              <a:t> весах.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684" y="1792374"/>
            <a:ext cx="10515600" cy="6100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</a:t>
            </a:r>
            <a:r>
              <a:rPr lang="ru-RU" dirty="0" smtClean="0"/>
              <a:t>длины </a:t>
            </a:r>
            <a:r>
              <a:rPr lang="ru-RU" dirty="0" smtClean="0"/>
              <a:t>на рисунке даны  в см, масса гири 6 кг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2612492" y="2920156"/>
            <a:ext cx="8281630" cy="3326607"/>
            <a:chOff x="2812189" y="4318032"/>
            <a:chExt cx="8281630" cy="3326607"/>
          </a:xfrm>
        </p:grpSpPr>
        <p:pic>
          <p:nvPicPr>
            <p:cNvPr id="1028" name="Picture 4" descr="Фруктовая корзина &quot;Фрукты и сладости&quot; – Фруктовые корзины sweetgift.ru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3608" y="5171869"/>
              <a:ext cx="2480211" cy="2472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Калибровочная гиря для весов 500 гр.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334" y="4918985"/>
              <a:ext cx="1287399" cy="1812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812189" y="4318032"/>
              <a:ext cx="7065818" cy="174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6120654" y="4509225"/>
              <a:ext cx="324196" cy="39901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 стрелкой 10"/>
            <p:cNvCxnSpPr>
              <a:stCxn id="1026" idx="0"/>
            </p:cNvCxnSpPr>
            <p:nvPr/>
          </p:nvCxnSpPr>
          <p:spPr>
            <a:xfrm>
              <a:off x="4099034" y="4940811"/>
              <a:ext cx="2183718" cy="2041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181614" y="5453628"/>
              <a:ext cx="3672100" cy="324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113909" y="460378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4</a:t>
              </a:r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45098" y="545362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6</a:t>
              </a:r>
              <a:r>
                <a:rPr lang="ru-RU" dirty="0" smtClean="0"/>
                <a:t>0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 flipV="1">
              <a:off x="4099034" y="4509226"/>
              <a:ext cx="4767" cy="8195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 flipV="1">
              <a:off x="9848947" y="4498841"/>
              <a:ext cx="29060" cy="1239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557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 2.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684" y="1792374"/>
            <a:ext cx="10515600" cy="6100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Чтобы весы были в равновесии необходимо равенство  моментов сил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1996966" y="3016469"/>
            <a:ext cx="7299584" cy="2999067"/>
            <a:chOff x="2812189" y="4318032"/>
            <a:chExt cx="8281630" cy="3326607"/>
          </a:xfrm>
        </p:grpSpPr>
        <p:pic>
          <p:nvPicPr>
            <p:cNvPr id="1028" name="Picture 4" descr="Фруктовая корзина &quot;Фрукты и сладости&quot; – Фруктовые корзины sweetgift.ru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3608" y="5171869"/>
              <a:ext cx="2480211" cy="2472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Калибровочная гиря для весов 500 гр.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334" y="4918985"/>
              <a:ext cx="1287399" cy="1812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812189" y="4318032"/>
              <a:ext cx="7065818" cy="174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6120654" y="4509225"/>
              <a:ext cx="324196" cy="39901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 стрелкой 10"/>
            <p:cNvCxnSpPr>
              <a:stCxn id="1026" idx="0"/>
            </p:cNvCxnSpPr>
            <p:nvPr/>
          </p:nvCxnSpPr>
          <p:spPr>
            <a:xfrm>
              <a:off x="4099034" y="4940811"/>
              <a:ext cx="2183718" cy="2041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181614" y="5453628"/>
              <a:ext cx="3672100" cy="324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113909" y="460378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4</a:t>
              </a:r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45098" y="545362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6</a:t>
              </a:r>
              <a:r>
                <a:rPr lang="ru-RU" dirty="0" smtClean="0"/>
                <a:t>0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 flipV="1">
              <a:off x="4099034" y="4509226"/>
              <a:ext cx="4767" cy="8195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 flipV="1">
              <a:off x="9848947" y="4498841"/>
              <a:ext cx="29060" cy="1239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482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 2.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684" y="1792374"/>
            <a:ext cx="10515600" cy="6100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Пусть </a:t>
            </a:r>
            <a:r>
              <a:rPr lang="en-US" dirty="0" smtClean="0"/>
              <a:t>m1, d1 </a:t>
            </a:r>
            <a:r>
              <a:rPr lang="ru-RU" dirty="0" smtClean="0"/>
              <a:t>и </a:t>
            </a:r>
            <a:r>
              <a:rPr lang="en-US" dirty="0" smtClean="0"/>
              <a:t>m2, d2 </a:t>
            </a:r>
            <a:r>
              <a:rPr lang="ru-RU" dirty="0" smtClean="0"/>
              <a:t>– массы и плечи гири и корзинки соответственно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1996966" y="3016469"/>
            <a:ext cx="7299584" cy="2999067"/>
            <a:chOff x="2812189" y="4318032"/>
            <a:chExt cx="8281630" cy="3326607"/>
          </a:xfrm>
        </p:grpSpPr>
        <p:pic>
          <p:nvPicPr>
            <p:cNvPr id="1028" name="Picture 4" descr="Фруктовая корзина &quot;Фрукты и сладости&quot; – Фруктовые корзины sweetgift.ru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3608" y="5171869"/>
              <a:ext cx="2480211" cy="2472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Калибровочная гиря для весов 500 гр.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334" y="4918985"/>
              <a:ext cx="1287399" cy="1812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812189" y="4318032"/>
              <a:ext cx="7065818" cy="174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6120654" y="4509225"/>
              <a:ext cx="324196" cy="39901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 стрелкой 10"/>
            <p:cNvCxnSpPr>
              <a:stCxn id="1026" idx="0"/>
            </p:cNvCxnSpPr>
            <p:nvPr/>
          </p:nvCxnSpPr>
          <p:spPr>
            <a:xfrm>
              <a:off x="4099034" y="4940811"/>
              <a:ext cx="2183718" cy="2041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181614" y="5453628"/>
              <a:ext cx="3672100" cy="324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72832" y="4563446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d1=</a:t>
              </a:r>
              <a:r>
                <a:rPr lang="ru-RU" dirty="0" smtClean="0"/>
                <a:t>40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35095" y="5415404"/>
              <a:ext cx="1224324" cy="409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d2=</a:t>
              </a:r>
              <a:r>
                <a:rPr lang="ru-RU" dirty="0" smtClean="0"/>
                <a:t>60</a:t>
              </a:r>
              <a:r>
                <a:rPr lang="en-US" dirty="0" smtClean="0"/>
                <a:t> </a:t>
              </a:r>
              <a:r>
                <a:rPr lang="ru-RU" dirty="0" smtClean="0"/>
                <a:t>см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 flipV="1">
              <a:off x="4099034" y="4509226"/>
              <a:ext cx="4767" cy="8195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 flipV="1">
              <a:off x="9848947" y="4498841"/>
              <a:ext cx="29060" cy="1239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469931" y="5143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485586" y="53278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817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401</Words>
  <Application>Microsoft Office PowerPoint</Application>
  <PresentationFormat>Широкоэкранный</PresentationFormat>
  <Paragraphs>117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Задачи на моменты сил</vt:lpstr>
      <vt:lpstr>№ 1. Как будет двигаться рычаг, изначально поддерживаемый в положении равновесия?</vt:lpstr>
      <vt:lpstr>Решение</vt:lpstr>
      <vt:lpstr>Решение</vt:lpstr>
      <vt:lpstr>Решение</vt:lpstr>
      <vt:lpstr>Решение</vt:lpstr>
      <vt:lpstr>№ 1. Найти массу корзинки, взвешенной на неравноплечных весах.</vt:lpstr>
      <vt:lpstr>№ 2. Решение</vt:lpstr>
      <vt:lpstr>№ 2. Решение</vt:lpstr>
      <vt:lpstr>№ 2. Решение</vt:lpstr>
      <vt:lpstr>№ 2. Решение. Первый способ.</vt:lpstr>
      <vt:lpstr>№ 2. Решение. Первый способ.</vt:lpstr>
      <vt:lpstr>№ 2. Решение. Второй способ.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моменты сил</dc:title>
  <dc:creator>Александр Евгеньев</dc:creator>
  <cp:lastModifiedBy>Александр Евгеньев</cp:lastModifiedBy>
  <cp:revision>9</cp:revision>
  <dcterms:created xsi:type="dcterms:W3CDTF">2023-05-02T07:39:25Z</dcterms:created>
  <dcterms:modified xsi:type="dcterms:W3CDTF">2023-05-02T08:58:50Z</dcterms:modified>
</cp:coreProperties>
</file>