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84" y="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5045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03103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042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3265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76027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635702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6899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512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48164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27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5314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2CD00-C3D5-4A5A-97B6-E063E182C854}" type="datetimeFigureOut">
              <a:rPr lang="ru-RU" smtClean="0"/>
              <a:t>02.05.2023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821268-0660-4CCB-A6B3-B4AA666CD44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3445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Задачи на моменты сил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598276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4"/>
            <a:ext cx="10515600" cy="6100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Весы будут в равновесии, если моменты сил равны.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996966" y="3016469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832" y="4563446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d1=</a:t>
              </a:r>
              <a:r>
                <a:rPr lang="ru-RU" dirty="0" smtClean="0"/>
                <a:t>40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5095" y="5415404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d2=</a:t>
              </a:r>
              <a:r>
                <a:rPr lang="ru-RU" dirty="0" smtClean="0"/>
                <a:t>60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469931" y="51432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485586" y="53278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447809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Решение. Первый способ.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3"/>
            <a:ext cx="10717350" cy="112700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Про гирю мы всё знаем. Момент силы тяжести гири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M1=m</a:t>
            </a:r>
            <a:r>
              <a:rPr lang="ru-RU" dirty="0" smtClean="0"/>
              <a:t>1 </a:t>
            </a:r>
            <a:r>
              <a:rPr lang="en-US" dirty="0" smtClean="0"/>
              <a:t>g</a:t>
            </a:r>
            <a:r>
              <a:rPr lang="ru-RU" dirty="0" smtClean="0"/>
              <a:t> </a:t>
            </a:r>
            <a:r>
              <a:rPr lang="en-US" dirty="0" smtClean="0"/>
              <a:t>d1=6×10×0,4=24 </a:t>
            </a:r>
            <a:r>
              <a:rPr lang="ru-RU" dirty="0" smtClean="0"/>
              <a:t>Н м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2186002" y="3499945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832" y="4563446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d1=</a:t>
              </a:r>
              <a:r>
                <a:rPr lang="ru-RU" dirty="0" smtClean="0"/>
                <a:t>40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5095" y="5415404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d2=</a:t>
              </a:r>
              <a:r>
                <a:rPr lang="ru-RU" dirty="0" smtClean="0"/>
                <a:t>60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469931" y="51432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485586" y="53278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235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Решение. Первый способ.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01684" y="1792373"/>
                <a:ext cx="10717350" cy="1127007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 Момент силы тяжести корзинки </a:t>
                </a:r>
                <a:r>
                  <a:rPr lang="en-US" dirty="0" smtClean="0"/>
                  <a:t>M</a:t>
                </a:r>
                <a:r>
                  <a:rPr lang="ru-RU" dirty="0" smtClean="0"/>
                  <a:t>2</a:t>
                </a:r>
                <a:r>
                  <a:rPr lang="en-US" dirty="0" smtClean="0"/>
                  <a:t>=m</a:t>
                </a:r>
                <a:r>
                  <a:rPr lang="ru-RU" dirty="0" smtClean="0"/>
                  <a:t>2 </a:t>
                </a:r>
                <a:r>
                  <a:rPr lang="en-US" dirty="0" smtClean="0"/>
                  <a:t>g</a:t>
                </a:r>
                <a:r>
                  <a:rPr lang="ru-RU" dirty="0" smtClean="0"/>
                  <a:t> </a:t>
                </a:r>
                <a:r>
                  <a:rPr lang="en-US" dirty="0" smtClean="0"/>
                  <a:t>d</a:t>
                </a:r>
                <a:r>
                  <a:rPr lang="ru-RU" dirty="0" smtClean="0"/>
                  <a:t>2</a:t>
                </a:r>
                <a:r>
                  <a:rPr lang="en-US" dirty="0" smtClean="0"/>
                  <a:t>=</a:t>
                </a:r>
                <a:r>
                  <a:rPr lang="ru-RU" dirty="0" smtClean="0"/>
                  <a:t>М1</a:t>
                </a:r>
                <a:r>
                  <a:rPr lang="en-US" dirty="0" smtClean="0"/>
                  <a:t>=24 </a:t>
                </a:r>
                <a:r>
                  <a:rPr lang="ru-RU" dirty="0" smtClean="0"/>
                  <a:t>Н м</a:t>
                </a:r>
              </a:p>
              <a:p>
                <a:pPr marL="0" indent="0">
                  <a:buNone/>
                </a:pPr>
                <a:r>
                  <a:rPr lang="ru-RU" dirty="0" smtClean="0"/>
                  <a:t>Отсюда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2=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𝑀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𝑔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𝑑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US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24</m:t>
                        </m:r>
                      </m:num>
                      <m:den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10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∙</m:t>
                        </m:r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0,6</m:t>
                        </m:r>
                      </m:den>
                    </m:f>
                  </m:oMath>
                </a14:m>
                <a:r>
                  <a:rPr lang="en-US" dirty="0" smtClean="0"/>
                  <a:t>=4 </a:t>
                </a:r>
                <a:r>
                  <a:rPr lang="ru-RU" dirty="0" smtClean="0"/>
                  <a:t>кг</a:t>
                </a:r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1684" y="1792373"/>
                <a:ext cx="10717350" cy="1127007"/>
              </a:xfrm>
              <a:blipFill>
                <a:blip r:embed="rId2"/>
                <a:stretch>
                  <a:fillRect l="-1138" t="-11892" b="-216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/>
          <p:cNvGrpSpPr/>
          <p:nvPr/>
        </p:nvGrpSpPr>
        <p:grpSpPr>
          <a:xfrm>
            <a:off x="2186002" y="3499945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832" y="4563446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d1=</a:t>
              </a:r>
              <a:r>
                <a:rPr lang="ru-RU" dirty="0" smtClean="0"/>
                <a:t>40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5095" y="5415404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d2=</a:t>
              </a:r>
              <a:r>
                <a:rPr lang="ru-RU" dirty="0" smtClean="0"/>
                <a:t>60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469931" y="51432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485586" y="53278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215309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Решение. Второй способ.</a:t>
            </a:r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Объект 2"/>
              <p:cNvSpPr>
                <a:spLocks noGrp="1"/>
              </p:cNvSpPr>
              <p:nvPr>
                <p:ph idx="1"/>
              </p:nvPr>
            </p:nvSpPr>
            <p:spPr>
              <a:xfrm>
                <a:off x="1001684" y="1792373"/>
                <a:ext cx="10717350" cy="1127007"/>
              </a:xfrm>
            </p:spPr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:r>
                  <a:rPr lang="ru-RU" dirty="0" smtClean="0"/>
                  <a:t> Приравняем моменты сил: </a:t>
                </a:r>
                <a:r>
                  <a:rPr lang="en-US" dirty="0" smtClean="0"/>
                  <a:t>m1 g d1 = m2 g d2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=6∙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40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60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=4 </m:t>
                      </m:r>
                      <m:r>
                        <a:rPr lang="ru-RU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кг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Объект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001684" y="1792373"/>
                <a:ext cx="10717350" cy="1127007"/>
              </a:xfrm>
              <a:blipFill>
                <a:blip r:embed="rId2"/>
                <a:stretch>
                  <a:fillRect l="-341" t="-810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9" name="Группа 28"/>
          <p:cNvGrpSpPr/>
          <p:nvPr/>
        </p:nvGrpSpPr>
        <p:grpSpPr>
          <a:xfrm>
            <a:off x="2186002" y="3499945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832" y="4563446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d1=</a:t>
              </a:r>
              <a:r>
                <a:rPr lang="ru-RU" dirty="0" smtClean="0"/>
                <a:t>40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5095" y="5415404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d2=</a:t>
              </a:r>
              <a:r>
                <a:rPr lang="ru-RU" dirty="0" smtClean="0"/>
                <a:t>60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469931" y="51432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485586" y="53278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9490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№ 1. Как будет двигаться рычаг, изначально поддерживаемый в положении равновесия?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4"/>
            <a:ext cx="10515600" cy="6100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Все массы на рисунке даны в кг, длины в см.</a:t>
            </a:r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2169604" y="3022919"/>
            <a:ext cx="8179759" cy="2877780"/>
            <a:chOff x="2083990" y="2329236"/>
            <a:chExt cx="8179759" cy="287778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2726575" y="3624349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035040" y="3815542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Стрелка вниз 5"/>
            <p:cNvSpPr/>
            <p:nvPr/>
          </p:nvSpPr>
          <p:spPr>
            <a:xfrm>
              <a:off x="2618510" y="3815542"/>
              <a:ext cx="216130" cy="947651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7" name="Стрелка вниз 6"/>
            <p:cNvSpPr/>
            <p:nvPr/>
          </p:nvSpPr>
          <p:spPr>
            <a:xfrm>
              <a:off x="7300867" y="3798917"/>
              <a:ext cx="245559" cy="1408099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8" name="Стрелка вниз 7"/>
            <p:cNvSpPr/>
            <p:nvPr/>
          </p:nvSpPr>
          <p:spPr>
            <a:xfrm flipV="1">
              <a:off x="4447310" y="2329236"/>
              <a:ext cx="250814" cy="1382397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9" name="Стрелка вниз 8"/>
            <p:cNvSpPr/>
            <p:nvPr/>
          </p:nvSpPr>
          <p:spPr>
            <a:xfrm flipV="1">
              <a:off x="9666986" y="2606565"/>
              <a:ext cx="202228" cy="1097996"/>
            </a:xfrm>
            <a:prstGeom prst="downArrow">
              <a:avLst/>
            </a:prstGeom>
            <a:solidFill>
              <a:srgbClr val="FF00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/>
            <p:nvPr/>
          </p:nvCxnSpPr>
          <p:spPr>
            <a:xfrm>
              <a:off x="4572717" y="4289367"/>
              <a:ext cx="1624421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 стрелкой 11"/>
            <p:cNvCxnSpPr/>
            <p:nvPr/>
          </p:nvCxnSpPr>
          <p:spPr>
            <a:xfrm>
              <a:off x="2726575" y="4763193"/>
              <a:ext cx="3470563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 стрелкой 13"/>
            <p:cNvCxnSpPr/>
            <p:nvPr/>
          </p:nvCxnSpPr>
          <p:spPr>
            <a:xfrm>
              <a:off x="6197138" y="4289367"/>
              <a:ext cx="1226508" cy="0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096000" y="4759945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28097" y="3972283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 smtClean="0"/>
                <a:t>30</a:t>
              </a:r>
              <a:endParaRPr lang="ru-RU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4488772" y="481670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6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959484" y="475994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6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6751668" y="3923284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2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083990" y="4015047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</a:rPr>
                <a:t>10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698124" y="2382335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>
                  <a:solidFill>
                    <a:srgbClr val="FF0000"/>
                  </a:solidFill>
                </a:rPr>
                <a:t>2</a:t>
              </a:r>
              <a:r>
                <a:rPr lang="ru-RU" sz="2400" b="1" dirty="0" smtClean="0">
                  <a:solidFill>
                    <a:srgbClr val="FF0000"/>
                  </a:solidFill>
                </a:rPr>
                <a:t>0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7477077" y="4240731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</a:rPr>
                <a:t>25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768100" y="2881090"/>
              <a:ext cx="49564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FF0000"/>
                  </a:solidFill>
                </a:rPr>
                <a:t>15</a:t>
              </a:r>
              <a:endParaRPr lang="ru-RU" sz="2400" b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967192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17878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Для удобства пронумеруем силы</a:t>
            </a:r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2169604" y="2810870"/>
            <a:ext cx="8179759" cy="3320661"/>
            <a:chOff x="2169604" y="2810870"/>
            <a:chExt cx="8179759" cy="3320661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169604" y="3022919"/>
              <a:ext cx="8179759" cy="2877780"/>
              <a:chOff x="2083990" y="2329236"/>
              <a:chExt cx="8179759" cy="287778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2726575" y="3624349"/>
                <a:ext cx="7065818" cy="1745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6035040" y="3815542"/>
                <a:ext cx="324196" cy="39901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трелка вниз 6"/>
              <p:cNvSpPr/>
              <p:nvPr/>
            </p:nvSpPr>
            <p:spPr>
              <a:xfrm>
                <a:off x="2618510" y="3815542"/>
                <a:ext cx="216130" cy="947651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трелка вниз 7"/>
              <p:cNvSpPr/>
              <p:nvPr/>
            </p:nvSpPr>
            <p:spPr>
              <a:xfrm>
                <a:off x="7300867" y="3798917"/>
                <a:ext cx="245559" cy="1408099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низ 8"/>
              <p:cNvSpPr/>
              <p:nvPr/>
            </p:nvSpPr>
            <p:spPr>
              <a:xfrm flipV="1">
                <a:off x="4447310" y="2329236"/>
                <a:ext cx="250814" cy="1382397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вниз 9"/>
              <p:cNvSpPr/>
              <p:nvPr/>
            </p:nvSpPr>
            <p:spPr>
              <a:xfrm flipV="1">
                <a:off x="9666986" y="2606565"/>
                <a:ext cx="202228" cy="1097996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4572717" y="4289367"/>
                <a:ext cx="162442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2726575" y="4763193"/>
                <a:ext cx="34705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6197138" y="4289367"/>
                <a:ext cx="122650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6096000" y="4759945"/>
                <a:ext cx="3672100" cy="324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128097" y="397228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30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88772" y="48167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959484" y="475994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51668" y="39232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083990" y="4015047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98124" y="2382335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F0000"/>
                    </a:solidFill>
                  </a:rPr>
                  <a:t>2</a:t>
                </a:r>
                <a:r>
                  <a:rPr lang="ru-RU" sz="2400" b="1" dirty="0" smtClean="0">
                    <a:solidFill>
                      <a:srgbClr val="FF0000"/>
                    </a:solidFill>
                  </a:rPr>
                  <a:t>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477077" y="4240731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25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768100" y="288109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203467" y="5242668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F1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90166" y="2810870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F2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77118" y="5669866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F3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424304" y="2862187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F4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274643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71787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 smtClean="0"/>
              <a:t>Силы </a:t>
            </a:r>
            <a:r>
              <a:rPr lang="en-US" dirty="0" smtClean="0"/>
              <a:t>F2 </a:t>
            </a:r>
            <a:r>
              <a:rPr lang="ru-RU" dirty="0" smtClean="0"/>
              <a:t>и </a:t>
            </a:r>
            <a:r>
              <a:rPr lang="en-US" dirty="0" smtClean="0"/>
              <a:t>F3 </a:t>
            </a:r>
            <a:r>
              <a:rPr lang="ru-RU" dirty="0" smtClean="0"/>
              <a:t>вращают систему по часовой стрелке, а </a:t>
            </a:r>
            <a:r>
              <a:rPr lang="en-US" dirty="0" smtClean="0"/>
              <a:t>F</a:t>
            </a:r>
            <a:r>
              <a:rPr lang="ru-RU" dirty="0" smtClean="0"/>
              <a:t>1</a:t>
            </a:r>
            <a:r>
              <a:rPr lang="en-US" dirty="0" smtClean="0"/>
              <a:t> </a:t>
            </a:r>
            <a:r>
              <a:rPr lang="ru-RU" dirty="0" smtClean="0"/>
              <a:t>и </a:t>
            </a:r>
            <a:r>
              <a:rPr lang="en-US" dirty="0" smtClean="0"/>
              <a:t>F</a:t>
            </a:r>
            <a:r>
              <a:rPr lang="ru-RU" dirty="0" smtClean="0"/>
              <a:t>4</a:t>
            </a:r>
            <a:r>
              <a:rPr lang="en-US" dirty="0" smtClean="0"/>
              <a:t> </a:t>
            </a:r>
            <a:r>
              <a:rPr lang="ru-RU" dirty="0" smtClean="0"/>
              <a:t>вращают систему против часовой стрелки</a:t>
            </a:r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2169604" y="2810870"/>
            <a:ext cx="8179759" cy="3320661"/>
            <a:chOff x="2169604" y="2810870"/>
            <a:chExt cx="8179759" cy="3320661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169604" y="3022919"/>
              <a:ext cx="8179759" cy="2877780"/>
              <a:chOff x="2083990" y="2329236"/>
              <a:chExt cx="8179759" cy="287778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2726575" y="3624349"/>
                <a:ext cx="7065818" cy="1745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6035040" y="3815542"/>
                <a:ext cx="324196" cy="39901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трелка вниз 6"/>
              <p:cNvSpPr/>
              <p:nvPr/>
            </p:nvSpPr>
            <p:spPr>
              <a:xfrm>
                <a:off x="2618510" y="3815542"/>
                <a:ext cx="216130" cy="947651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трелка вниз 7"/>
              <p:cNvSpPr/>
              <p:nvPr/>
            </p:nvSpPr>
            <p:spPr>
              <a:xfrm>
                <a:off x="7300867" y="3798917"/>
                <a:ext cx="245559" cy="1408099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низ 8"/>
              <p:cNvSpPr/>
              <p:nvPr/>
            </p:nvSpPr>
            <p:spPr>
              <a:xfrm flipV="1">
                <a:off x="4447310" y="2329236"/>
                <a:ext cx="250814" cy="1382397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вниз 9"/>
              <p:cNvSpPr/>
              <p:nvPr/>
            </p:nvSpPr>
            <p:spPr>
              <a:xfrm flipV="1">
                <a:off x="9666986" y="2606565"/>
                <a:ext cx="202228" cy="1097996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4572717" y="4289367"/>
                <a:ext cx="162442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2726575" y="4763193"/>
                <a:ext cx="34705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6197138" y="4289367"/>
                <a:ext cx="122650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6096000" y="4759945"/>
                <a:ext cx="3672100" cy="324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128097" y="397228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30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88772" y="48167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959484" y="475994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51668" y="39232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083990" y="4015047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98124" y="2382335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F0000"/>
                    </a:solidFill>
                  </a:rPr>
                  <a:t>2</a:t>
                </a:r>
                <a:r>
                  <a:rPr lang="ru-RU" sz="2400" b="1" dirty="0" smtClean="0">
                    <a:solidFill>
                      <a:srgbClr val="FF0000"/>
                    </a:solidFill>
                  </a:rPr>
                  <a:t>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477077" y="4240731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25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768100" y="288109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203467" y="5242668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F1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90166" y="2810870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F2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77118" y="5669866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F3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424304" y="2862187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F4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298087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565" y="1300847"/>
            <a:ext cx="10515600" cy="267285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dirty="0" smtClean="0"/>
              <a:t>Найдём моменты всех сил (учитывая, что длины даны в сантиметрах)</a:t>
            </a:r>
            <a:r>
              <a:rPr lang="en-US" dirty="0" smtClean="0"/>
              <a:t> M=</a:t>
            </a:r>
            <a:r>
              <a:rPr lang="en-US" dirty="0" err="1" smtClean="0"/>
              <a:t>F×d</a:t>
            </a:r>
            <a:r>
              <a:rPr lang="en-US" dirty="0" smtClean="0"/>
              <a:t> (</a:t>
            </a:r>
            <a:r>
              <a:rPr lang="ru-RU" dirty="0" smtClean="0"/>
              <a:t>сила умножить на плечо)</a:t>
            </a:r>
          </a:p>
          <a:p>
            <a:pPr marL="0" indent="0">
              <a:buNone/>
            </a:pPr>
            <a:r>
              <a:rPr lang="en-US" dirty="0" smtClean="0"/>
              <a:t>M1=</a:t>
            </a:r>
            <a:r>
              <a:rPr lang="ru-RU" dirty="0" smtClean="0"/>
              <a:t>10×0,6=6 Н</a:t>
            </a:r>
            <a:r>
              <a:rPr lang="ru-RU" dirty="0" smtClean="0"/>
              <a:t> × м</a:t>
            </a:r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ru-RU" dirty="0" smtClean="0"/>
              <a:t>2</a:t>
            </a:r>
            <a:r>
              <a:rPr lang="en-US" dirty="0" smtClean="0"/>
              <a:t>=</a:t>
            </a:r>
            <a:r>
              <a:rPr lang="ru-RU" dirty="0" smtClean="0"/>
              <a:t>2</a:t>
            </a:r>
            <a:r>
              <a:rPr lang="ru-RU" dirty="0" smtClean="0"/>
              <a:t>0×0,3=6 Н × м</a:t>
            </a:r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ru-RU" dirty="0" smtClean="0"/>
              <a:t>3</a:t>
            </a:r>
            <a:r>
              <a:rPr lang="en-US" dirty="0" smtClean="0"/>
              <a:t>=</a:t>
            </a:r>
            <a:r>
              <a:rPr lang="ru-RU" dirty="0" smtClean="0"/>
              <a:t>25</a:t>
            </a:r>
            <a:r>
              <a:rPr lang="ru-RU" dirty="0" smtClean="0"/>
              <a:t>×0,2=5 Н × м</a:t>
            </a:r>
          </a:p>
          <a:p>
            <a:pPr marL="0" indent="0">
              <a:buNone/>
            </a:pPr>
            <a:r>
              <a:rPr lang="en-US" dirty="0" smtClean="0"/>
              <a:t>M</a:t>
            </a:r>
            <a:r>
              <a:rPr lang="ru-RU" dirty="0" smtClean="0"/>
              <a:t>4</a:t>
            </a:r>
            <a:r>
              <a:rPr lang="en-US" dirty="0" smtClean="0"/>
              <a:t>=</a:t>
            </a:r>
            <a:r>
              <a:rPr lang="ru-RU" dirty="0" smtClean="0"/>
              <a:t>15×0,6=9 Н × м</a:t>
            </a:r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3752193" y="4298731"/>
            <a:ext cx="6859929" cy="2431890"/>
            <a:chOff x="2169604" y="2810870"/>
            <a:chExt cx="8179759" cy="3320661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169604" y="3022919"/>
              <a:ext cx="8179759" cy="2877780"/>
              <a:chOff x="2083990" y="2329236"/>
              <a:chExt cx="8179759" cy="287778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2726575" y="3624349"/>
                <a:ext cx="7065818" cy="1745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6035040" y="3815542"/>
                <a:ext cx="324196" cy="39901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трелка вниз 6"/>
              <p:cNvSpPr/>
              <p:nvPr/>
            </p:nvSpPr>
            <p:spPr>
              <a:xfrm>
                <a:off x="2618510" y="3815542"/>
                <a:ext cx="216130" cy="947651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трелка вниз 7"/>
              <p:cNvSpPr/>
              <p:nvPr/>
            </p:nvSpPr>
            <p:spPr>
              <a:xfrm>
                <a:off x="7300867" y="3798917"/>
                <a:ext cx="245559" cy="1408099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низ 8"/>
              <p:cNvSpPr/>
              <p:nvPr/>
            </p:nvSpPr>
            <p:spPr>
              <a:xfrm flipV="1">
                <a:off x="4447310" y="2329236"/>
                <a:ext cx="250814" cy="1382397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вниз 9"/>
              <p:cNvSpPr/>
              <p:nvPr/>
            </p:nvSpPr>
            <p:spPr>
              <a:xfrm flipV="1">
                <a:off x="9666986" y="2606565"/>
                <a:ext cx="202228" cy="1097996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4572717" y="4289367"/>
                <a:ext cx="162442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2726575" y="4763193"/>
                <a:ext cx="34705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6197138" y="4289367"/>
                <a:ext cx="122650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6096000" y="4759945"/>
                <a:ext cx="3672100" cy="324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128097" y="397228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30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88772" y="48167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959484" y="475994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51668" y="39232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083990" y="4015047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98124" y="2382335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F0000"/>
                    </a:solidFill>
                  </a:rPr>
                  <a:t>2</a:t>
                </a:r>
                <a:r>
                  <a:rPr lang="ru-RU" sz="2400" b="1" dirty="0" smtClean="0">
                    <a:solidFill>
                      <a:srgbClr val="FF0000"/>
                    </a:solidFill>
                  </a:rPr>
                  <a:t>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477077" y="4240731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25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768100" y="288109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203467" y="5242668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F1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90166" y="2810870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F2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77118" y="5669866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F3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424304" y="2862187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F4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86359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33054"/>
          </a:xfrm>
        </p:spPr>
        <p:txBody>
          <a:bodyPr/>
          <a:lstStyle/>
          <a:p>
            <a:r>
              <a:rPr lang="ru-RU" dirty="0" smtClean="0"/>
              <a:t>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94565" y="1300847"/>
            <a:ext cx="10515600" cy="267285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Найдём суммы моментов  сил по и против часовой стрелки</a:t>
            </a:r>
          </a:p>
          <a:p>
            <a:pPr marL="0" indent="0">
              <a:buNone/>
            </a:pPr>
            <a:r>
              <a:rPr lang="en-US" dirty="0" smtClean="0"/>
              <a:t>M </a:t>
            </a:r>
            <a:r>
              <a:rPr lang="ru-RU" dirty="0" smtClean="0"/>
              <a:t>(по часовой)= </a:t>
            </a:r>
            <a:r>
              <a:rPr lang="en-US" dirty="0" smtClean="0"/>
              <a:t>M2+M3=6+5=11 </a:t>
            </a:r>
            <a:r>
              <a:rPr lang="ru-RU" dirty="0" smtClean="0"/>
              <a:t>Н × м</a:t>
            </a:r>
          </a:p>
          <a:p>
            <a:pPr marL="0" indent="0">
              <a:buNone/>
            </a:pPr>
            <a:r>
              <a:rPr lang="en-US" dirty="0" smtClean="0"/>
              <a:t>M </a:t>
            </a:r>
            <a:r>
              <a:rPr lang="ru-RU" dirty="0" smtClean="0"/>
              <a:t>(п</a:t>
            </a:r>
            <a:r>
              <a:rPr lang="ru-RU" dirty="0" smtClean="0"/>
              <a:t>р</a:t>
            </a:r>
            <a:r>
              <a:rPr lang="ru-RU" dirty="0" smtClean="0"/>
              <a:t>отив часовой)= </a:t>
            </a:r>
            <a:r>
              <a:rPr lang="en-US" dirty="0" smtClean="0"/>
              <a:t>M</a:t>
            </a:r>
            <a:r>
              <a:rPr lang="ru-RU" dirty="0" smtClean="0"/>
              <a:t>1</a:t>
            </a:r>
            <a:r>
              <a:rPr lang="en-US" dirty="0" smtClean="0"/>
              <a:t>+M</a:t>
            </a:r>
            <a:r>
              <a:rPr lang="ru-RU" dirty="0" smtClean="0"/>
              <a:t>4</a:t>
            </a:r>
            <a:r>
              <a:rPr lang="en-US" dirty="0" smtClean="0"/>
              <a:t>=6+</a:t>
            </a:r>
            <a:r>
              <a:rPr lang="ru-RU" dirty="0" smtClean="0"/>
              <a:t>9</a:t>
            </a:r>
            <a:r>
              <a:rPr lang="en-US" dirty="0" smtClean="0"/>
              <a:t>=1</a:t>
            </a:r>
            <a:r>
              <a:rPr lang="ru-RU" dirty="0" smtClean="0"/>
              <a:t>5</a:t>
            </a:r>
            <a:r>
              <a:rPr lang="en-US" dirty="0" smtClean="0"/>
              <a:t> </a:t>
            </a:r>
            <a:r>
              <a:rPr lang="ru-RU" dirty="0" smtClean="0"/>
              <a:t>Н × м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ru-RU" dirty="0" smtClean="0"/>
              <a:t>Таким образом, система будет вращаться по часовой стрелке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grpSp>
        <p:nvGrpSpPr>
          <p:cNvPr id="27" name="Группа 26"/>
          <p:cNvGrpSpPr/>
          <p:nvPr/>
        </p:nvGrpSpPr>
        <p:grpSpPr>
          <a:xfrm>
            <a:off x="3752193" y="4298731"/>
            <a:ext cx="6859929" cy="2431890"/>
            <a:chOff x="2169604" y="2810870"/>
            <a:chExt cx="8179759" cy="3320661"/>
          </a:xfrm>
        </p:grpSpPr>
        <p:grpSp>
          <p:nvGrpSpPr>
            <p:cNvPr id="4" name="Группа 3"/>
            <p:cNvGrpSpPr/>
            <p:nvPr/>
          </p:nvGrpSpPr>
          <p:grpSpPr>
            <a:xfrm>
              <a:off x="2169604" y="3022919"/>
              <a:ext cx="8179759" cy="2877780"/>
              <a:chOff x="2083990" y="2329236"/>
              <a:chExt cx="8179759" cy="2877780"/>
            </a:xfrm>
          </p:grpSpPr>
          <p:sp>
            <p:nvSpPr>
              <p:cNvPr id="5" name="Прямоугольник 4"/>
              <p:cNvSpPr/>
              <p:nvPr/>
            </p:nvSpPr>
            <p:spPr>
              <a:xfrm>
                <a:off x="2726575" y="3624349"/>
                <a:ext cx="7065818" cy="17456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6" name="Равнобедренный треугольник 5"/>
              <p:cNvSpPr/>
              <p:nvPr/>
            </p:nvSpPr>
            <p:spPr>
              <a:xfrm>
                <a:off x="6035040" y="3815542"/>
                <a:ext cx="324196" cy="399011"/>
              </a:xfrm>
              <a:prstGeom prst="triangl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7" name="Стрелка вниз 6"/>
              <p:cNvSpPr/>
              <p:nvPr/>
            </p:nvSpPr>
            <p:spPr>
              <a:xfrm>
                <a:off x="2618510" y="3815542"/>
                <a:ext cx="216130" cy="947651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8" name="Стрелка вниз 7"/>
              <p:cNvSpPr/>
              <p:nvPr/>
            </p:nvSpPr>
            <p:spPr>
              <a:xfrm>
                <a:off x="7300867" y="3798917"/>
                <a:ext cx="245559" cy="1408099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9" name="Стрелка вниз 8"/>
              <p:cNvSpPr/>
              <p:nvPr/>
            </p:nvSpPr>
            <p:spPr>
              <a:xfrm flipV="1">
                <a:off x="4447310" y="2329236"/>
                <a:ext cx="250814" cy="1382397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sp>
            <p:nvSpPr>
              <p:cNvPr id="10" name="Стрелка вниз 9"/>
              <p:cNvSpPr/>
              <p:nvPr/>
            </p:nvSpPr>
            <p:spPr>
              <a:xfrm flipV="1">
                <a:off x="9666986" y="2606565"/>
                <a:ext cx="202228" cy="1097996"/>
              </a:xfrm>
              <a:prstGeom prst="downArrow">
                <a:avLst/>
              </a:prstGeom>
              <a:solidFill>
                <a:srgbClr val="FF0000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11" name="Прямая со стрелкой 10"/>
              <p:cNvCxnSpPr/>
              <p:nvPr/>
            </p:nvCxnSpPr>
            <p:spPr>
              <a:xfrm>
                <a:off x="4572717" y="4289367"/>
                <a:ext cx="1624421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 стрелкой 11"/>
              <p:cNvCxnSpPr/>
              <p:nvPr/>
            </p:nvCxnSpPr>
            <p:spPr>
              <a:xfrm>
                <a:off x="2726575" y="4763193"/>
                <a:ext cx="3470563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 стрелкой 12"/>
              <p:cNvCxnSpPr/>
              <p:nvPr/>
            </p:nvCxnSpPr>
            <p:spPr>
              <a:xfrm>
                <a:off x="6197138" y="4289367"/>
                <a:ext cx="122650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 стрелкой 13"/>
              <p:cNvCxnSpPr/>
              <p:nvPr/>
            </p:nvCxnSpPr>
            <p:spPr>
              <a:xfrm>
                <a:off x="6096000" y="4759945"/>
                <a:ext cx="3672100" cy="3248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headEnd type="triangl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" name="TextBox 14"/>
              <p:cNvSpPr txBox="1"/>
              <p:nvPr/>
            </p:nvSpPr>
            <p:spPr>
              <a:xfrm>
                <a:off x="5128097" y="3972283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 smtClean="0"/>
                  <a:t>30</a:t>
                </a:r>
                <a:endParaRPr lang="ru-RU" dirty="0"/>
              </a:p>
            </p:txBody>
          </p:sp>
          <p:sp>
            <p:nvSpPr>
              <p:cNvPr id="16" name="TextBox 15"/>
              <p:cNvSpPr txBox="1"/>
              <p:nvPr/>
            </p:nvSpPr>
            <p:spPr>
              <a:xfrm>
                <a:off x="4488772" y="4816701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7" name="TextBox 16"/>
              <p:cNvSpPr txBox="1"/>
              <p:nvPr/>
            </p:nvSpPr>
            <p:spPr>
              <a:xfrm>
                <a:off x="7959484" y="475994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6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8" name="TextBox 17"/>
              <p:cNvSpPr txBox="1"/>
              <p:nvPr/>
            </p:nvSpPr>
            <p:spPr>
              <a:xfrm>
                <a:off x="6751668" y="3923284"/>
                <a:ext cx="4187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dirty="0"/>
                  <a:t>2</a:t>
                </a:r>
                <a:r>
                  <a:rPr lang="ru-RU" dirty="0" smtClean="0"/>
                  <a:t>0</a:t>
                </a:r>
                <a:endParaRPr lang="ru-RU" dirty="0"/>
              </a:p>
            </p:txBody>
          </p:sp>
          <p:sp>
            <p:nvSpPr>
              <p:cNvPr id="19" name="TextBox 18"/>
              <p:cNvSpPr txBox="1"/>
              <p:nvPr/>
            </p:nvSpPr>
            <p:spPr>
              <a:xfrm>
                <a:off x="2083990" y="4015047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>
              <a:xfrm>
                <a:off x="4698124" y="2382335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>
                    <a:solidFill>
                      <a:srgbClr val="FF0000"/>
                    </a:solidFill>
                  </a:rPr>
                  <a:t>2</a:t>
                </a:r>
                <a:r>
                  <a:rPr lang="ru-RU" sz="2400" b="1" dirty="0" smtClean="0">
                    <a:solidFill>
                      <a:srgbClr val="FF0000"/>
                    </a:solidFill>
                  </a:rPr>
                  <a:t>0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1" name="TextBox 20"/>
              <p:cNvSpPr txBox="1"/>
              <p:nvPr/>
            </p:nvSpPr>
            <p:spPr>
              <a:xfrm>
                <a:off x="7477077" y="4240731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25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>
              <a:xfrm>
                <a:off x="9768100" y="2881090"/>
                <a:ext cx="495649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ru-RU" sz="2400" b="1" dirty="0" smtClean="0">
                    <a:solidFill>
                      <a:srgbClr val="FF0000"/>
                    </a:solidFill>
                  </a:rPr>
                  <a:t>15</a:t>
                </a:r>
                <a:endParaRPr lang="ru-RU" sz="2400" b="1" dirty="0">
                  <a:solidFill>
                    <a:srgbClr val="FF0000"/>
                  </a:solidFill>
                </a:endParaRPr>
              </a:p>
            </p:txBody>
          </p:sp>
        </p:grpSp>
        <p:sp>
          <p:nvSpPr>
            <p:cNvPr id="23" name="TextBox 22"/>
            <p:cNvSpPr txBox="1"/>
            <p:nvPr/>
          </p:nvSpPr>
          <p:spPr>
            <a:xfrm>
              <a:off x="2203467" y="5242668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F1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090166" y="2810870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F2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7577118" y="5669866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F3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9424304" y="2862187"/>
              <a:ext cx="48122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0000"/>
                  </a:solidFill>
                </a:rPr>
                <a:t>F4</a:t>
              </a:r>
              <a:endParaRPr lang="ru-RU" sz="2400" b="1" i="1" dirty="0">
                <a:solidFill>
                  <a:srgbClr val="FF000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09020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1. Найти массу корзинки, взвешенной на </a:t>
            </a:r>
            <a:r>
              <a:rPr lang="ru-RU" dirty="0" err="1" smtClean="0"/>
              <a:t>неравноплечных</a:t>
            </a:r>
            <a:r>
              <a:rPr lang="ru-RU" dirty="0" smtClean="0"/>
              <a:t> весах.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4"/>
            <a:ext cx="10515600" cy="610004"/>
          </a:xfrm>
        </p:spPr>
        <p:txBody>
          <a:bodyPr/>
          <a:lstStyle/>
          <a:p>
            <a:pPr marL="0" indent="0">
              <a:buNone/>
            </a:pPr>
            <a:r>
              <a:rPr lang="ru-RU" dirty="0" smtClean="0"/>
              <a:t>Все </a:t>
            </a:r>
            <a:r>
              <a:rPr lang="ru-RU" dirty="0" smtClean="0"/>
              <a:t>длины </a:t>
            </a:r>
            <a:r>
              <a:rPr lang="ru-RU" dirty="0" smtClean="0"/>
              <a:t>на рисунке даны  в см, масса гири 6 кг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2612492" y="2920156"/>
            <a:ext cx="8281630" cy="332660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13909" y="460378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4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45098" y="545362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6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4355754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4"/>
            <a:ext cx="10515600" cy="6100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Чтобы весы были в равновесии необходимо равенство  моментов сил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996966" y="3016469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5113909" y="4603781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4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45098" y="5453627"/>
              <a:ext cx="41870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dirty="0"/>
                <a:t>6</a:t>
              </a:r>
              <a:r>
                <a:rPr lang="ru-RU" dirty="0" smtClean="0"/>
                <a:t>0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2482164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№ 2. Решение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01684" y="1792374"/>
            <a:ext cx="10515600" cy="610004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ru-RU" dirty="0" smtClean="0"/>
              <a:t>Пусть </a:t>
            </a:r>
            <a:r>
              <a:rPr lang="en-US" dirty="0" smtClean="0"/>
              <a:t>m1, d1 </a:t>
            </a:r>
            <a:r>
              <a:rPr lang="ru-RU" dirty="0" smtClean="0"/>
              <a:t>и </a:t>
            </a:r>
            <a:r>
              <a:rPr lang="en-US" dirty="0" smtClean="0"/>
              <a:t>m2, d2 </a:t>
            </a:r>
            <a:r>
              <a:rPr lang="ru-RU" dirty="0" smtClean="0"/>
              <a:t>– массы и плечи гири и корзинки соответственно</a:t>
            </a:r>
            <a:endParaRPr lang="ru-RU" dirty="0"/>
          </a:p>
        </p:txBody>
      </p:sp>
      <p:grpSp>
        <p:nvGrpSpPr>
          <p:cNvPr id="29" name="Группа 28"/>
          <p:cNvGrpSpPr/>
          <p:nvPr/>
        </p:nvGrpSpPr>
        <p:grpSpPr>
          <a:xfrm>
            <a:off x="1996966" y="3016469"/>
            <a:ext cx="7299584" cy="2999067"/>
            <a:chOff x="2812189" y="4318032"/>
            <a:chExt cx="8281630" cy="3326607"/>
          </a:xfrm>
        </p:grpSpPr>
        <p:pic>
          <p:nvPicPr>
            <p:cNvPr id="1028" name="Picture 4" descr="Фруктовая корзина &quot;Фрукты и сладости&quot; – Фруктовые корзины sweetgift.ru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613608" y="5171869"/>
              <a:ext cx="2480211" cy="247277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26" name="Picture 2" descr="Калибровочная гиря для весов 500 гр.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55334" y="4918985"/>
              <a:ext cx="1287399" cy="181217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4" name="Прямоугольник 3"/>
            <p:cNvSpPr/>
            <p:nvPr/>
          </p:nvSpPr>
          <p:spPr>
            <a:xfrm>
              <a:off x="2812189" y="4318032"/>
              <a:ext cx="7065818" cy="17456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Равнобедренный треугольник 4"/>
            <p:cNvSpPr/>
            <p:nvPr/>
          </p:nvSpPr>
          <p:spPr>
            <a:xfrm>
              <a:off x="6120654" y="4509225"/>
              <a:ext cx="324196" cy="399011"/>
            </a:xfrm>
            <a:prstGeom prst="triangl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1" name="Прямая со стрелкой 10"/>
            <p:cNvCxnSpPr>
              <a:stCxn id="1026" idx="0"/>
            </p:cNvCxnSpPr>
            <p:nvPr/>
          </p:nvCxnSpPr>
          <p:spPr>
            <a:xfrm>
              <a:off x="4099034" y="4940811"/>
              <a:ext cx="2183718" cy="20413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 стрелкой 15"/>
            <p:cNvCxnSpPr/>
            <p:nvPr/>
          </p:nvCxnSpPr>
          <p:spPr>
            <a:xfrm>
              <a:off x="6181614" y="5453628"/>
              <a:ext cx="3672100" cy="3248"/>
            </a:xfrm>
            <a:prstGeom prst="straightConnector1">
              <a:avLst/>
            </a:prstGeom>
            <a:ln w="25400">
              <a:solidFill>
                <a:schemeClr val="tx1"/>
              </a:solidFill>
              <a:headEnd type="triangl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8" name="TextBox 17"/>
            <p:cNvSpPr txBox="1"/>
            <p:nvPr/>
          </p:nvSpPr>
          <p:spPr>
            <a:xfrm>
              <a:off x="4572832" y="4563446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d1=</a:t>
              </a:r>
              <a:r>
                <a:rPr lang="ru-RU" dirty="0" smtClean="0"/>
                <a:t>40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7335095" y="5415404"/>
              <a:ext cx="1224324" cy="40966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d2=</a:t>
              </a:r>
              <a:r>
                <a:rPr lang="ru-RU" dirty="0" smtClean="0"/>
                <a:t>60</a:t>
              </a:r>
              <a:r>
                <a:rPr lang="en-US" dirty="0" smtClean="0"/>
                <a:t> </a:t>
              </a:r>
              <a:r>
                <a:rPr lang="ru-RU" dirty="0" smtClean="0"/>
                <a:t>см</a:t>
              </a:r>
              <a:endParaRPr lang="ru-RU" dirty="0"/>
            </a:p>
          </p:txBody>
        </p:sp>
        <p:cxnSp>
          <p:nvCxnSpPr>
            <p:cNvPr id="13" name="Прямая соединительная линия 12"/>
            <p:cNvCxnSpPr/>
            <p:nvPr/>
          </p:nvCxnSpPr>
          <p:spPr>
            <a:xfrm flipH="1" flipV="1">
              <a:off x="4099034" y="4509226"/>
              <a:ext cx="4767" cy="819519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Прямая соединительная линия 29"/>
            <p:cNvCxnSpPr/>
            <p:nvPr/>
          </p:nvCxnSpPr>
          <p:spPr>
            <a:xfrm flipH="1" flipV="1">
              <a:off x="9848947" y="4498841"/>
              <a:ext cx="29060" cy="1239794"/>
            </a:xfrm>
            <a:prstGeom prst="line">
              <a:avLst/>
            </a:prstGeom>
            <a:ln w="508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" name="TextBox 5"/>
          <p:cNvSpPr txBox="1"/>
          <p:nvPr/>
        </p:nvSpPr>
        <p:spPr>
          <a:xfrm>
            <a:off x="2469931" y="5143200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m1</a:t>
            </a:r>
            <a:endParaRPr lang="ru-RU" dirty="0"/>
          </a:p>
        </p:txBody>
      </p:sp>
      <p:sp>
        <p:nvSpPr>
          <p:cNvPr id="17" name="TextBox 16"/>
          <p:cNvSpPr txBox="1"/>
          <p:nvPr/>
        </p:nvSpPr>
        <p:spPr>
          <a:xfrm>
            <a:off x="9485586" y="5327866"/>
            <a:ext cx="4860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m2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53817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</TotalTime>
  <Words>401</Words>
  <Application>Microsoft Office PowerPoint</Application>
  <PresentationFormat>Широкоэкранный</PresentationFormat>
  <Paragraphs>117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Cambria Math</vt:lpstr>
      <vt:lpstr>Тема Office</vt:lpstr>
      <vt:lpstr>Задачи на моменты сил</vt:lpstr>
      <vt:lpstr>№ 1. Как будет двигаться рычаг, изначально поддерживаемый в положении равновесия?</vt:lpstr>
      <vt:lpstr>Решение</vt:lpstr>
      <vt:lpstr>Решение</vt:lpstr>
      <vt:lpstr>Решение</vt:lpstr>
      <vt:lpstr>Решение</vt:lpstr>
      <vt:lpstr>№ 1. Найти массу корзинки, взвешенной на неравноплечных весах.</vt:lpstr>
      <vt:lpstr>№ 2. Решение</vt:lpstr>
      <vt:lpstr>№ 2. Решение</vt:lpstr>
      <vt:lpstr>№ 2. Решение</vt:lpstr>
      <vt:lpstr>№ 2. Решение. Первый способ.</vt:lpstr>
      <vt:lpstr>№ 2. Решение. Первый способ.</vt:lpstr>
      <vt:lpstr>№ 2. Решение. Второй способ.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Задачи на моменты сил</dc:title>
  <dc:creator>Александр Евгеньев</dc:creator>
  <cp:lastModifiedBy>Александр Евгеньев</cp:lastModifiedBy>
  <cp:revision>9</cp:revision>
  <dcterms:created xsi:type="dcterms:W3CDTF">2023-05-02T07:39:25Z</dcterms:created>
  <dcterms:modified xsi:type="dcterms:W3CDTF">2023-05-02T08:58:50Z</dcterms:modified>
</cp:coreProperties>
</file>