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82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3024352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3438886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1680739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2917545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8988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3707208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1608857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3432849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1985999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3715982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E9567925-9AE1-41E4-BE20-F9FED857A79F}" type="datetimeFigureOut">
              <a:rPr lang="ru-RU" smtClean="0"/>
              <a:t>16.10.2019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FEA17F84-1526-45D2-B4AB-8E5DEBA9A72A}" type="slidenum">
              <a:rPr lang="ru-RU" smtClean="0"/>
              <a:t>‹#›</a:t>
            </a:fld>
            <a:endParaRPr lang="ru-RU" dirty="0"/>
          </a:p>
        </p:txBody>
      </p:sp>
    </p:spTree>
    <p:extLst>
      <p:ext uri="{BB962C8B-B14F-4D97-AF65-F5344CB8AC3E}">
        <p14:creationId xmlns:p14="http://schemas.microsoft.com/office/powerpoint/2010/main" val="3147282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567925-9AE1-41E4-BE20-F9FED857A79F}" type="datetimeFigureOut">
              <a:rPr lang="ru-RU" smtClean="0"/>
              <a:t>16.10.2019</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A17F84-1526-45D2-B4AB-8E5DEBA9A72A}" type="slidenum">
              <a:rPr lang="ru-RU" smtClean="0"/>
              <a:t>‹#›</a:t>
            </a:fld>
            <a:endParaRPr lang="ru-RU" dirty="0"/>
          </a:p>
        </p:txBody>
      </p:sp>
    </p:spTree>
    <p:extLst>
      <p:ext uri="{BB962C8B-B14F-4D97-AF65-F5344CB8AC3E}">
        <p14:creationId xmlns:p14="http://schemas.microsoft.com/office/powerpoint/2010/main" val="40512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ЕГЭ</a:t>
            </a:r>
          </a:p>
        </p:txBody>
      </p:sp>
    </p:spTree>
    <p:extLst>
      <p:ext uri="{BB962C8B-B14F-4D97-AF65-F5344CB8AC3E}">
        <p14:creationId xmlns:p14="http://schemas.microsoft.com/office/powerpoint/2010/main" val="2021083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Типовые ошибки</a:t>
            </a:r>
          </a:p>
        </p:txBody>
      </p:sp>
      <p:sp>
        <p:nvSpPr>
          <p:cNvPr id="3" name="Объект 2"/>
          <p:cNvSpPr>
            <a:spLocks noGrp="1"/>
          </p:cNvSpPr>
          <p:nvPr>
            <p:ph idx="1"/>
          </p:nvPr>
        </p:nvSpPr>
        <p:spPr/>
        <p:txBody>
          <a:bodyPr/>
          <a:lstStyle/>
          <a:p>
            <a:pPr marL="514350" indent="-514350">
              <a:buAutoNum type="arabicPeriod"/>
            </a:pPr>
            <a:r>
              <a:rPr lang="ru-RU" dirty="0"/>
              <a:t>В пункте 1 выводится то, что должно получиться, если программа правильная.</a:t>
            </a:r>
          </a:p>
          <a:p>
            <a:pPr marL="514350" indent="-514350">
              <a:buAutoNum type="arabicPeriod"/>
            </a:pPr>
            <a:r>
              <a:rPr lang="ru-RU" dirty="0"/>
              <a:t>Анализ обхода ошибки.</a:t>
            </a:r>
          </a:p>
          <a:p>
            <a:pPr marL="514350" indent="-514350">
              <a:buAutoNum type="arabicPeriod"/>
            </a:pPr>
            <a:r>
              <a:rPr lang="ru-RU" dirty="0"/>
              <a:t>Исправляем 3 строки </a:t>
            </a:r>
            <a:br>
              <a:rPr lang="ru-RU" dirty="0"/>
            </a:br>
            <a:r>
              <a:rPr lang="ru-RU" dirty="0"/>
              <a:t>Одна строка исправлена правильно, вторая не та!!! – один балл вместо 2</a:t>
            </a:r>
            <a:br>
              <a:rPr lang="ru-RU" dirty="0"/>
            </a:br>
            <a:r>
              <a:rPr lang="ru-RU"/>
              <a:t>Программа переписана</a:t>
            </a:r>
          </a:p>
        </p:txBody>
      </p:sp>
    </p:spTree>
    <p:extLst>
      <p:ext uri="{BB962C8B-B14F-4D97-AF65-F5344CB8AC3E}">
        <p14:creationId xmlns:p14="http://schemas.microsoft.com/office/powerpoint/2010/main" val="1499128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Задание № 2</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5</a:t>
            </a:r>
            <a:endPar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Объект 2"/>
          <p:cNvSpPr>
            <a:spLocks noGrp="1"/>
          </p:cNvSpPr>
          <p:nvPr>
            <p:ph idx="1"/>
          </p:nvPr>
        </p:nvSpPr>
        <p:spPr>
          <a:xfrm>
            <a:off x="457200" y="1600200"/>
            <a:ext cx="8229600" cy="4277072"/>
          </a:xfrm>
        </p:spPr>
        <p:txBody>
          <a:bodyPr>
            <a:normAutofit fontScale="70000" lnSpcReduction="20000"/>
          </a:bodyPr>
          <a:lstStyle/>
          <a:p>
            <a:pPr marL="0" indent="0">
              <a:buNone/>
            </a:pPr>
            <a:r>
              <a:rPr lang="ru-RU" dirty="0"/>
              <a:t>Дан</a:t>
            </a:r>
            <a:r>
              <a:rPr lang="en-US" dirty="0"/>
              <a:t>o </a:t>
            </a:r>
            <a:r>
              <a:rPr lang="ru-RU" dirty="0"/>
              <a:t>начало  программы, которую надо дописать до конца.</a:t>
            </a:r>
          </a:p>
          <a:p>
            <a:r>
              <a:rPr lang="ru-RU" dirty="0"/>
              <a:t>Дан целочисленный массив из 30 элементов. Элементы массива могут принимать целые значения от 0 до 100. Опишите на русском языке или на одном из языков программирования алгоритм, позволяющий найти и вывести произведение элементов массива, которые имеют нечётное значение и делятся на 3. Гарантируется, что в исходном массиве есть хотя бы один элемент, значение которого нечётно и кратно 3.</a:t>
            </a:r>
          </a:p>
          <a:p>
            <a:r>
              <a:rPr lang="ru-RU" dirty="0"/>
              <a:t>Исходные данные объявлены так, как показано ниже. Запрещается использовать переменные, не описанные ниже, но разрешается не использовать часть из них. Исходные данные всегда подобраны так, что результат произведения не выходит за пределы объявленных типов данных.</a:t>
            </a:r>
          </a:p>
          <a:p>
            <a:pPr marL="0" indent="0">
              <a:buNone/>
            </a:pPr>
            <a:endParaRPr lang="ru-RU" dirty="0"/>
          </a:p>
        </p:txBody>
      </p:sp>
    </p:spTree>
    <p:extLst>
      <p:ext uri="{BB962C8B-B14F-4D97-AF65-F5344CB8AC3E}">
        <p14:creationId xmlns:p14="http://schemas.microsoft.com/office/powerpoint/2010/main" val="386562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880DF6-CC04-4B81-A8FB-05224809B0C8}"/>
              </a:ext>
            </a:extLst>
          </p:cNvPr>
          <p:cNvSpPr>
            <a:spLocks noGrp="1"/>
          </p:cNvSpPr>
          <p:nvPr>
            <p:ph type="title"/>
          </p:nvPr>
        </p:nvSpPr>
        <p:spPr/>
        <p:txBody>
          <a:bodyPr/>
          <a:lstStyle/>
          <a:p>
            <a:r>
              <a:rPr lang="ru-RU" dirty="0"/>
              <a:t>Любимые ошибки</a:t>
            </a:r>
          </a:p>
        </p:txBody>
      </p:sp>
      <p:sp>
        <p:nvSpPr>
          <p:cNvPr id="3" name="Объект 2">
            <a:extLst>
              <a:ext uri="{FF2B5EF4-FFF2-40B4-BE49-F238E27FC236}">
                <a16:creationId xmlns:a16="http://schemas.microsoft.com/office/drawing/2014/main" id="{8E10401F-3D66-43FF-9925-4A67524C0D42}"/>
              </a:ext>
            </a:extLst>
          </p:cNvPr>
          <p:cNvSpPr>
            <a:spLocks noGrp="1"/>
          </p:cNvSpPr>
          <p:nvPr>
            <p:ph idx="1"/>
          </p:nvPr>
        </p:nvSpPr>
        <p:spPr/>
        <p:txBody>
          <a:bodyPr>
            <a:normAutofit lnSpcReduction="10000"/>
          </a:bodyPr>
          <a:lstStyle/>
          <a:p>
            <a:pPr marL="514350" indent="-514350">
              <a:buAutoNum type="arabicPeriod"/>
            </a:pPr>
            <a:r>
              <a:rPr lang="ru-RU" dirty="0"/>
              <a:t>Нельзя объявлять новые переменные, даже если язык программирования это позволяет.</a:t>
            </a:r>
          </a:p>
          <a:p>
            <a:pPr marL="514350" indent="-514350">
              <a:buAutoNum type="arabicPeriod"/>
            </a:pPr>
            <a:r>
              <a:rPr lang="ru-RU" dirty="0"/>
              <a:t>Счетчики, суммы и т. б. должны получать начальное значение</a:t>
            </a:r>
          </a:p>
          <a:p>
            <a:pPr marL="514350" indent="-514350">
              <a:buAutoNum type="arabicPeriod"/>
            </a:pPr>
            <a:r>
              <a:rPr lang="ru-RU" dirty="0"/>
              <a:t>Выход за пределы массива</a:t>
            </a:r>
            <a:br>
              <a:rPr lang="ru-RU" dirty="0"/>
            </a:br>
            <a:r>
              <a:rPr lang="en-US" dirty="0"/>
              <a:t>for </a:t>
            </a:r>
            <a:r>
              <a:rPr lang="en-US" dirty="0" err="1"/>
              <a:t>i</a:t>
            </a:r>
            <a:r>
              <a:rPr lang="en-US" dirty="0"/>
              <a:t>=1 to n do </a:t>
            </a:r>
            <a:br>
              <a:rPr lang="en-US" dirty="0"/>
            </a:br>
            <a:r>
              <a:rPr lang="en-US" dirty="0"/>
              <a:t>      begin</a:t>
            </a:r>
            <a:br>
              <a:rPr lang="en-US" dirty="0"/>
            </a:br>
            <a:r>
              <a:rPr lang="en-US" dirty="0"/>
              <a:t> 		if ((x[</a:t>
            </a:r>
            <a:r>
              <a:rPr lang="en-US" dirty="0" err="1"/>
              <a:t>i</a:t>
            </a:r>
            <a:r>
              <a:rPr lang="en-US" dirty="0"/>
              <a:t>]*x[i+1]</a:t>
            </a:r>
            <a:r>
              <a:rPr lang="ru-RU" dirty="0"/>
              <a:t> </a:t>
            </a:r>
            <a:r>
              <a:rPr lang="en-US" dirty="0"/>
              <a:t>) mod 6) =0….</a:t>
            </a:r>
            <a:endParaRPr lang="ru-RU" dirty="0"/>
          </a:p>
        </p:txBody>
      </p:sp>
    </p:spTree>
    <p:extLst>
      <p:ext uri="{BB962C8B-B14F-4D97-AF65-F5344CB8AC3E}">
        <p14:creationId xmlns:p14="http://schemas.microsoft.com/office/powerpoint/2010/main" val="163125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880DF6-CC04-4B81-A8FB-05224809B0C8}"/>
              </a:ext>
            </a:extLst>
          </p:cNvPr>
          <p:cNvSpPr>
            <a:spLocks noGrp="1"/>
          </p:cNvSpPr>
          <p:nvPr>
            <p:ph type="title"/>
          </p:nvPr>
        </p:nvSpPr>
        <p:spPr/>
        <p:txBody>
          <a:bodyPr/>
          <a:lstStyle/>
          <a:p>
            <a:r>
              <a:rPr lang="ru-RU" dirty="0"/>
              <a:t>Любимые ошибки</a:t>
            </a:r>
          </a:p>
        </p:txBody>
      </p:sp>
      <p:sp>
        <p:nvSpPr>
          <p:cNvPr id="3" name="Объект 2">
            <a:extLst>
              <a:ext uri="{FF2B5EF4-FFF2-40B4-BE49-F238E27FC236}">
                <a16:creationId xmlns:a16="http://schemas.microsoft.com/office/drawing/2014/main" id="{8E10401F-3D66-43FF-9925-4A67524C0D42}"/>
              </a:ext>
            </a:extLst>
          </p:cNvPr>
          <p:cNvSpPr>
            <a:spLocks noGrp="1"/>
          </p:cNvSpPr>
          <p:nvPr>
            <p:ph idx="1"/>
          </p:nvPr>
        </p:nvSpPr>
        <p:spPr/>
        <p:txBody>
          <a:bodyPr>
            <a:normAutofit fontScale="85000" lnSpcReduction="20000"/>
          </a:bodyPr>
          <a:lstStyle/>
          <a:p>
            <a:pPr marL="0" indent="0">
              <a:buNone/>
            </a:pPr>
            <a:r>
              <a:rPr lang="en-US" dirty="0"/>
              <a:t>4. </a:t>
            </a:r>
            <a:r>
              <a:rPr lang="ru-RU" dirty="0"/>
              <a:t>Вывод результата в указанной форме</a:t>
            </a:r>
            <a:br>
              <a:rPr lang="ru-RU" dirty="0"/>
            </a:br>
            <a:r>
              <a:rPr lang="ru-RU" dirty="0"/>
              <a:t>например вывод массива в виде 256816647…</a:t>
            </a:r>
            <a:br>
              <a:rPr lang="ru-RU" dirty="0"/>
            </a:br>
            <a:r>
              <a:rPr lang="ru-RU" dirty="0"/>
              <a:t>не пойдёт</a:t>
            </a:r>
          </a:p>
          <a:p>
            <a:pPr marL="0" indent="0">
              <a:buNone/>
            </a:pPr>
            <a:r>
              <a:rPr lang="ru-RU" dirty="0"/>
              <a:t>5. Задание должно быть выполнено!</a:t>
            </a:r>
            <a:br>
              <a:rPr lang="ru-RU" dirty="0"/>
            </a:br>
            <a:r>
              <a:rPr lang="ru-RU" dirty="0"/>
              <a:t>Найти наибольший чётный элемент, заменить все чётные элементы на это значение</a:t>
            </a:r>
            <a:r>
              <a:rPr lang="en-US" dirty="0"/>
              <a:t>, </a:t>
            </a:r>
            <a:r>
              <a:rPr lang="ru-RU" dirty="0"/>
              <a:t>вывести полученный массив</a:t>
            </a:r>
            <a:br>
              <a:rPr lang="ru-RU" dirty="0"/>
            </a:br>
            <a:r>
              <a:rPr lang="en-US" dirty="0"/>
              <a:t>for </a:t>
            </a:r>
            <a:r>
              <a:rPr lang="en-US" dirty="0" err="1"/>
              <a:t>i</a:t>
            </a:r>
            <a:r>
              <a:rPr lang="en-US" dirty="0"/>
              <a:t>=1 to n do </a:t>
            </a:r>
            <a:br>
              <a:rPr lang="en-US" dirty="0"/>
            </a:br>
            <a:r>
              <a:rPr lang="en-US" dirty="0"/>
              <a:t>      begin</a:t>
            </a:r>
            <a:br>
              <a:rPr lang="en-US" dirty="0"/>
            </a:br>
            <a:r>
              <a:rPr lang="en-US" dirty="0"/>
              <a:t> 		if ((x[</a:t>
            </a:r>
            <a:r>
              <a:rPr lang="en-US" dirty="0" err="1"/>
              <a:t>i</a:t>
            </a:r>
            <a:r>
              <a:rPr lang="en-US" dirty="0"/>
              <a:t>] mod 2)=0) then</a:t>
            </a:r>
          </a:p>
          <a:p>
            <a:pPr marL="0" indent="0">
              <a:buNone/>
            </a:pPr>
            <a:r>
              <a:rPr lang="en-US" dirty="0"/>
              <a:t>			</a:t>
            </a:r>
            <a:r>
              <a:rPr lang="en-US" dirty="0" err="1"/>
              <a:t>writeln</a:t>
            </a:r>
            <a:r>
              <a:rPr lang="en-US" dirty="0"/>
              <a:t>(k)</a:t>
            </a:r>
          </a:p>
          <a:p>
            <a:pPr marL="0" indent="0">
              <a:buNone/>
            </a:pPr>
            <a:r>
              <a:rPr lang="en-US" dirty="0"/>
              <a:t>		else </a:t>
            </a:r>
            <a:r>
              <a:rPr lang="en-US" dirty="0" err="1"/>
              <a:t>writeln</a:t>
            </a:r>
            <a:r>
              <a:rPr lang="en-US" dirty="0"/>
              <a:t> (x[</a:t>
            </a:r>
            <a:r>
              <a:rPr lang="en-US" dirty="0" err="1"/>
              <a:t>i</a:t>
            </a:r>
            <a:r>
              <a:rPr lang="en-US" dirty="0"/>
              <a:t>])…</a:t>
            </a:r>
            <a:endParaRPr lang="ru-RU" dirty="0"/>
          </a:p>
        </p:txBody>
      </p:sp>
    </p:spTree>
    <p:extLst>
      <p:ext uri="{BB962C8B-B14F-4D97-AF65-F5344CB8AC3E}">
        <p14:creationId xmlns:p14="http://schemas.microsoft.com/office/powerpoint/2010/main" val="389013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Задание № 26</a:t>
            </a:r>
          </a:p>
        </p:txBody>
      </p:sp>
      <p:sp>
        <p:nvSpPr>
          <p:cNvPr id="3" name="Объект 2"/>
          <p:cNvSpPr>
            <a:spLocks noGrp="1"/>
          </p:cNvSpPr>
          <p:nvPr>
            <p:ph idx="1"/>
          </p:nvPr>
        </p:nvSpPr>
        <p:spPr>
          <a:xfrm>
            <a:off x="457200" y="1600200"/>
            <a:ext cx="8363272" cy="4853136"/>
          </a:xfrm>
        </p:spPr>
        <p:txBody>
          <a:bodyPr>
            <a:normAutofit fontScale="55000" lnSpcReduction="20000"/>
          </a:bodyPr>
          <a:lstStyle/>
          <a:p>
            <a:pPr marL="0" indent="0">
              <a:buNone/>
            </a:pPr>
            <a:r>
              <a:rPr lang="ru-RU" dirty="0"/>
              <a:t>Два игрока, Петя и Ваня, играют в следующую игру. Перед игроками лежит куча камней. Игроки ходят по очереди, первый ход делает Петя. За один ход игрок может добавить в кучу два или три камня или увеличить количество камней в куче в два раза. Например, имея кучу из 15 камней, за один ход можно получить кучу из 17, 18 или 30 камней. У каждого игрока, чтобы делать ходы, есть неограниченное количество камней.</a:t>
            </a:r>
          </a:p>
          <a:p>
            <a:pPr marL="0" indent="0">
              <a:buNone/>
            </a:pPr>
            <a:r>
              <a:rPr lang="ru-RU" dirty="0"/>
              <a:t>Игра завершается в тот момент, когда количество камней в куче становится не менее 60.</a:t>
            </a:r>
          </a:p>
          <a:p>
            <a:pPr marL="0" indent="0">
              <a:buNone/>
            </a:pPr>
            <a:r>
              <a:rPr lang="ru-RU" dirty="0"/>
              <a:t>Победителем считается игрок, сделавший последний ход, т.е. первым получивший кучу, в которой будет 60 или больше камней.</a:t>
            </a:r>
          </a:p>
          <a:p>
            <a:pPr marL="0" indent="0">
              <a:buNone/>
            </a:pPr>
            <a:r>
              <a:rPr lang="ru-RU" dirty="0"/>
              <a:t>В начальный момент в куче было S камней; 1 ≤ S≤ 59.</a:t>
            </a:r>
          </a:p>
          <a:p>
            <a:pPr marL="0" indent="0">
              <a:buNone/>
            </a:pPr>
            <a:r>
              <a:rPr lang="ru-RU" dirty="0"/>
              <a:t>Будем говорить, что игрок имеет выигрышную стратегию, если он может выиграть при любых ходах противника. Описать стратегию игрока – значит описать, какой ход он должен сделать в любой ситуации, которая ему может встретиться при различной игре противника. В описание выигрышной стратегии не следует включать ходы играющего по этой стратегии игрока, не являющиеся для него безусловно выигрышными, т.е. не являющиеся выигрышными независимо от игры противника.</a:t>
            </a:r>
          </a:p>
          <a:p>
            <a:pPr marL="0" indent="0">
              <a:buNone/>
            </a:pPr>
            <a:endParaRPr lang="ru-RU" dirty="0"/>
          </a:p>
          <a:p>
            <a:pPr marL="0" indent="0">
              <a:buNone/>
            </a:pPr>
            <a:r>
              <a:rPr lang="ru-RU" dirty="0"/>
              <a:t>Выполните следующие задания. Во всех случаях обосновывайте свой ответ.</a:t>
            </a:r>
          </a:p>
        </p:txBody>
      </p:sp>
    </p:spTree>
    <p:extLst>
      <p:ext uri="{BB962C8B-B14F-4D97-AF65-F5344CB8AC3E}">
        <p14:creationId xmlns:p14="http://schemas.microsoft.com/office/powerpoint/2010/main" val="3516693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736" y="87623"/>
            <a:ext cx="8003232" cy="634082"/>
          </a:xfrm>
        </p:spPr>
        <p:txBody>
          <a:bodyPr>
            <a:normAutofit fontScale="90000"/>
          </a:bodyPr>
          <a:lstStyle/>
          <a:p>
            <a:r>
              <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Задание № 26</a:t>
            </a:r>
          </a:p>
        </p:txBody>
      </p:sp>
      <p:sp>
        <p:nvSpPr>
          <p:cNvPr id="3" name="Объект 2"/>
          <p:cNvSpPr>
            <a:spLocks noGrp="1"/>
          </p:cNvSpPr>
          <p:nvPr>
            <p:ph idx="1"/>
          </p:nvPr>
        </p:nvSpPr>
        <p:spPr>
          <a:xfrm>
            <a:off x="457200" y="836712"/>
            <a:ext cx="8363272" cy="5616624"/>
          </a:xfrm>
        </p:spPr>
        <p:txBody>
          <a:bodyPr>
            <a:normAutofit fontScale="47500" lnSpcReduction="20000"/>
          </a:bodyPr>
          <a:lstStyle/>
          <a:p>
            <a:pPr marL="0" indent="0">
              <a:buNone/>
            </a:pPr>
            <a:r>
              <a:rPr lang="ru-RU" b="1" dirty="0"/>
              <a:t>Задание 1</a:t>
            </a:r>
            <a:endParaRPr lang="ru-RU" dirty="0"/>
          </a:p>
          <a:p>
            <a:pPr marL="0" indent="0">
              <a:buNone/>
            </a:pPr>
            <a:r>
              <a:rPr lang="ru-RU" dirty="0"/>
              <a:t>а) Укажите все такие значения числа </a:t>
            </a:r>
            <a:r>
              <a:rPr lang="ru-RU" i="1" dirty="0" err="1"/>
              <a:t>S</a:t>
            </a:r>
            <a:r>
              <a:rPr lang="ru-RU" dirty="0" err="1"/>
              <a:t>,при</a:t>
            </a:r>
            <a:r>
              <a:rPr lang="ru-RU" dirty="0"/>
              <a:t> которых Петя может выиграть в один ход.</a:t>
            </a:r>
          </a:p>
          <a:p>
            <a:pPr marL="0" indent="0">
              <a:buNone/>
            </a:pPr>
            <a:r>
              <a:rPr lang="ru-RU" dirty="0"/>
              <a:t>б) Укажите такое значение </a:t>
            </a:r>
            <a:r>
              <a:rPr lang="ru-RU" i="1" dirty="0"/>
              <a:t>S</a:t>
            </a:r>
            <a:r>
              <a:rPr lang="ru-RU" dirty="0"/>
              <a:t>, при котором Петя не может выиграть за один ход, но при любом ходе Пети Ваня может выиграть своим первым ходом. Опишите выигрышную стратегию Вани.</a:t>
            </a:r>
          </a:p>
          <a:p>
            <a:pPr marL="0" indent="0">
              <a:buNone/>
            </a:pPr>
            <a:r>
              <a:rPr lang="ru-RU" b="1" dirty="0"/>
              <a:t>Задание 2</a:t>
            </a:r>
            <a:endParaRPr lang="ru-RU" dirty="0"/>
          </a:p>
          <a:p>
            <a:pPr marL="0" indent="0">
              <a:buNone/>
            </a:pPr>
            <a:r>
              <a:rPr lang="ru-RU" dirty="0"/>
              <a:t>Укажите четыре таких значения </a:t>
            </a:r>
            <a:r>
              <a:rPr lang="ru-RU" i="1" dirty="0"/>
              <a:t>S</a:t>
            </a:r>
            <a:r>
              <a:rPr lang="ru-RU" dirty="0"/>
              <a:t>, при которых у Пети есть выигрышная стратегия, причём одновременно выполняются два условия:</a:t>
            </a:r>
          </a:p>
          <a:p>
            <a:pPr marL="0" indent="0">
              <a:buNone/>
            </a:pPr>
            <a:r>
              <a:rPr lang="ru-RU" dirty="0"/>
              <a:t>-Петя не может выиграть за один ход;</a:t>
            </a:r>
          </a:p>
          <a:p>
            <a:pPr marL="0" indent="0">
              <a:buNone/>
            </a:pPr>
            <a:r>
              <a:rPr lang="ru-RU" dirty="0"/>
              <a:t>-Петя может выиграть своим вторым ходом независимо от того, как будет ходить Ваня.</a:t>
            </a:r>
          </a:p>
          <a:p>
            <a:pPr marL="0" indent="0">
              <a:buNone/>
            </a:pPr>
            <a:r>
              <a:rPr lang="ru-RU" dirty="0"/>
              <a:t>Для каждого указанного значения </a:t>
            </a:r>
            <a:r>
              <a:rPr lang="ru-RU" i="1" dirty="0"/>
              <a:t>S</a:t>
            </a:r>
            <a:r>
              <a:rPr lang="ru-RU" dirty="0"/>
              <a:t> опишите выигрышную стратегию Пети.</a:t>
            </a:r>
          </a:p>
          <a:p>
            <a:pPr marL="0" indent="0">
              <a:buNone/>
            </a:pPr>
            <a:r>
              <a:rPr lang="ru-RU" b="1" dirty="0"/>
              <a:t>Задание 3</a:t>
            </a:r>
            <a:endParaRPr lang="ru-RU" dirty="0"/>
          </a:p>
          <a:p>
            <a:pPr marL="0" indent="0">
              <a:buNone/>
            </a:pPr>
            <a:r>
              <a:rPr lang="ru-RU" dirty="0"/>
              <a:t>Укажите значение </a:t>
            </a:r>
            <a:r>
              <a:rPr lang="ru-RU" i="1" dirty="0"/>
              <a:t>S</a:t>
            </a:r>
            <a:r>
              <a:rPr lang="ru-RU" dirty="0"/>
              <a:t>, при котором одновременно выполняются два условия:</a:t>
            </a:r>
          </a:p>
          <a:p>
            <a:pPr marL="0" indent="0">
              <a:buNone/>
            </a:pPr>
            <a:r>
              <a:rPr lang="ru-RU" dirty="0"/>
              <a:t>-у Вани есть выигрышная стратегия, позволяющая ему выиграть первым или вторым ходом при любой игре Пети;</a:t>
            </a:r>
          </a:p>
          <a:p>
            <a:pPr marL="0" indent="0">
              <a:buNone/>
            </a:pPr>
            <a:r>
              <a:rPr lang="ru-RU" dirty="0"/>
              <a:t>-у Вани нет стратегии, которая позволит ему гарантированно выиграть первым ходом.</a:t>
            </a:r>
          </a:p>
          <a:p>
            <a:pPr marL="0" indent="0">
              <a:buNone/>
            </a:pPr>
            <a:r>
              <a:rPr lang="ru-RU" dirty="0"/>
              <a:t>Для указанного значения </a:t>
            </a:r>
            <a:r>
              <a:rPr lang="ru-RU" i="1" dirty="0"/>
              <a:t>S</a:t>
            </a:r>
            <a:r>
              <a:rPr lang="ru-RU" dirty="0"/>
              <a:t> опишите выигрышную стратегию Вани.</a:t>
            </a:r>
          </a:p>
          <a:p>
            <a:pPr marL="0" indent="0">
              <a:buNone/>
            </a:pPr>
            <a:r>
              <a:rPr lang="ru-RU" dirty="0"/>
              <a:t>Постройте дерево всех партий, возможных при этой выигрышной стратегии Вани (в виде рисунка или таблицы). В узлах дерева указывайте количество камней, на рёбрах рекомендуется указывать ходы.</a:t>
            </a:r>
          </a:p>
          <a:p>
            <a:pPr marL="0" indent="0">
              <a:buNone/>
            </a:pPr>
            <a:r>
              <a:rPr lang="ru-RU" dirty="0"/>
              <a:t>Дерево не должно содержать партии, невозможные при реализации выигрывающим игроком своей выигрышной стратегии. Например, полное дерево игры не является верным ответом на это задание.</a:t>
            </a:r>
          </a:p>
        </p:txBody>
      </p:sp>
    </p:spTree>
    <p:extLst>
      <p:ext uri="{BB962C8B-B14F-4D97-AF65-F5344CB8AC3E}">
        <p14:creationId xmlns:p14="http://schemas.microsoft.com/office/powerpoint/2010/main" val="400857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880DF6-CC04-4B81-A8FB-05224809B0C8}"/>
              </a:ext>
            </a:extLst>
          </p:cNvPr>
          <p:cNvSpPr>
            <a:spLocks noGrp="1"/>
          </p:cNvSpPr>
          <p:nvPr>
            <p:ph type="title"/>
          </p:nvPr>
        </p:nvSpPr>
        <p:spPr/>
        <p:txBody>
          <a:bodyPr/>
          <a:lstStyle/>
          <a:p>
            <a:r>
              <a:rPr lang="ru-RU" dirty="0"/>
              <a:t>Любимые ошибки</a:t>
            </a:r>
          </a:p>
        </p:txBody>
      </p:sp>
      <p:sp>
        <p:nvSpPr>
          <p:cNvPr id="3" name="Объект 2">
            <a:extLst>
              <a:ext uri="{FF2B5EF4-FFF2-40B4-BE49-F238E27FC236}">
                <a16:creationId xmlns:a16="http://schemas.microsoft.com/office/drawing/2014/main" id="{8E10401F-3D66-43FF-9925-4A67524C0D42}"/>
              </a:ext>
            </a:extLst>
          </p:cNvPr>
          <p:cNvSpPr>
            <a:spLocks noGrp="1"/>
          </p:cNvSpPr>
          <p:nvPr>
            <p:ph idx="1"/>
          </p:nvPr>
        </p:nvSpPr>
        <p:spPr/>
        <p:txBody>
          <a:bodyPr>
            <a:normAutofit/>
          </a:bodyPr>
          <a:lstStyle/>
          <a:p>
            <a:pPr marL="514350" indent="-514350">
              <a:buAutoNum type="arabicPeriod"/>
            </a:pPr>
            <a:r>
              <a:rPr lang="ru-RU" dirty="0"/>
              <a:t>Внимательно читать задание</a:t>
            </a:r>
          </a:p>
          <a:p>
            <a:pPr marL="514350" indent="-514350">
              <a:buAutoNum type="arabicPeriod"/>
            </a:pPr>
            <a:r>
              <a:rPr lang="ru-RU" dirty="0"/>
              <a:t>В пунктах 1 и 2 можно ссылаться на полученные результаты и писать стратегию словами:</a:t>
            </a:r>
          </a:p>
          <a:p>
            <a:pPr marL="0" indent="0">
              <a:buNone/>
            </a:pPr>
            <a:r>
              <a:rPr lang="ru-RU" dirty="0"/>
              <a:t>Первым ходом Ваня добавляет 1 камень в первую кучу, вторым ходом удваивает количество камней во второй куче.</a:t>
            </a:r>
          </a:p>
        </p:txBody>
      </p:sp>
    </p:spTree>
    <p:extLst>
      <p:ext uri="{BB962C8B-B14F-4D97-AF65-F5344CB8AC3E}">
        <p14:creationId xmlns:p14="http://schemas.microsoft.com/office/powerpoint/2010/main" val="25476147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880DF6-CC04-4B81-A8FB-05224809B0C8}"/>
              </a:ext>
            </a:extLst>
          </p:cNvPr>
          <p:cNvSpPr>
            <a:spLocks noGrp="1"/>
          </p:cNvSpPr>
          <p:nvPr>
            <p:ph type="title"/>
          </p:nvPr>
        </p:nvSpPr>
        <p:spPr/>
        <p:txBody>
          <a:bodyPr/>
          <a:lstStyle/>
          <a:p>
            <a:r>
              <a:rPr lang="ru-RU" dirty="0"/>
              <a:t>Любимые ошибки в 3ей части</a:t>
            </a:r>
          </a:p>
        </p:txBody>
      </p:sp>
      <p:sp>
        <p:nvSpPr>
          <p:cNvPr id="3" name="Объект 2">
            <a:extLst>
              <a:ext uri="{FF2B5EF4-FFF2-40B4-BE49-F238E27FC236}">
                <a16:creationId xmlns:a16="http://schemas.microsoft.com/office/drawing/2014/main" id="{8E10401F-3D66-43FF-9925-4A67524C0D42}"/>
              </a:ext>
            </a:extLst>
          </p:cNvPr>
          <p:cNvSpPr>
            <a:spLocks noGrp="1"/>
          </p:cNvSpPr>
          <p:nvPr>
            <p:ph idx="1"/>
          </p:nvPr>
        </p:nvSpPr>
        <p:spPr/>
        <p:txBody>
          <a:bodyPr>
            <a:normAutofit/>
          </a:bodyPr>
          <a:lstStyle/>
          <a:p>
            <a:pPr marL="514350" indent="-514350">
              <a:buAutoNum type="arabicPeriod"/>
            </a:pPr>
            <a:r>
              <a:rPr lang="ru-RU" dirty="0"/>
              <a:t>Нельзя пользоваться полученными ранее данными</a:t>
            </a:r>
          </a:p>
          <a:p>
            <a:pPr marL="514350" indent="-514350">
              <a:buAutoNum type="arabicPeriod"/>
            </a:pPr>
            <a:r>
              <a:rPr lang="ru-RU" dirty="0"/>
              <a:t>Словесный алгоритм не принимается</a:t>
            </a:r>
          </a:p>
          <a:p>
            <a:pPr marL="514350" indent="-514350">
              <a:buAutoNum type="arabicPeriod"/>
            </a:pPr>
            <a:r>
              <a:rPr lang="ru-RU" dirty="0"/>
              <a:t>Граф или таблица должны быть едины и неразрывны</a:t>
            </a:r>
          </a:p>
          <a:p>
            <a:pPr marL="514350" indent="-514350">
              <a:buAutoNum type="arabicPeriod"/>
            </a:pPr>
            <a:r>
              <a:rPr lang="ru-RU" dirty="0"/>
              <a:t>Для выигрывающего игрока – один ход, для проигрывающего – все ходы.</a:t>
            </a:r>
          </a:p>
        </p:txBody>
      </p:sp>
    </p:spTree>
    <p:extLst>
      <p:ext uri="{BB962C8B-B14F-4D97-AF65-F5344CB8AC3E}">
        <p14:creationId xmlns:p14="http://schemas.microsoft.com/office/powerpoint/2010/main" val="3082695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736" y="87623"/>
            <a:ext cx="8003232" cy="634082"/>
          </a:xfrm>
        </p:spPr>
        <p:txBody>
          <a:bodyPr>
            <a:normAutofit fontScale="90000"/>
          </a:bodyPr>
          <a:lstStyle/>
          <a:p>
            <a:r>
              <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Задание № 27</a:t>
            </a:r>
          </a:p>
        </p:txBody>
      </p:sp>
      <p:sp>
        <p:nvSpPr>
          <p:cNvPr id="3" name="Объект 2"/>
          <p:cNvSpPr>
            <a:spLocks noGrp="1"/>
          </p:cNvSpPr>
          <p:nvPr>
            <p:ph idx="1"/>
          </p:nvPr>
        </p:nvSpPr>
        <p:spPr>
          <a:xfrm>
            <a:off x="457200" y="836712"/>
            <a:ext cx="8363272" cy="5616624"/>
          </a:xfrm>
        </p:spPr>
        <p:txBody>
          <a:bodyPr>
            <a:normAutofit fontScale="92500" lnSpcReduction="20000"/>
          </a:bodyPr>
          <a:lstStyle/>
          <a:p>
            <a:pPr marL="0" indent="0">
              <a:buNone/>
            </a:pPr>
            <a:r>
              <a:rPr lang="ru-RU" dirty="0"/>
              <a:t>Вводятся </a:t>
            </a:r>
            <a:r>
              <a:rPr lang="en-US" dirty="0"/>
              <a:t>N </a:t>
            </a:r>
            <a:r>
              <a:rPr lang="ru-RU" dirty="0"/>
              <a:t>натуральных чисел, </a:t>
            </a:r>
            <a:r>
              <a:rPr lang="en-US" dirty="0"/>
              <a:t>N&lt;=10000</a:t>
            </a:r>
            <a:r>
              <a:rPr lang="ru-RU" dirty="0"/>
              <a:t>, контрольными числами последовательности являются два элемента последовательности сумма которых:</a:t>
            </a:r>
            <a:br>
              <a:rPr lang="ru-RU" dirty="0"/>
            </a:br>
            <a:r>
              <a:rPr lang="ru-RU" dirty="0"/>
              <a:t>сумма двух чисел </a:t>
            </a:r>
            <a:r>
              <a:rPr lang="en-US" dirty="0"/>
              <a:t>c </a:t>
            </a:r>
            <a:r>
              <a:rPr lang="ru-RU" dirty="0"/>
              <a:t>номерами </a:t>
            </a:r>
            <a:r>
              <a:rPr lang="en-US" dirty="0"/>
              <a:t>k1 </a:t>
            </a:r>
            <a:r>
              <a:rPr lang="ru-RU" dirty="0"/>
              <a:t>и </a:t>
            </a:r>
            <a:r>
              <a:rPr lang="en-US" dirty="0"/>
              <a:t>k2</a:t>
            </a:r>
            <a:r>
              <a:rPr lang="ru-RU" dirty="0"/>
              <a:t>, такая что выполняются следующие условия:</a:t>
            </a:r>
          </a:p>
          <a:p>
            <a:pPr marL="514350" indent="-514350">
              <a:buAutoNum type="arabicPeriod"/>
            </a:pPr>
            <a:r>
              <a:rPr lang="ru-RU" dirty="0"/>
              <a:t>Если </a:t>
            </a:r>
            <a:r>
              <a:rPr lang="en-US" dirty="0"/>
              <a:t>k1&lt;k2</a:t>
            </a:r>
            <a:r>
              <a:rPr lang="ru-RU" dirty="0"/>
              <a:t>, то </a:t>
            </a:r>
            <a:r>
              <a:rPr lang="en-US" dirty="0"/>
              <a:t>a[k1]&gt;a[k2]</a:t>
            </a:r>
          </a:p>
          <a:p>
            <a:pPr marL="514350" indent="-514350">
              <a:buAutoNum type="arabicPeriod"/>
            </a:pPr>
            <a:r>
              <a:rPr lang="en-US" dirty="0"/>
              <a:t>2. a[k1]+a[k2] </a:t>
            </a:r>
            <a:r>
              <a:rPr lang="ru-RU" dirty="0"/>
              <a:t>кратно </a:t>
            </a:r>
            <a:r>
              <a:rPr lang="en-US" dirty="0"/>
              <a:t>m = 127</a:t>
            </a:r>
            <a:endParaRPr lang="ru-RU" dirty="0"/>
          </a:p>
          <a:p>
            <a:pPr marL="0" indent="0">
              <a:buNone/>
            </a:pPr>
            <a:r>
              <a:rPr lang="ru-RU" dirty="0"/>
              <a:t>Программа должна быть эффективна по памяти (занимать не более 4КБт)</a:t>
            </a:r>
            <a:br>
              <a:rPr lang="ru-RU" dirty="0"/>
            </a:br>
            <a:r>
              <a:rPr lang="ru-RU" dirty="0"/>
              <a:t>Программа должна быть эффективна по времени, т.е. количество действий должно расти с ростом </a:t>
            </a:r>
            <a:r>
              <a:rPr lang="en-US" dirty="0"/>
              <a:t>N </a:t>
            </a:r>
            <a:r>
              <a:rPr lang="ru-RU" dirty="0"/>
              <a:t>и </a:t>
            </a:r>
            <a:r>
              <a:rPr lang="en-US" dirty="0"/>
              <a:t>m </a:t>
            </a:r>
            <a:r>
              <a:rPr lang="ru-RU" dirty="0"/>
              <a:t>менее чем </a:t>
            </a:r>
            <a:r>
              <a:rPr lang="en-US" dirty="0"/>
              <a:t>N*m</a:t>
            </a:r>
          </a:p>
          <a:p>
            <a:pPr marL="0" indent="0">
              <a:buNone/>
            </a:pPr>
            <a:endParaRPr lang="en-US" dirty="0"/>
          </a:p>
          <a:p>
            <a:pPr marL="514350" indent="-514350">
              <a:buAutoNum type="arabicPeriod"/>
            </a:pPr>
            <a:endParaRPr lang="ru-RU" dirty="0"/>
          </a:p>
        </p:txBody>
      </p:sp>
    </p:spTree>
    <p:extLst>
      <p:ext uri="{BB962C8B-B14F-4D97-AF65-F5344CB8AC3E}">
        <p14:creationId xmlns:p14="http://schemas.microsoft.com/office/powerpoint/2010/main" val="17157165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880DF6-CC04-4B81-A8FB-05224809B0C8}"/>
              </a:ext>
            </a:extLst>
          </p:cNvPr>
          <p:cNvSpPr>
            <a:spLocks noGrp="1"/>
          </p:cNvSpPr>
          <p:nvPr>
            <p:ph type="title"/>
          </p:nvPr>
        </p:nvSpPr>
        <p:spPr/>
        <p:txBody>
          <a:bodyPr/>
          <a:lstStyle/>
          <a:p>
            <a:r>
              <a:rPr lang="ru-RU" dirty="0"/>
              <a:t>Любимые ошибки</a:t>
            </a:r>
          </a:p>
        </p:txBody>
      </p:sp>
      <p:sp>
        <p:nvSpPr>
          <p:cNvPr id="3" name="Объект 2">
            <a:extLst>
              <a:ext uri="{FF2B5EF4-FFF2-40B4-BE49-F238E27FC236}">
                <a16:creationId xmlns:a16="http://schemas.microsoft.com/office/drawing/2014/main" id="{8E10401F-3D66-43FF-9925-4A67524C0D42}"/>
              </a:ext>
            </a:extLst>
          </p:cNvPr>
          <p:cNvSpPr>
            <a:spLocks noGrp="1"/>
          </p:cNvSpPr>
          <p:nvPr>
            <p:ph idx="1"/>
          </p:nvPr>
        </p:nvSpPr>
        <p:spPr/>
        <p:txBody>
          <a:bodyPr>
            <a:normAutofit/>
          </a:bodyPr>
          <a:lstStyle/>
          <a:p>
            <a:pPr marL="514350" indent="-514350">
              <a:buAutoNum type="arabicPeriod"/>
            </a:pPr>
            <a:r>
              <a:rPr lang="ru-RU" dirty="0"/>
              <a:t>Внимательно читать задание, например надо вывести 2 числа, а не их сумму.</a:t>
            </a:r>
          </a:p>
          <a:p>
            <a:pPr marL="514350" indent="-514350">
              <a:buAutoNum type="arabicPeriod"/>
            </a:pPr>
            <a:r>
              <a:rPr lang="ru-RU" dirty="0"/>
              <a:t>Не посчитать пару дважды, тем более элемент сам с собой</a:t>
            </a:r>
          </a:p>
          <a:p>
            <a:pPr marL="514350" indent="-514350">
              <a:buAutoNum type="arabicPeriod"/>
            </a:pPr>
            <a:r>
              <a:rPr lang="ru-RU" dirty="0"/>
              <a:t>Счётчики, суммы обнулить, за пределы массива не выходить</a:t>
            </a:r>
          </a:p>
        </p:txBody>
      </p:sp>
    </p:spTree>
    <p:extLst>
      <p:ext uri="{BB962C8B-B14F-4D97-AF65-F5344CB8AC3E}">
        <p14:creationId xmlns:p14="http://schemas.microsoft.com/office/powerpoint/2010/main" val="3613356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Задание № 24</a:t>
            </a:r>
          </a:p>
        </p:txBody>
      </p:sp>
      <p:sp>
        <p:nvSpPr>
          <p:cNvPr id="3" name="Объект 2"/>
          <p:cNvSpPr>
            <a:spLocks noGrp="1"/>
          </p:cNvSpPr>
          <p:nvPr>
            <p:ph idx="1"/>
          </p:nvPr>
        </p:nvSpPr>
        <p:spPr/>
        <p:txBody>
          <a:bodyPr>
            <a:normAutofit lnSpcReduction="10000"/>
          </a:bodyPr>
          <a:lstStyle/>
          <a:p>
            <a:pPr marL="0" indent="0">
              <a:buNone/>
            </a:pPr>
            <a:r>
              <a:rPr lang="ru-RU" dirty="0"/>
              <a:t>Дана программа, которая написана </a:t>
            </a:r>
            <a:r>
              <a:rPr lang="ru-RU" b="1" i="1" dirty="0"/>
              <a:t>неправильно !!!</a:t>
            </a:r>
          </a:p>
          <a:p>
            <a:pPr marL="0" indent="0">
              <a:buNone/>
            </a:pPr>
            <a:r>
              <a:rPr lang="ru-RU" dirty="0"/>
              <a:t>Надо: </a:t>
            </a:r>
          </a:p>
          <a:p>
            <a:pPr marL="514350" indent="-514350">
              <a:buAutoNum type="arabicPeriod"/>
            </a:pPr>
            <a:r>
              <a:rPr lang="ru-RU" dirty="0"/>
              <a:t>Что выведет программа при данном исходном значении</a:t>
            </a:r>
          </a:p>
          <a:p>
            <a:pPr marL="514350" indent="-514350">
              <a:buAutoNum type="arabicPeriod"/>
            </a:pPr>
            <a:r>
              <a:rPr lang="ru-RU" dirty="0"/>
              <a:t>При каком значении программа выведет правильный ответ</a:t>
            </a:r>
          </a:p>
          <a:p>
            <a:pPr marL="514350" indent="-514350">
              <a:buAutoNum type="arabicPeriod"/>
            </a:pPr>
            <a:r>
              <a:rPr lang="ru-RU" dirty="0"/>
              <a:t>Исправить </a:t>
            </a:r>
            <a:r>
              <a:rPr lang="ru-RU" b="1" i="1" dirty="0"/>
              <a:t>две строки </a:t>
            </a:r>
            <a:r>
              <a:rPr lang="ru-RU" dirty="0"/>
              <a:t>программы, так чтобы она выводила правильный ответ</a:t>
            </a:r>
          </a:p>
        </p:txBody>
      </p:sp>
    </p:spTree>
    <p:extLst>
      <p:ext uri="{BB962C8B-B14F-4D97-AF65-F5344CB8AC3E}">
        <p14:creationId xmlns:p14="http://schemas.microsoft.com/office/powerpoint/2010/main" val="8438123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1B52477-1646-424C-96B9-074316F48B4E}"/>
              </a:ext>
            </a:extLst>
          </p:cNvPr>
          <p:cNvSpPr>
            <a:spLocks noGrp="1"/>
          </p:cNvSpPr>
          <p:nvPr>
            <p:ph type="title"/>
          </p:nvPr>
        </p:nvSpPr>
        <p:spPr/>
        <p:txBody>
          <a:bodyPr/>
          <a:lstStyle/>
          <a:p>
            <a:r>
              <a:rPr lang="ru-RU" b="1" dirty="0">
                <a:ln w="22225">
                  <a:solidFill>
                    <a:schemeClr val="accent2"/>
                  </a:solidFill>
                  <a:prstDash val="solid"/>
                </a:ln>
                <a:solidFill>
                  <a:schemeClr val="accent2">
                    <a:lumMod val="40000"/>
                    <a:lumOff val="60000"/>
                  </a:schemeClr>
                </a:solidFill>
              </a:rPr>
              <a:t>Важно !!!</a:t>
            </a:r>
          </a:p>
        </p:txBody>
      </p:sp>
      <p:sp>
        <p:nvSpPr>
          <p:cNvPr id="3" name="Объект 2">
            <a:extLst>
              <a:ext uri="{FF2B5EF4-FFF2-40B4-BE49-F238E27FC236}">
                <a16:creationId xmlns:a16="http://schemas.microsoft.com/office/drawing/2014/main" id="{E9261357-5B0E-4FD9-8694-4C06E669B79A}"/>
              </a:ext>
            </a:extLst>
          </p:cNvPr>
          <p:cNvSpPr>
            <a:spLocks noGrp="1"/>
          </p:cNvSpPr>
          <p:nvPr>
            <p:ph idx="1"/>
          </p:nvPr>
        </p:nvSpPr>
        <p:spPr/>
        <p:txBody>
          <a:bodyPr>
            <a:normAutofit/>
          </a:bodyPr>
          <a:lstStyle/>
          <a:p>
            <a:pPr marL="0" indent="0" algn="ctr">
              <a:buNone/>
            </a:pPr>
            <a:r>
              <a:rPr lang="ru-RU" sz="4800" b="1" dirty="0">
                <a:ln w="9525">
                  <a:solidFill>
                    <a:srgbClr val="FFFF00"/>
                  </a:solidFill>
                  <a:prstDash val="solid"/>
                </a:ln>
                <a:solidFill>
                  <a:srgbClr val="FF0000"/>
                </a:solidFill>
                <a:effectLst>
                  <a:outerShdw blurRad="12700" dist="38100" dir="2700000" algn="tl" rotWithShape="0">
                    <a:schemeClr val="accent5">
                      <a:lumMod val="60000"/>
                      <a:lumOff val="40000"/>
                    </a:schemeClr>
                  </a:outerShdw>
                </a:effectLst>
              </a:rPr>
              <a:t>Делать на 2 балла, потом думать про 4 !!!</a:t>
            </a:r>
          </a:p>
        </p:txBody>
      </p:sp>
    </p:spTree>
    <p:extLst>
      <p:ext uri="{BB962C8B-B14F-4D97-AF65-F5344CB8AC3E}">
        <p14:creationId xmlns:p14="http://schemas.microsoft.com/office/powerpoint/2010/main" val="2477702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Например</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750" t="17461" r="7455" b="69572"/>
          <a:stretch/>
        </p:blipFill>
        <p:spPr bwMode="auto">
          <a:xfrm>
            <a:off x="221095" y="1196752"/>
            <a:ext cx="8820338"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6508" t="63402" r="25657" b="6892"/>
          <a:stretch/>
        </p:blipFill>
        <p:spPr bwMode="auto">
          <a:xfrm>
            <a:off x="8423" y="2636912"/>
            <a:ext cx="4320480" cy="3688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5325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Например</a:t>
            </a:r>
          </a:p>
        </p:txBody>
      </p:sp>
      <p:sp>
        <p:nvSpPr>
          <p:cNvPr id="4" name="Объект 3"/>
          <p:cNvSpPr>
            <a:spLocks noGrp="1"/>
          </p:cNvSpPr>
          <p:nvPr>
            <p:ph idx="1"/>
          </p:nvPr>
        </p:nvSpPr>
        <p:spPr>
          <a:xfrm>
            <a:off x="4427984" y="2708920"/>
            <a:ext cx="4258816" cy="3744416"/>
          </a:xfrm>
        </p:spPr>
        <p:txBody>
          <a:bodyPr>
            <a:normAutofit/>
          </a:bodyPr>
          <a:lstStyle/>
          <a:p>
            <a:pPr marL="0" indent="0">
              <a:buNone/>
            </a:pPr>
            <a:r>
              <a:rPr lang="ru-RU" sz="2800" dirty="0"/>
              <a:t>Что выведет программа при вводе числа 16?</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750" t="17461" r="7455" b="69572"/>
          <a:stretch/>
        </p:blipFill>
        <p:spPr bwMode="auto">
          <a:xfrm>
            <a:off x="221095" y="1196752"/>
            <a:ext cx="8820338"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6508" t="63402" r="25657" b="6892"/>
          <a:stretch/>
        </p:blipFill>
        <p:spPr bwMode="auto">
          <a:xfrm>
            <a:off x="8423" y="2636912"/>
            <a:ext cx="4320480" cy="3688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7698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Например</a:t>
            </a:r>
          </a:p>
        </p:txBody>
      </p:sp>
      <p:sp>
        <p:nvSpPr>
          <p:cNvPr id="4" name="Объект 3"/>
          <p:cNvSpPr>
            <a:spLocks noGrp="1"/>
          </p:cNvSpPr>
          <p:nvPr>
            <p:ph idx="1"/>
          </p:nvPr>
        </p:nvSpPr>
        <p:spPr>
          <a:xfrm>
            <a:off x="4427984" y="2708920"/>
            <a:ext cx="4258816" cy="3744416"/>
          </a:xfrm>
        </p:spPr>
        <p:txBody>
          <a:bodyPr>
            <a:normAutofit/>
          </a:bodyPr>
          <a:lstStyle/>
          <a:p>
            <a:pPr marL="0" indent="0">
              <a:buNone/>
            </a:pPr>
            <a:r>
              <a:rPr lang="ru-RU" sz="2800" dirty="0"/>
              <a:t>Что выведет программа при вводе числа 16?</a:t>
            </a:r>
          </a:p>
          <a:p>
            <a:pPr marL="0" indent="0">
              <a:buNone/>
            </a:pPr>
            <a:r>
              <a:rPr lang="ru-RU" sz="2800" dirty="0"/>
              <a:t>0 </a:t>
            </a:r>
            <a:r>
              <a:rPr lang="en-US" sz="2800" dirty="0"/>
              <a:t>mod 4 =0</a:t>
            </a:r>
          </a:p>
          <a:p>
            <a:pPr marL="0" indent="0">
              <a:buNone/>
            </a:pPr>
            <a:r>
              <a:rPr lang="en-US" sz="2800" dirty="0"/>
              <a:t>k=1, n=4</a:t>
            </a:r>
          </a:p>
          <a:p>
            <a:pPr marL="0" indent="0">
              <a:buNone/>
            </a:pPr>
            <a:r>
              <a:rPr lang="en-US" sz="2800" dirty="0"/>
              <a:t>1 mod 4 = 1 </a:t>
            </a:r>
            <a:r>
              <a:rPr lang="ru-RU" sz="2800" dirty="0"/>
              <a:t>вышли из цикла</a:t>
            </a:r>
          </a:p>
          <a:p>
            <a:pPr marL="0" indent="0">
              <a:buNone/>
            </a:pPr>
            <a:r>
              <a:rPr lang="ru-RU" sz="2800" dirty="0"/>
              <a:t>4</a:t>
            </a:r>
            <a:r>
              <a:rPr lang="en-US" sz="2800" dirty="0"/>
              <a:t>&lt;= 4 </a:t>
            </a:r>
            <a:r>
              <a:rPr lang="ru-RU" sz="2800" dirty="0"/>
              <a:t>выводит </a:t>
            </a:r>
            <a:r>
              <a:rPr lang="en-US" sz="2800" dirty="0"/>
              <a:t>k</a:t>
            </a:r>
            <a:r>
              <a:rPr lang="ru-RU" sz="2800" dirty="0"/>
              <a:t>=1</a:t>
            </a:r>
            <a:r>
              <a:rPr lang="en-US" sz="2800" dirty="0"/>
              <a:t> </a:t>
            </a:r>
          </a:p>
          <a:p>
            <a:pPr marL="0" indent="0">
              <a:buNone/>
            </a:pPr>
            <a:endParaRPr lang="ru-RU" sz="28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750" t="17461" r="7455" b="69572"/>
          <a:stretch/>
        </p:blipFill>
        <p:spPr bwMode="auto">
          <a:xfrm>
            <a:off x="221095" y="1196752"/>
            <a:ext cx="8820338"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6508" t="63402" r="25657" b="6892"/>
          <a:stretch/>
        </p:blipFill>
        <p:spPr bwMode="auto">
          <a:xfrm>
            <a:off x="8423" y="2636912"/>
            <a:ext cx="4320480" cy="3688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2410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Например</a:t>
            </a:r>
          </a:p>
        </p:txBody>
      </p:sp>
      <p:sp>
        <p:nvSpPr>
          <p:cNvPr id="4" name="Объект 3"/>
          <p:cNvSpPr>
            <a:spLocks noGrp="1"/>
          </p:cNvSpPr>
          <p:nvPr>
            <p:ph idx="1"/>
          </p:nvPr>
        </p:nvSpPr>
        <p:spPr>
          <a:xfrm>
            <a:off x="4427984" y="2708920"/>
            <a:ext cx="4258816" cy="3744416"/>
          </a:xfrm>
        </p:spPr>
        <p:txBody>
          <a:bodyPr>
            <a:normAutofit/>
          </a:bodyPr>
          <a:lstStyle/>
          <a:p>
            <a:pPr marL="0" indent="0">
              <a:buNone/>
            </a:pPr>
            <a:r>
              <a:rPr lang="ru-RU" sz="2800" dirty="0"/>
              <a:t>При каком числе программа выведет правильный ответ?</a:t>
            </a:r>
          </a:p>
          <a:p>
            <a:pPr marL="0" indent="0">
              <a:buNone/>
            </a:pPr>
            <a:r>
              <a:rPr lang="ru-RU" sz="2800" dirty="0"/>
              <a:t>Данная программа всегда выводит 1 !!!</a:t>
            </a:r>
          </a:p>
          <a:p>
            <a:pPr marL="0" indent="0">
              <a:buNone/>
            </a:pPr>
            <a:r>
              <a:rPr lang="ru-RU" sz="2800" dirty="0"/>
              <a:t>Тогда правильный ответ </a:t>
            </a:r>
            <a:r>
              <a:rPr lang="en-US" sz="2800" dirty="0"/>
              <a:t>n=4</a:t>
            </a:r>
            <a:endParaRPr lang="ru-RU" sz="28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750" t="17461" r="7455" b="69572"/>
          <a:stretch/>
        </p:blipFill>
        <p:spPr bwMode="auto">
          <a:xfrm>
            <a:off x="221095" y="1196752"/>
            <a:ext cx="8820338"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6508" t="63402" r="25657" b="6892"/>
          <a:stretch/>
        </p:blipFill>
        <p:spPr bwMode="auto">
          <a:xfrm>
            <a:off x="8423" y="2636912"/>
            <a:ext cx="4320480" cy="3688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19919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Например</a:t>
            </a:r>
          </a:p>
        </p:txBody>
      </p:sp>
      <p:sp>
        <p:nvSpPr>
          <p:cNvPr id="4" name="Объект 3"/>
          <p:cNvSpPr>
            <a:spLocks noGrp="1"/>
          </p:cNvSpPr>
          <p:nvPr>
            <p:ph idx="1"/>
          </p:nvPr>
        </p:nvSpPr>
        <p:spPr>
          <a:xfrm>
            <a:off x="4427984" y="2708920"/>
            <a:ext cx="4258816" cy="3744416"/>
          </a:xfrm>
        </p:spPr>
        <p:txBody>
          <a:bodyPr>
            <a:normAutofit/>
          </a:bodyPr>
          <a:lstStyle/>
          <a:p>
            <a:pPr marL="0" indent="0">
              <a:buNone/>
            </a:pPr>
            <a:r>
              <a:rPr lang="ru-RU" sz="2800" dirty="0"/>
              <a:t>В программе перепутаны переменные </a:t>
            </a:r>
            <a:r>
              <a:rPr lang="en-US" sz="2800" dirty="0"/>
              <a:t>k </a:t>
            </a:r>
            <a:r>
              <a:rPr lang="ru-RU" sz="2800" dirty="0"/>
              <a:t>и </a:t>
            </a:r>
            <a:r>
              <a:rPr lang="en-US" sz="2800" dirty="0"/>
              <a:t>n</a:t>
            </a:r>
            <a:r>
              <a:rPr lang="ru-RU" sz="2800" dirty="0"/>
              <a:t> в цикле </a:t>
            </a:r>
            <a:r>
              <a:rPr lang="en-US" sz="2800" dirty="0"/>
              <a:t>while</a:t>
            </a:r>
          </a:p>
          <a:p>
            <a:pPr marL="0" indent="0">
              <a:buNone/>
            </a:pPr>
            <a:r>
              <a:rPr lang="en-US" sz="2800" dirty="0"/>
              <a:t>While k mod 4 = 0 do begin</a:t>
            </a:r>
          </a:p>
          <a:p>
            <a:pPr marL="0" indent="0">
              <a:buNone/>
            </a:pPr>
            <a:r>
              <a:rPr lang="ru-RU" sz="2800" dirty="0"/>
              <a:t>Заменить на</a:t>
            </a:r>
          </a:p>
          <a:p>
            <a:pPr marL="0" indent="0">
              <a:buNone/>
            </a:pPr>
            <a:r>
              <a:rPr lang="en-US" sz="2800" dirty="0"/>
              <a:t>While n mod 4 = 0 do begin</a:t>
            </a:r>
          </a:p>
          <a:p>
            <a:pPr marL="0" indent="0">
              <a:buNone/>
            </a:pPr>
            <a:endParaRPr lang="en-US" sz="2800" dirty="0"/>
          </a:p>
          <a:p>
            <a:pPr marL="0" indent="0">
              <a:buNone/>
            </a:pPr>
            <a:endParaRPr lang="ru-RU" sz="28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750" t="17461" r="7455" b="69572"/>
          <a:stretch/>
        </p:blipFill>
        <p:spPr bwMode="auto">
          <a:xfrm>
            <a:off x="221095" y="1196752"/>
            <a:ext cx="8820338"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6508" t="63402" r="25657" b="6892"/>
          <a:stretch/>
        </p:blipFill>
        <p:spPr bwMode="auto">
          <a:xfrm>
            <a:off x="8423" y="2636912"/>
            <a:ext cx="4320480" cy="3688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172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t>Например</a:t>
            </a:r>
          </a:p>
        </p:txBody>
      </p:sp>
      <p:sp>
        <p:nvSpPr>
          <p:cNvPr id="4" name="Объект 3"/>
          <p:cNvSpPr>
            <a:spLocks noGrp="1"/>
          </p:cNvSpPr>
          <p:nvPr>
            <p:ph idx="1"/>
          </p:nvPr>
        </p:nvSpPr>
        <p:spPr>
          <a:xfrm>
            <a:off x="4427984" y="1196752"/>
            <a:ext cx="4258816" cy="5256584"/>
          </a:xfrm>
        </p:spPr>
        <p:txBody>
          <a:bodyPr>
            <a:normAutofit fontScale="92500"/>
          </a:bodyPr>
          <a:lstStyle/>
          <a:p>
            <a:pPr marL="0" indent="0">
              <a:buNone/>
            </a:pPr>
            <a:r>
              <a:rPr lang="ru-RU" sz="2800" dirty="0"/>
              <a:t>Ищем вторую ошибку</a:t>
            </a:r>
          </a:p>
          <a:p>
            <a:pPr marL="514350" indent="-514350">
              <a:buAutoNum type="arabicPeriod"/>
            </a:pPr>
            <a:r>
              <a:rPr lang="ru-RU" sz="2800" dirty="0"/>
              <a:t>Прогоняем снова 16 – проходит</a:t>
            </a:r>
          </a:p>
          <a:p>
            <a:pPr marL="514350" indent="-514350">
              <a:buAutoNum type="arabicPeriod"/>
            </a:pPr>
            <a:r>
              <a:rPr lang="ru-RU" sz="2800" dirty="0"/>
              <a:t>В программе есть вариант </a:t>
            </a:r>
            <a:r>
              <a:rPr lang="en-US" sz="2800" dirty="0"/>
              <a:t>NO, </a:t>
            </a:r>
            <a:r>
              <a:rPr lang="ru-RU" sz="2800" dirty="0"/>
              <a:t>проверяем любое число с этим вариантом, оно его не реализует.</a:t>
            </a:r>
          </a:p>
          <a:p>
            <a:pPr marL="514350" indent="-514350">
              <a:buAutoNum type="arabicPeriod"/>
            </a:pPr>
            <a:r>
              <a:rPr lang="ru-RU" sz="2800" dirty="0"/>
              <a:t>Приходим к мысли заменить </a:t>
            </a:r>
          </a:p>
          <a:p>
            <a:pPr marL="0" indent="0">
              <a:buNone/>
            </a:pPr>
            <a:r>
              <a:rPr lang="en-US" sz="2800" dirty="0"/>
              <a:t>if n&lt;=4 then </a:t>
            </a:r>
            <a:r>
              <a:rPr lang="ru-RU" sz="2800" dirty="0"/>
              <a:t>на </a:t>
            </a:r>
            <a:r>
              <a:rPr lang="en-US" sz="2800" dirty="0"/>
              <a:t>if n=</a:t>
            </a:r>
            <a:r>
              <a:rPr lang="ru-RU" sz="2800" dirty="0"/>
              <a:t>1 </a:t>
            </a:r>
            <a:r>
              <a:rPr lang="en-US" sz="2800" dirty="0"/>
              <a:t>then </a:t>
            </a:r>
          </a:p>
          <a:p>
            <a:pPr marL="0" indent="0">
              <a:buNone/>
            </a:pPr>
            <a:r>
              <a:rPr lang="en-US" sz="2800" dirty="0"/>
              <a:t> </a:t>
            </a:r>
            <a:endParaRPr lang="ru-RU" sz="2800" dirty="0"/>
          </a:p>
        </p:txBody>
      </p:sp>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6508" t="63402" r="25657" b="6892"/>
          <a:stretch/>
        </p:blipFill>
        <p:spPr bwMode="auto">
          <a:xfrm>
            <a:off x="8423" y="2636912"/>
            <a:ext cx="4320480" cy="3688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7658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Ответ</a:t>
            </a:r>
          </a:p>
        </p:txBody>
      </p:sp>
      <p:sp>
        <p:nvSpPr>
          <p:cNvPr id="3" name="Объект 2"/>
          <p:cNvSpPr>
            <a:spLocks noGrp="1"/>
          </p:cNvSpPr>
          <p:nvPr>
            <p:ph idx="1"/>
          </p:nvPr>
        </p:nvSpPr>
        <p:spPr/>
        <p:txBody>
          <a:bodyPr/>
          <a:lstStyle/>
          <a:p>
            <a:pPr marL="514350" indent="-514350">
              <a:buAutoNum type="arabicPeriod"/>
            </a:pPr>
            <a:r>
              <a:rPr lang="ru-RU" dirty="0"/>
              <a:t>1</a:t>
            </a:r>
          </a:p>
          <a:p>
            <a:pPr marL="514350" indent="-514350">
              <a:buAutoNum type="arabicPeriod"/>
            </a:pPr>
            <a:r>
              <a:rPr lang="ru-RU" dirty="0"/>
              <a:t>4</a:t>
            </a:r>
          </a:p>
          <a:p>
            <a:pPr marL="0" indent="0">
              <a:buNone/>
            </a:pPr>
            <a:r>
              <a:rPr lang="ru-RU" dirty="0"/>
              <a:t>3. </a:t>
            </a:r>
            <a:r>
              <a:rPr lang="en-US" dirty="0"/>
              <a:t>While k mod 4 = 0 do begin</a:t>
            </a:r>
          </a:p>
          <a:p>
            <a:pPr marL="0" indent="0">
              <a:buNone/>
            </a:pPr>
            <a:r>
              <a:rPr lang="ru-RU" dirty="0"/>
              <a:t>Заменить на </a:t>
            </a:r>
            <a:r>
              <a:rPr lang="en-US" dirty="0"/>
              <a:t>While n mod 4 = 0 do begin</a:t>
            </a:r>
            <a:endParaRPr lang="ru-RU" dirty="0"/>
          </a:p>
          <a:p>
            <a:pPr marL="0" indent="0">
              <a:buNone/>
            </a:pPr>
            <a:r>
              <a:rPr lang="en-US" dirty="0"/>
              <a:t>if n&lt;=4 then </a:t>
            </a:r>
            <a:r>
              <a:rPr lang="ru-RU" dirty="0"/>
              <a:t>заменить на </a:t>
            </a:r>
            <a:r>
              <a:rPr lang="ru-RU" dirty="0" err="1"/>
              <a:t>на</a:t>
            </a:r>
            <a:r>
              <a:rPr lang="ru-RU" dirty="0"/>
              <a:t> </a:t>
            </a:r>
            <a:r>
              <a:rPr lang="en-US" dirty="0"/>
              <a:t>if n=</a:t>
            </a:r>
            <a:r>
              <a:rPr lang="ru-RU" dirty="0"/>
              <a:t>1 </a:t>
            </a:r>
            <a:r>
              <a:rPr lang="en-US" dirty="0"/>
              <a:t>then </a:t>
            </a:r>
          </a:p>
          <a:p>
            <a:pPr marL="0" indent="0">
              <a:buNone/>
            </a:pPr>
            <a:endParaRPr lang="en-US" dirty="0"/>
          </a:p>
          <a:p>
            <a:pPr marL="514350" indent="-514350">
              <a:buAutoNum type="arabicPeriod"/>
            </a:pPr>
            <a:endParaRPr lang="ru-RU" dirty="0"/>
          </a:p>
        </p:txBody>
      </p:sp>
    </p:spTree>
    <p:extLst>
      <p:ext uri="{BB962C8B-B14F-4D97-AF65-F5344CB8AC3E}">
        <p14:creationId xmlns:p14="http://schemas.microsoft.com/office/powerpoint/2010/main" val="313232116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781</Words>
  <Application>Microsoft Office PowerPoint</Application>
  <PresentationFormat>Экран (4:3)</PresentationFormat>
  <Paragraphs>99</Paragraphs>
  <Slides>20</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20</vt:i4>
      </vt:variant>
    </vt:vector>
  </HeadingPairs>
  <TitlesOfParts>
    <vt:vector size="23" baseType="lpstr">
      <vt:lpstr>Arial</vt:lpstr>
      <vt:lpstr>Calibri</vt:lpstr>
      <vt:lpstr>Тема Office</vt:lpstr>
      <vt:lpstr>ЕГЭ</vt:lpstr>
      <vt:lpstr>Задание № 24</vt:lpstr>
      <vt:lpstr>Например</vt:lpstr>
      <vt:lpstr>Например</vt:lpstr>
      <vt:lpstr>Например</vt:lpstr>
      <vt:lpstr>Например</vt:lpstr>
      <vt:lpstr>Например</vt:lpstr>
      <vt:lpstr>Например</vt:lpstr>
      <vt:lpstr>Ответ</vt:lpstr>
      <vt:lpstr>Типовые ошибки</vt:lpstr>
      <vt:lpstr>Задание № 25</vt:lpstr>
      <vt:lpstr>Любимые ошибки</vt:lpstr>
      <vt:lpstr>Любимые ошибки</vt:lpstr>
      <vt:lpstr>Задание № 26</vt:lpstr>
      <vt:lpstr>Задание № 26</vt:lpstr>
      <vt:lpstr>Любимые ошибки</vt:lpstr>
      <vt:lpstr>Любимые ошибки в 3ей части</vt:lpstr>
      <vt:lpstr>Задание № 27</vt:lpstr>
      <vt:lpstr>Любимые ошибки</vt:lpstr>
      <vt:lpstr>Важно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ЕГЭ</dc:title>
  <dc:creator>Учитель</dc:creator>
  <cp:lastModifiedBy>Александр Олегович Евгеньев</cp:lastModifiedBy>
  <cp:revision>12</cp:revision>
  <dcterms:created xsi:type="dcterms:W3CDTF">2019-10-16T09:47:00Z</dcterms:created>
  <dcterms:modified xsi:type="dcterms:W3CDTF">2019-10-16T11:57:16Z</dcterms:modified>
</cp:coreProperties>
</file>