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6" r:id="rId4"/>
    <p:sldId id="268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BCE3-BE3B-48AC-9484-7C6025C4179E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B32F-1D50-453E-AC73-5C675BEB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32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BCE3-BE3B-48AC-9484-7C6025C4179E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B32F-1D50-453E-AC73-5C675BEB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9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BCE3-BE3B-48AC-9484-7C6025C4179E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B32F-1D50-453E-AC73-5C675BEB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73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BCE3-BE3B-48AC-9484-7C6025C4179E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B32F-1D50-453E-AC73-5C675BEB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65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BCE3-BE3B-48AC-9484-7C6025C4179E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B32F-1D50-453E-AC73-5C675BEB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6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BCE3-BE3B-48AC-9484-7C6025C4179E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B32F-1D50-453E-AC73-5C675BEB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04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BCE3-BE3B-48AC-9484-7C6025C4179E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B32F-1D50-453E-AC73-5C675BEB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1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BCE3-BE3B-48AC-9484-7C6025C4179E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B32F-1D50-453E-AC73-5C675BEB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84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BCE3-BE3B-48AC-9484-7C6025C4179E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B32F-1D50-453E-AC73-5C675BEB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44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BCE3-BE3B-48AC-9484-7C6025C4179E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B32F-1D50-453E-AC73-5C675BEB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7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BCE3-BE3B-48AC-9484-7C6025C4179E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B32F-1D50-453E-AC73-5C675BEB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72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BBCE3-BE3B-48AC-9484-7C6025C4179E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AB32F-1D50-453E-AC73-5C675BEBB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1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5709" y="2967335"/>
            <a:ext cx="4292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 Форда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2866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50842" y="324712"/>
            <a:ext cx="7200800" cy="3884971"/>
            <a:chOff x="683568" y="733923"/>
            <a:chExt cx="7632848" cy="4639293"/>
          </a:xfrm>
        </p:grpSpPr>
        <p:sp>
          <p:nvSpPr>
            <p:cNvPr id="3" name="Овал 2"/>
            <p:cNvSpPr/>
            <p:nvPr/>
          </p:nvSpPr>
          <p:spPr>
            <a:xfrm>
              <a:off x="683568" y="270892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А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2123728" y="155679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2184388" y="378904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3995936" y="733923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D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162675" y="263691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145551" y="458112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F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12160" y="170080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G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7524328" y="3257364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Z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cxnSp>
          <p:nvCxnSpPr>
            <p:cNvPr id="11" name="Прямая соединительная линия 10"/>
            <p:cNvCxnSpPr>
              <a:stCxn id="3" idx="7"/>
              <a:endCxn id="4" idx="3"/>
            </p:cNvCxnSpPr>
            <p:nvPr/>
          </p:nvCxnSpPr>
          <p:spPr>
            <a:xfrm flipV="1">
              <a:off x="1359657" y="2232881"/>
              <a:ext cx="880070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6" idx="2"/>
              <a:endCxn id="4" idx="7"/>
            </p:cNvCxnSpPr>
            <p:nvPr/>
          </p:nvCxnSpPr>
          <p:spPr>
            <a:xfrm flipH="1">
              <a:off x="2799817" y="1129967"/>
              <a:ext cx="1196119" cy="5428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6"/>
              <a:endCxn id="9" idx="2"/>
            </p:cNvCxnSpPr>
            <p:nvPr/>
          </p:nvCxnSpPr>
          <p:spPr>
            <a:xfrm>
              <a:off x="4788024" y="1129967"/>
              <a:ext cx="1224136" cy="9668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10" idx="1"/>
              <a:endCxn id="9" idx="5"/>
            </p:cNvCxnSpPr>
            <p:nvPr/>
          </p:nvCxnSpPr>
          <p:spPr>
            <a:xfrm flipH="1" flipV="1">
              <a:off x="6688249" y="2376897"/>
              <a:ext cx="952078" cy="9964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3" idx="5"/>
              <a:endCxn id="5" idx="2"/>
            </p:cNvCxnSpPr>
            <p:nvPr/>
          </p:nvCxnSpPr>
          <p:spPr>
            <a:xfrm>
              <a:off x="1359657" y="3385009"/>
              <a:ext cx="824731" cy="8000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2"/>
            </p:cNvCxnSpPr>
            <p:nvPr/>
          </p:nvCxnSpPr>
          <p:spPr>
            <a:xfrm flipH="1" flipV="1">
              <a:off x="2915817" y="2096853"/>
              <a:ext cx="1246858" cy="9361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5" idx="7"/>
              <a:endCxn id="7" idx="3"/>
            </p:cNvCxnSpPr>
            <p:nvPr/>
          </p:nvCxnSpPr>
          <p:spPr>
            <a:xfrm flipV="1">
              <a:off x="2860477" y="3313001"/>
              <a:ext cx="1418197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5" idx="5"/>
              <a:endCxn id="8" idx="2"/>
            </p:cNvCxnSpPr>
            <p:nvPr/>
          </p:nvCxnSpPr>
          <p:spPr>
            <a:xfrm>
              <a:off x="2860477" y="4465129"/>
              <a:ext cx="1285074" cy="5120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7" idx="0"/>
              <a:endCxn id="6" idx="4"/>
            </p:cNvCxnSpPr>
            <p:nvPr/>
          </p:nvCxnSpPr>
          <p:spPr>
            <a:xfrm flipH="1" flipV="1">
              <a:off x="4391980" y="1526011"/>
              <a:ext cx="166739" cy="11109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6"/>
              <a:endCxn id="9" idx="3"/>
            </p:cNvCxnSpPr>
            <p:nvPr/>
          </p:nvCxnSpPr>
          <p:spPr>
            <a:xfrm flipV="1">
              <a:off x="4954763" y="2376897"/>
              <a:ext cx="1173396" cy="6560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8" idx="0"/>
              <a:endCxn id="7" idx="4"/>
            </p:cNvCxnSpPr>
            <p:nvPr/>
          </p:nvCxnSpPr>
          <p:spPr>
            <a:xfrm flipV="1">
              <a:off x="4541595" y="3429000"/>
              <a:ext cx="17124" cy="1152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8" idx="6"/>
              <a:endCxn id="10" idx="3"/>
            </p:cNvCxnSpPr>
            <p:nvPr/>
          </p:nvCxnSpPr>
          <p:spPr>
            <a:xfrm flipV="1">
              <a:off x="4937639" y="3933453"/>
              <a:ext cx="2702688" cy="104371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7" idx="5"/>
              <a:endCxn id="10" idx="2"/>
            </p:cNvCxnSpPr>
            <p:nvPr/>
          </p:nvCxnSpPr>
          <p:spPr>
            <a:xfrm>
              <a:off x="4838764" y="3313001"/>
              <a:ext cx="2685564" cy="3404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475656" y="20968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35751" y="38204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74854" y="10259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96677" y="25695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84377" y="3268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88524" y="486916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11</a:t>
              </a:r>
              <a:endParaRPr lang="ru-RU" b="1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29412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6</a:t>
              </a:r>
              <a:endParaRPr lang="ru-RU" b="1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5006" y="18941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61034" y="121671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14</a:t>
              </a:r>
              <a:endParaRPr lang="ru-RU" b="1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56108" y="264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21623" y="2528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52934" y="34832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54742" y="45811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15</a:t>
              </a:r>
              <a:endParaRPr lang="ru-RU" b="1" i="1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05889" y="3546384"/>
            <a:ext cx="16432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B(A,12) !</a:t>
            </a:r>
          </a:p>
          <a:p>
            <a:r>
              <a:rPr lang="en-US" sz="3200" dirty="0" smtClean="0"/>
              <a:t>C(A,1</a:t>
            </a:r>
            <a:r>
              <a:rPr lang="ru-RU" sz="3200" dirty="0" smtClean="0"/>
              <a:t>0</a:t>
            </a:r>
            <a:r>
              <a:rPr lang="en-US" sz="3200" dirty="0" smtClean="0"/>
              <a:t>) !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68726" y="4642710"/>
            <a:ext cx="174355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D(B,20) ! </a:t>
            </a:r>
          </a:p>
          <a:p>
            <a:r>
              <a:rPr lang="en-US" sz="3200" dirty="0" smtClean="0"/>
              <a:t>E(B,22) </a:t>
            </a:r>
            <a:r>
              <a:rPr lang="en-US" sz="3200" b="1" dirty="0" smtClean="0"/>
              <a:t>X</a:t>
            </a:r>
          </a:p>
          <a:p>
            <a:r>
              <a:rPr lang="en-US" sz="3200" dirty="0" smtClean="0"/>
              <a:t>E(C,17) !</a:t>
            </a:r>
          </a:p>
          <a:p>
            <a:r>
              <a:rPr lang="en-US" sz="3200" dirty="0" smtClean="0"/>
              <a:t>F(C, 23) !</a:t>
            </a:r>
            <a:endParaRPr lang="ru-RU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2730403" y="4606492"/>
            <a:ext cx="17622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G(D,34) </a:t>
            </a:r>
            <a:r>
              <a:rPr lang="en-US" sz="3200" b="1" dirty="0" smtClean="0"/>
              <a:t>X</a:t>
            </a:r>
          </a:p>
          <a:p>
            <a:r>
              <a:rPr lang="en-US" sz="3200" dirty="0" smtClean="0"/>
              <a:t>G(E,27)  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53056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50842" y="324712"/>
            <a:ext cx="7200800" cy="3884971"/>
            <a:chOff x="683568" y="733923"/>
            <a:chExt cx="7632848" cy="4639293"/>
          </a:xfrm>
        </p:grpSpPr>
        <p:sp>
          <p:nvSpPr>
            <p:cNvPr id="3" name="Овал 2"/>
            <p:cNvSpPr/>
            <p:nvPr/>
          </p:nvSpPr>
          <p:spPr>
            <a:xfrm>
              <a:off x="683568" y="270892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А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2123728" y="155679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2184388" y="378904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3995936" y="733923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D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162675" y="263691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145551" y="458112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F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12160" y="170080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G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7524328" y="3257364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Z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cxnSp>
          <p:nvCxnSpPr>
            <p:cNvPr id="11" name="Прямая соединительная линия 10"/>
            <p:cNvCxnSpPr>
              <a:stCxn id="3" idx="7"/>
              <a:endCxn id="4" idx="3"/>
            </p:cNvCxnSpPr>
            <p:nvPr/>
          </p:nvCxnSpPr>
          <p:spPr>
            <a:xfrm flipV="1">
              <a:off x="1359657" y="2232881"/>
              <a:ext cx="880070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6" idx="2"/>
              <a:endCxn id="4" idx="7"/>
            </p:cNvCxnSpPr>
            <p:nvPr/>
          </p:nvCxnSpPr>
          <p:spPr>
            <a:xfrm flipH="1">
              <a:off x="2799817" y="1129967"/>
              <a:ext cx="1196119" cy="5428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6"/>
              <a:endCxn id="9" idx="2"/>
            </p:cNvCxnSpPr>
            <p:nvPr/>
          </p:nvCxnSpPr>
          <p:spPr>
            <a:xfrm>
              <a:off x="4788024" y="1129967"/>
              <a:ext cx="1224136" cy="9668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10" idx="1"/>
              <a:endCxn id="9" idx="5"/>
            </p:cNvCxnSpPr>
            <p:nvPr/>
          </p:nvCxnSpPr>
          <p:spPr>
            <a:xfrm flipH="1" flipV="1">
              <a:off x="6688249" y="2376897"/>
              <a:ext cx="952078" cy="9964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3" idx="5"/>
              <a:endCxn id="5" idx="2"/>
            </p:cNvCxnSpPr>
            <p:nvPr/>
          </p:nvCxnSpPr>
          <p:spPr>
            <a:xfrm>
              <a:off x="1359657" y="3385009"/>
              <a:ext cx="824731" cy="8000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2"/>
            </p:cNvCxnSpPr>
            <p:nvPr/>
          </p:nvCxnSpPr>
          <p:spPr>
            <a:xfrm flipH="1" flipV="1">
              <a:off x="2915817" y="2096853"/>
              <a:ext cx="1246858" cy="9361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5" idx="7"/>
              <a:endCxn id="7" idx="3"/>
            </p:cNvCxnSpPr>
            <p:nvPr/>
          </p:nvCxnSpPr>
          <p:spPr>
            <a:xfrm flipV="1">
              <a:off x="2860477" y="3313001"/>
              <a:ext cx="1418197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5" idx="5"/>
              <a:endCxn id="8" idx="2"/>
            </p:cNvCxnSpPr>
            <p:nvPr/>
          </p:nvCxnSpPr>
          <p:spPr>
            <a:xfrm>
              <a:off x="2860477" y="4465129"/>
              <a:ext cx="1285074" cy="5120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7" idx="0"/>
              <a:endCxn id="6" idx="4"/>
            </p:cNvCxnSpPr>
            <p:nvPr/>
          </p:nvCxnSpPr>
          <p:spPr>
            <a:xfrm flipH="1" flipV="1">
              <a:off x="4391980" y="1526011"/>
              <a:ext cx="166739" cy="11109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6"/>
              <a:endCxn id="9" idx="3"/>
            </p:cNvCxnSpPr>
            <p:nvPr/>
          </p:nvCxnSpPr>
          <p:spPr>
            <a:xfrm flipV="1">
              <a:off x="4954763" y="2376897"/>
              <a:ext cx="1173396" cy="6560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8" idx="0"/>
              <a:endCxn id="7" idx="4"/>
            </p:cNvCxnSpPr>
            <p:nvPr/>
          </p:nvCxnSpPr>
          <p:spPr>
            <a:xfrm flipV="1">
              <a:off x="4541595" y="3429000"/>
              <a:ext cx="17124" cy="1152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8" idx="6"/>
              <a:endCxn id="10" idx="3"/>
            </p:cNvCxnSpPr>
            <p:nvPr/>
          </p:nvCxnSpPr>
          <p:spPr>
            <a:xfrm flipV="1">
              <a:off x="4937639" y="3933453"/>
              <a:ext cx="2702688" cy="104371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7" idx="5"/>
              <a:endCxn id="10" idx="2"/>
            </p:cNvCxnSpPr>
            <p:nvPr/>
          </p:nvCxnSpPr>
          <p:spPr>
            <a:xfrm>
              <a:off x="4838764" y="3313001"/>
              <a:ext cx="2685564" cy="3404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475656" y="20968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35751" y="38204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74854" y="10259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96677" y="25695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84377" y="3268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88524" y="486916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11</a:t>
              </a:r>
              <a:endParaRPr lang="ru-RU" b="1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29412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6</a:t>
              </a:r>
              <a:endParaRPr lang="ru-RU" b="1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5006" y="18941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61034" y="121671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14</a:t>
              </a:r>
              <a:endParaRPr lang="ru-RU" b="1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56108" y="264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21623" y="2528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52934" y="34832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54742" y="45811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15</a:t>
              </a:r>
              <a:endParaRPr lang="ru-RU" b="1" i="1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05889" y="3546384"/>
            <a:ext cx="16432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B(A,12) !</a:t>
            </a:r>
          </a:p>
          <a:p>
            <a:r>
              <a:rPr lang="en-US" sz="3200" dirty="0" smtClean="0"/>
              <a:t>C(A,1</a:t>
            </a:r>
            <a:r>
              <a:rPr lang="ru-RU" sz="3200" dirty="0" smtClean="0"/>
              <a:t>0</a:t>
            </a:r>
            <a:r>
              <a:rPr lang="en-US" sz="3200" dirty="0" smtClean="0"/>
              <a:t>) !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68726" y="4642710"/>
            <a:ext cx="174355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D(B,20) ! </a:t>
            </a:r>
          </a:p>
          <a:p>
            <a:r>
              <a:rPr lang="en-US" sz="3200" dirty="0" smtClean="0"/>
              <a:t>E(B,22) </a:t>
            </a:r>
            <a:r>
              <a:rPr lang="en-US" sz="3200" b="1" dirty="0" smtClean="0"/>
              <a:t>X</a:t>
            </a:r>
          </a:p>
          <a:p>
            <a:r>
              <a:rPr lang="en-US" sz="3200" dirty="0" smtClean="0"/>
              <a:t>E(C,17) !</a:t>
            </a:r>
          </a:p>
          <a:p>
            <a:r>
              <a:rPr lang="en-US" sz="3200" dirty="0" smtClean="0"/>
              <a:t>F(C, 21) !</a:t>
            </a:r>
            <a:endParaRPr lang="ru-RU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2703258" y="4581728"/>
            <a:ext cx="17622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G(D,34) </a:t>
            </a:r>
            <a:r>
              <a:rPr lang="en-US" sz="3200" b="1" dirty="0" smtClean="0"/>
              <a:t>X</a:t>
            </a:r>
          </a:p>
          <a:p>
            <a:r>
              <a:rPr lang="en-US" sz="3200" dirty="0" smtClean="0"/>
              <a:t>G(E,27)  !</a:t>
            </a:r>
            <a:endParaRPr lang="ru-RU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5755387" y="4642710"/>
            <a:ext cx="14991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Z(G,35) </a:t>
            </a:r>
          </a:p>
          <a:p>
            <a:r>
              <a:rPr lang="en-US" sz="3200" dirty="0" smtClean="0"/>
              <a:t>Z(E,29) </a:t>
            </a:r>
          </a:p>
          <a:p>
            <a:r>
              <a:rPr lang="en-US" sz="3200" dirty="0" smtClean="0"/>
              <a:t>Z(F, 36)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11658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50842" y="324712"/>
            <a:ext cx="7200800" cy="3884971"/>
            <a:chOff x="683568" y="733923"/>
            <a:chExt cx="7632848" cy="4639293"/>
          </a:xfrm>
        </p:grpSpPr>
        <p:sp>
          <p:nvSpPr>
            <p:cNvPr id="3" name="Овал 2"/>
            <p:cNvSpPr/>
            <p:nvPr/>
          </p:nvSpPr>
          <p:spPr>
            <a:xfrm>
              <a:off x="683568" y="270892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А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2123728" y="155679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2184388" y="378904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3995936" y="733923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D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162675" y="263691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145551" y="458112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F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12160" y="170080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G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7524328" y="3257364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Z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cxnSp>
          <p:nvCxnSpPr>
            <p:cNvPr id="11" name="Прямая соединительная линия 10"/>
            <p:cNvCxnSpPr>
              <a:stCxn id="3" idx="7"/>
              <a:endCxn id="4" idx="3"/>
            </p:cNvCxnSpPr>
            <p:nvPr/>
          </p:nvCxnSpPr>
          <p:spPr>
            <a:xfrm flipV="1">
              <a:off x="1359657" y="2232881"/>
              <a:ext cx="880070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6" idx="2"/>
              <a:endCxn id="4" idx="7"/>
            </p:cNvCxnSpPr>
            <p:nvPr/>
          </p:nvCxnSpPr>
          <p:spPr>
            <a:xfrm flipH="1">
              <a:off x="2799817" y="1129967"/>
              <a:ext cx="1196119" cy="5428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6"/>
              <a:endCxn id="9" idx="2"/>
            </p:cNvCxnSpPr>
            <p:nvPr/>
          </p:nvCxnSpPr>
          <p:spPr>
            <a:xfrm>
              <a:off x="4788024" y="1129967"/>
              <a:ext cx="1224136" cy="9668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10" idx="1"/>
              <a:endCxn id="9" idx="5"/>
            </p:cNvCxnSpPr>
            <p:nvPr/>
          </p:nvCxnSpPr>
          <p:spPr>
            <a:xfrm flipH="1" flipV="1">
              <a:off x="6688249" y="2376897"/>
              <a:ext cx="952078" cy="9964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3" idx="5"/>
              <a:endCxn id="5" idx="2"/>
            </p:cNvCxnSpPr>
            <p:nvPr/>
          </p:nvCxnSpPr>
          <p:spPr>
            <a:xfrm>
              <a:off x="1359657" y="3385009"/>
              <a:ext cx="824731" cy="8000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2"/>
            </p:cNvCxnSpPr>
            <p:nvPr/>
          </p:nvCxnSpPr>
          <p:spPr>
            <a:xfrm flipH="1" flipV="1">
              <a:off x="2915817" y="2096853"/>
              <a:ext cx="1246858" cy="9361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5" idx="7"/>
              <a:endCxn id="7" idx="3"/>
            </p:cNvCxnSpPr>
            <p:nvPr/>
          </p:nvCxnSpPr>
          <p:spPr>
            <a:xfrm flipV="1">
              <a:off x="2860477" y="3313001"/>
              <a:ext cx="1418197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5" idx="5"/>
              <a:endCxn id="8" idx="2"/>
            </p:cNvCxnSpPr>
            <p:nvPr/>
          </p:nvCxnSpPr>
          <p:spPr>
            <a:xfrm>
              <a:off x="2860477" y="4465129"/>
              <a:ext cx="1285074" cy="5120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7" idx="0"/>
              <a:endCxn id="6" idx="4"/>
            </p:cNvCxnSpPr>
            <p:nvPr/>
          </p:nvCxnSpPr>
          <p:spPr>
            <a:xfrm flipH="1" flipV="1">
              <a:off x="4391980" y="1526011"/>
              <a:ext cx="166739" cy="11109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6"/>
              <a:endCxn id="9" idx="3"/>
            </p:cNvCxnSpPr>
            <p:nvPr/>
          </p:nvCxnSpPr>
          <p:spPr>
            <a:xfrm flipV="1">
              <a:off x="4954763" y="2376897"/>
              <a:ext cx="1173396" cy="6560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8" idx="0"/>
              <a:endCxn id="7" idx="4"/>
            </p:cNvCxnSpPr>
            <p:nvPr/>
          </p:nvCxnSpPr>
          <p:spPr>
            <a:xfrm flipV="1">
              <a:off x="4541595" y="3429000"/>
              <a:ext cx="17124" cy="1152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8" idx="6"/>
              <a:endCxn id="10" idx="3"/>
            </p:cNvCxnSpPr>
            <p:nvPr/>
          </p:nvCxnSpPr>
          <p:spPr>
            <a:xfrm flipV="1">
              <a:off x="4937639" y="3933453"/>
              <a:ext cx="2702688" cy="104371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7" idx="5"/>
              <a:endCxn id="10" idx="2"/>
            </p:cNvCxnSpPr>
            <p:nvPr/>
          </p:nvCxnSpPr>
          <p:spPr>
            <a:xfrm>
              <a:off x="4838764" y="3313001"/>
              <a:ext cx="2685564" cy="3404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475656" y="20968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35751" y="38204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74854" y="10259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96677" y="25695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84377" y="3268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88524" y="486916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11</a:t>
              </a:r>
              <a:endParaRPr lang="ru-RU" b="1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29412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6</a:t>
              </a:r>
              <a:endParaRPr lang="ru-RU" b="1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5006" y="18941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61034" y="121671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14</a:t>
              </a:r>
              <a:endParaRPr lang="ru-RU" b="1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56108" y="264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21623" y="2528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52934" y="34832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54742" y="45811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15</a:t>
              </a:r>
              <a:endParaRPr lang="ru-RU" b="1" i="1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05889" y="3546384"/>
            <a:ext cx="16432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B(A,12) !</a:t>
            </a:r>
          </a:p>
          <a:p>
            <a:r>
              <a:rPr lang="en-US" sz="3200" dirty="0" smtClean="0"/>
              <a:t>C(A,1</a:t>
            </a:r>
            <a:r>
              <a:rPr lang="ru-RU" sz="3200" dirty="0" smtClean="0"/>
              <a:t>0</a:t>
            </a:r>
            <a:r>
              <a:rPr lang="en-US" sz="3200" dirty="0" smtClean="0"/>
              <a:t>) !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68726" y="4642710"/>
            <a:ext cx="174355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D(B,20) ! </a:t>
            </a:r>
          </a:p>
          <a:p>
            <a:r>
              <a:rPr lang="en-US" sz="3200" dirty="0" smtClean="0"/>
              <a:t>E(B,22) </a:t>
            </a:r>
            <a:r>
              <a:rPr lang="en-US" sz="3200" b="1" dirty="0" smtClean="0"/>
              <a:t>X</a:t>
            </a:r>
          </a:p>
          <a:p>
            <a:r>
              <a:rPr lang="en-US" sz="3200" dirty="0" smtClean="0"/>
              <a:t>E(C,19) !</a:t>
            </a:r>
          </a:p>
          <a:p>
            <a:r>
              <a:rPr lang="en-US" sz="3200" dirty="0" smtClean="0"/>
              <a:t>F(C, 23) !</a:t>
            </a:r>
            <a:endParaRPr lang="ru-RU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2703258" y="4581728"/>
            <a:ext cx="17622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G(D,34) </a:t>
            </a:r>
            <a:r>
              <a:rPr lang="en-US" sz="3200" b="1" dirty="0" smtClean="0"/>
              <a:t>X</a:t>
            </a:r>
          </a:p>
          <a:p>
            <a:r>
              <a:rPr lang="en-US" sz="3200" dirty="0" smtClean="0"/>
              <a:t>G(E,29)  !</a:t>
            </a:r>
            <a:endParaRPr lang="ru-RU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5755387" y="4642710"/>
            <a:ext cx="17123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Z(G,37) X</a:t>
            </a:r>
          </a:p>
          <a:p>
            <a:r>
              <a:rPr lang="en-US" sz="3200" dirty="0" smtClean="0"/>
              <a:t>Z(E,31) ! </a:t>
            </a:r>
          </a:p>
          <a:p>
            <a:r>
              <a:rPr lang="en-US" sz="3200" dirty="0" smtClean="0"/>
              <a:t>Z(F, 38) X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09100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50842" y="324713"/>
            <a:ext cx="6310280" cy="3221672"/>
            <a:chOff x="683568" y="733923"/>
            <a:chExt cx="7632848" cy="4639293"/>
          </a:xfrm>
        </p:grpSpPr>
        <p:sp>
          <p:nvSpPr>
            <p:cNvPr id="3" name="Овал 2"/>
            <p:cNvSpPr/>
            <p:nvPr/>
          </p:nvSpPr>
          <p:spPr>
            <a:xfrm>
              <a:off x="683568" y="270892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А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2123728" y="155679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2184388" y="378904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3995936" y="733923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D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162675" y="263691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145551" y="458112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F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12160" y="170080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G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7524328" y="3257364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Z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cxnSp>
          <p:nvCxnSpPr>
            <p:cNvPr id="11" name="Прямая соединительная линия 10"/>
            <p:cNvCxnSpPr>
              <a:stCxn id="3" idx="7"/>
              <a:endCxn id="4" idx="3"/>
            </p:cNvCxnSpPr>
            <p:nvPr/>
          </p:nvCxnSpPr>
          <p:spPr>
            <a:xfrm flipV="1">
              <a:off x="1359657" y="2232881"/>
              <a:ext cx="880070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6" idx="2"/>
              <a:endCxn id="4" idx="7"/>
            </p:cNvCxnSpPr>
            <p:nvPr/>
          </p:nvCxnSpPr>
          <p:spPr>
            <a:xfrm flipH="1">
              <a:off x="2799817" y="1129967"/>
              <a:ext cx="1196119" cy="5428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6"/>
              <a:endCxn id="9" idx="2"/>
            </p:cNvCxnSpPr>
            <p:nvPr/>
          </p:nvCxnSpPr>
          <p:spPr>
            <a:xfrm>
              <a:off x="4788024" y="1129967"/>
              <a:ext cx="1224136" cy="9668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10" idx="1"/>
              <a:endCxn id="9" idx="5"/>
            </p:cNvCxnSpPr>
            <p:nvPr/>
          </p:nvCxnSpPr>
          <p:spPr>
            <a:xfrm flipH="1" flipV="1">
              <a:off x="6688249" y="2376897"/>
              <a:ext cx="952078" cy="9964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3" idx="5"/>
              <a:endCxn id="5" idx="2"/>
            </p:cNvCxnSpPr>
            <p:nvPr/>
          </p:nvCxnSpPr>
          <p:spPr>
            <a:xfrm>
              <a:off x="1359657" y="3385009"/>
              <a:ext cx="824731" cy="8000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2"/>
            </p:cNvCxnSpPr>
            <p:nvPr/>
          </p:nvCxnSpPr>
          <p:spPr>
            <a:xfrm flipH="1" flipV="1">
              <a:off x="2915817" y="2096853"/>
              <a:ext cx="1246858" cy="9361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5" idx="7"/>
              <a:endCxn id="7" idx="3"/>
            </p:cNvCxnSpPr>
            <p:nvPr/>
          </p:nvCxnSpPr>
          <p:spPr>
            <a:xfrm flipV="1">
              <a:off x="2860477" y="3313001"/>
              <a:ext cx="1418197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5" idx="5"/>
              <a:endCxn id="8" idx="2"/>
            </p:cNvCxnSpPr>
            <p:nvPr/>
          </p:nvCxnSpPr>
          <p:spPr>
            <a:xfrm>
              <a:off x="2860477" y="4465129"/>
              <a:ext cx="1285074" cy="5120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7" idx="0"/>
              <a:endCxn id="6" idx="4"/>
            </p:cNvCxnSpPr>
            <p:nvPr/>
          </p:nvCxnSpPr>
          <p:spPr>
            <a:xfrm flipH="1" flipV="1">
              <a:off x="4391980" y="1526011"/>
              <a:ext cx="166739" cy="11109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6"/>
              <a:endCxn id="9" idx="3"/>
            </p:cNvCxnSpPr>
            <p:nvPr/>
          </p:nvCxnSpPr>
          <p:spPr>
            <a:xfrm flipV="1">
              <a:off x="4954763" y="2376897"/>
              <a:ext cx="1173396" cy="6560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8" idx="0"/>
              <a:endCxn id="7" idx="4"/>
            </p:cNvCxnSpPr>
            <p:nvPr/>
          </p:nvCxnSpPr>
          <p:spPr>
            <a:xfrm flipV="1">
              <a:off x="4541595" y="3429000"/>
              <a:ext cx="17124" cy="1152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8" idx="6"/>
              <a:endCxn id="10" idx="3"/>
            </p:cNvCxnSpPr>
            <p:nvPr/>
          </p:nvCxnSpPr>
          <p:spPr>
            <a:xfrm flipV="1">
              <a:off x="4937639" y="3933453"/>
              <a:ext cx="2702688" cy="104371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7" idx="5"/>
              <a:endCxn id="10" idx="2"/>
            </p:cNvCxnSpPr>
            <p:nvPr/>
          </p:nvCxnSpPr>
          <p:spPr>
            <a:xfrm>
              <a:off x="4838764" y="3313001"/>
              <a:ext cx="2685564" cy="3404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475656" y="20968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35751" y="38204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74854" y="10259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96677" y="25695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84377" y="3268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88524" y="486916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11</a:t>
              </a:r>
              <a:endParaRPr lang="ru-RU" b="1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29412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6</a:t>
              </a:r>
              <a:endParaRPr lang="ru-RU" b="1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5006" y="18941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61034" y="121671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14</a:t>
              </a:r>
              <a:endParaRPr lang="ru-RU" b="1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56108" y="264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21623" y="2528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52934" y="34832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54742" y="45811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15</a:t>
              </a:r>
              <a:endParaRPr lang="ru-RU" b="1" i="1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05889" y="3075589"/>
            <a:ext cx="16432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B(A,12) !</a:t>
            </a:r>
          </a:p>
          <a:p>
            <a:r>
              <a:rPr lang="en-US" sz="3200" dirty="0" smtClean="0"/>
              <a:t>C(A,1</a:t>
            </a:r>
            <a:r>
              <a:rPr lang="ru-RU" sz="3200" dirty="0" smtClean="0"/>
              <a:t>0</a:t>
            </a:r>
            <a:r>
              <a:rPr lang="en-US" sz="3200" dirty="0" smtClean="0"/>
              <a:t>) !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08282" y="4158862"/>
            <a:ext cx="174355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D(B,20) ! </a:t>
            </a:r>
          </a:p>
          <a:p>
            <a:r>
              <a:rPr lang="en-US" sz="3200" dirty="0" smtClean="0"/>
              <a:t>E(B,22) </a:t>
            </a:r>
            <a:r>
              <a:rPr lang="en-US" sz="3200" b="1" dirty="0" smtClean="0"/>
              <a:t>X</a:t>
            </a:r>
          </a:p>
          <a:p>
            <a:r>
              <a:rPr lang="en-US" sz="3200" dirty="0" smtClean="0"/>
              <a:t>E(C,19) !</a:t>
            </a:r>
          </a:p>
          <a:p>
            <a:r>
              <a:rPr lang="en-US" sz="3200" dirty="0" smtClean="0"/>
              <a:t>F(C, 23) !</a:t>
            </a:r>
            <a:endParaRPr lang="ru-RU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2413726" y="3717032"/>
            <a:ext cx="17622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G(D,34) </a:t>
            </a:r>
            <a:r>
              <a:rPr lang="en-US" sz="3200" b="1" dirty="0" smtClean="0"/>
              <a:t>X</a:t>
            </a:r>
          </a:p>
          <a:p>
            <a:r>
              <a:rPr lang="en-US" sz="3200" dirty="0" smtClean="0"/>
              <a:t>G(E,29)  !</a:t>
            </a:r>
            <a:endParaRPr lang="ru-RU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2438669" y="4837251"/>
            <a:ext cx="17123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Z(G,37) X</a:t>
            </a:r>
          </a:p>
          <a:p>
            <a:r>
              <a:rPr lang="en-US" sz="3200" dirty="0" smtClean="0"/>
              <a:t>Z(E,29) ! </a:t>
            </a:r>
          </a:p>
          <a:p>
            <a:r>
              <a:rPr lang="en-US" sz="3200" dirty="0" smtClean="0"/>
              <a:t>Z(F, 38) X</a:t>
            </a:r>
            <a:endParaRPr lang="ru-RU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5324495" y="4255641"/>
            <a:ext cx="292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</a:t>
            </a:r>
            <a:r>
              <a:rPr lang="en-US" sz="3200" dirty="0" smtClean="0"/>
              <a:t>ACEZ,  29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51497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 на 25 сентября</a:t>
            </a:r>
            <a:br>
              <a:rPr lang="ru-RU" dirty="0" smtClean="0"/>
            </a:br>
            <a:r>
              <a:rPr lang="ru-RU" dirty="0" smtClean="0"/>
              <a:t>Найти наименьший путь в графе</a:t>
            </a:r>
            <a:r>
              <a:rPr lang="en-US" dirty="0" smtClean="0"/>
              <a:t> </a:t>
            </a:r>
            <a:r>
              <a:rPr lang="ru-RU" dirty="0" smtClean="0"/>
              <a:t>из пункта А в пункт </a:t>
            </a:r>
            <a:r>
              <a:rPr lang="en-US" dirty="0" smtClean="0"/>
              <a:t>L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755576" y="3501008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А</a:t>
            </a:r>
            <a:endParaRPr lang="ru-RU" sz="3600" b="1" i="1" dirty="0"/>
          </a:p>
        </p:txBody>
      </p:sp>
      <p:sp>
        <p:nvSpPr>
          <p:cNvPr id="4" name="Овал 3"/>
          <p:cNvSpPr/>
          <p:nvPr/>
        </p:nvSpPr>
        <p:spPr>
          <a:xfrm>
            <a:off x="1979712" y="2420888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/>
              <a:t>B</a:t>
            </a:r>
            <a:endParaRPr lang="ru-RU" sz="3600" b="1" i="1" dirty="0"/>
          </a:p>
        </p:txBody>
      </p:sp>
      <p:sp>
        <p:nvSpPr>
          <p:cNvPr id="5" name="Овал 4"/>
          <p:cNvSpPr/>
          <p:nvPr/>
        </p:nvSpPr>
        <p:spPr>
          <a:xfrm>
            <a:off x="2483768" y="382504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C</a:t>
            </a:r>
            <a:endParaRPr lang="ru-RU" sz="3600" b="1" i="1" dirty="0"/>
          </a:p>
        </p:txBody>
      </p:sp>
      <p:sp>
        <p:nvSpPr>
          <p:cNvPr id="6" name="Овал 5"/>
          <p:cNvSpPr/>
          <p:nvPr/>
        </p:nvSpPr>
        <p:spPr>
          <a:xfrm>
            <a:off x="1922132" y="5229200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D</a:t>
            </a:r>
            <a:endParaRPr lang="ru-RU" sz="3600" b="1" i="1" dirty="0"/>
          </a:p>
        </p:txBody>
      </p:sp>
      <p:sp>
        <p:nvSpPr>
          <p:cNvPr id="7" name="Овал 6"/>
          <p:cNvSpPr/>
          <p:nvPr/>
        </p:nvSpPr>
        <p:spPr>
          <a:xfrm>
            <a:off x="4283968" y="2276872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/>
              <a:t>E</a:t>
            </a:r>
            <a:endParaRPr lang="ru-RU" sz="3600" b="1" i="1" dirty="0"/>
          </a:p>
        </p:txBody>
      </p:sp>
      <p:sp>
        <p:nvSpPr>
          <p:cNvPr id="8" name="Овал 7"/>
          <p:cNvSpPr/>
          <p:nvPr/>
        </p:nvSpPr>
        <p:spPr>
          <a:xfrm>
            <a:off x="4337224" y="3789040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F</a:t>
            </a:r>
            <a:endParaRPr lang="ru-RU" sz="3600" b="1" i="1" dirty="0"/>
          </a:p>
        </p:txBody>
      </p:sp>
      <p:sp>
        <p:nvSpPr>
          <p:cNvPr id="9" name="Овал 8"/>
          <p:cNvSpPr/>
          <p:nvPr/>
        </p:nvSpPr>
        <p:spPr>
          <a:xfrm>
            <a:off x="4353535" y="5229200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G</a:t>
            </a:r>
            <a:endParaRPr lang="ru-RU" sz="3600" b="1" i="1" dirty="0"/>
          </a:p>
        </p:txBody>
      </p:sp>
      <p:sp>
        <p:nvSpPr>
          <p:cNvPr id="10" name="Овал 9"/>
          <p:cNvSpPr/>
          <p:nvPr/>
        </p:nvSpPr>
        <p:spPr>
          <a:xfrm>
            <a:off x="6084168" y="285293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/>
              <a:t>H</a:t>
            </a:r>
            <a:endParaRPr lang="ru-RU" sz="3600" b="1" i="1" dirty="0"/>
          </a:p>
        </p:txBody>
      </p:sp>
      <p:sp>
        <p:nvSpPr>
          <p:cNvPr id="11" name="Овал 10"/>
          <p:cNvSpPr/>
          <p:nvPr/>
        </p:nvSpPr>
        <p:spPr>
          <a:xfrm>
            <a:off x="6156176" y="4797152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K</a:t>
            </a:r>
            <a:endParaRPr lang="ru-RU" sz="3600" b="1" i="1" dirty="0"/>
          </a:p>
        </p:txBody>
      </p:sp>
      <p:sp>
        <p:nvSpPr>
          <p:cNvPr id="12" name="Овал 11"/>
          <p:cNvSpPr/>
          <p:nvPr/>
        </p:nvSpPr>
        <p:spPr>
          <a:xfrm>
            <a:off x="7668344" y="3696161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L</a:t>
            </a:r>
            <a:endParaRPr lang="ru-RU" sz="3600" b="1" i="1" dirty="0"/>
          </a:p>
        </p:txBody>
      </p:sp>
      <p:cxnSp>
        <p:nvCxnSpPr>
          <p:cNvPr id="14" name="Прямая соединительная линия 13"/>
          <p:cNvCxnSpPr>
            <a:stCxn id="3" idx="7"/>
            <a:endCxn id="4" idx="3"/>
          </p:cNvCxnSpPr>
          <p:nvPr/>
        </p:nvCxnSpPr>
        <p:spPr>
          <a:xfrm flipV="1">
            <a:off x="1370203" y="2974052"/>
            <a:ext cx="714962" cy="6218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3" idx="6"/>
            <a:endCxn id="5" idx="2"/>
          </p:cNvCxnSpPr>
          <p:nvPr/>
        </p:nvCxnSpPr>
        <p:spPr>
          <a:xfrm>
            <a:off x="1475656" y="3825044"/>
            <a:ext cx="1008112" cy="3240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3" idx="4"/>
            <a:endCxn id="6" idx="1"/>
          </p:cNvCxnSpPr>
          <p:nvPr/>
        </p:nvCxnSpPr>
        <p:spPr>
          <a:xfrm>
            <a:off x="1115616" y="4149080"/>
            <a:ext cx="911969" cy="11750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0"/>
            <a:endCxn id="4" idx="4"/>
          </p:cNvCxnSpPr>
          <p:nvPr/>
        </p:nvCxnSpPr>
        <p:spPr>
          <a:xfrm flipH="1" flipV="1">
            <a:off x="2339752" y="3068960"/>
            <a:ext cx="504056" cy="7560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6" idx="0"/>
            <a:endCxn id="5" idx="4"/>
          </p:cNvCxnSpPr>
          <p:nvPr/>
        </p:nvCxnSpPr>
        <p:spPr>
          <a:xfrm flipV="1">
            <a:off x="2282172" y="4473116"/>
            <a:ext cx="561636" cy="7560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5" idx="7"/>
            <a:endCxn id="7" idx="3"/>
          </p:cNvCxnSpPr>
          <p:nvPr/>
        </p:nvCxnSpPr>
        <p:spPr>
          <a:xfrm flipV="1">
            <a:off x="3098395" y="2830036"/>
            <a:ext cx="1291026" cy="10899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4" idx="6"/>
            <a:endCxn id="7" idx="2"/>
          </p:cNvCxnSpPr>
          <p:nvPr/>
        </p:nvCxnSpPr>
        <p:spPr>
          <a:xfrm flipV="1">
            <a:off x="2699792" y="2600908"/>
            <a:ext cx="1584176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7" idx="6"/>
            <a:endCxn id="10" idx="1"/>
          </p:cNvCxnSpPr>
          <p:nvPr/>
        </p:nvCxnSpPr>
        <p:spPr>
          <a:xfrm>
            <a:off x="5004048" y="2600908"/>
            <a:ext cx="1185573" cy="3469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0" idx="6"/>
            <a:endCxn id="12" idx="1"/>
          </p:cNvCxnSpPr>
          <p:nvPr/>
        </p:nvCxnSpPr>
        <p:spPr>
          <a:xfrm>
            <a:off x="6804248" y="3176972"/>
            <a:ext cx="969549" cy="6140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5" idx="6"/>
            <a:endCxn id="8" idx="2"/>
          </p:cNvCxnSpPr>
          <p:nvPr/>
        </p:nvCxnSpPr>
        <p:spPr>
          <a:xfrm flipV="1">
            <a:off x="3203848" y="4113076"/>
            <a:ext cx="1133376" cy="360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6" idx="6"/>
            <a:endCxn id="8" idx="3"/>
          </p:cNvCxnSpPr>
          <p:nvPr/>
        </p:nvCxnSpPr>
        <p:spPr>
          <a:xfrm flipV="1">
            <a:off x="2642212" y="4342204"/>
            <a:ext cx="1800465" cy="1211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6" idx="6"/>
            <a:endCxn id="9" idx="2"/>
          </p:cNvCxnSpPr>
          <p:nvPr/>
        </p:nvCxnSpPr>
        <p:spPr>
          <a:xfrm>
            <a:off x="2642212" y="5553236"/>
            <a:ext cx="171132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9" idx="0"/>
            <a:endCxn id="8" idx="4"/>
          </p:cNvCxnSpPr>
          <p:nvPr/>
        </p:nvCxnSpPr>
        <p:spPr>
          <a:xfrm flipH="1" flipV="1">
            <a:off x="4697264" y="4437112"/>
            <a:ext cx="16311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11" idx="0"/>
            <a:endCxn id="7" idx="5"/>
          </p:cNvCxnSpPr>
          <p:nvPr/>
        </p:nvCxnSpPr>
        <p:spPr>
          <a:xfrm flipH="1" flipV="1">
            <a:off x="4898595" y="2830036"/>
            <a:ext cx="1617621" cy="19671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8" idx="6"/>
            <a:endCxn id="11" idx="2"/>
          </p:cNvCxnSpPr>
          <p:nvPr/>
        </p:nvCxnSpPr>
        <p:spPr>
          <a:xfrm>
            <a:off x="5057304" y="4113076"/>
            <a:ext cx="1098872" cy="1008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9" idx="6"/>
            <a:endCxn id="11" idx="3"/>
          </p:cNvCxnSpPr>
          <p:nvPr/>
        </p:nvCxnSpPr>
        <p:spPr>
          <a:xfrm flipV="1">
            <a:off x="5073615" y="5350316"/>
            <a:ext cx="1188014" cy="2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11" idx="7"/>
            <a:endCxn id="10" idx="4"/>
          </p:cNvCxnSpPr>
          <p:nvPr/>
        </p:nvCxnSpPr>
        <p:spPr>
          <a:xfrm flipH="1" flipV="1">
            <a:off x="6444208" y="3501008"/>
            <a:ext cx="326595" cy="13910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11" idx="6"/>
            <a:endCxn id="12" idx="3"/>
          </p:cNvCxnSpPr>
          <p:nvPr/>
        </p:nvCxnSpPr>
        <p:spPr>
          <a:xfrm flipV="1">
            <a:off x="6876256" y="4249325"/>
            <a:ext cx="897541" cy="8718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324813" y="29249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7</a:t>
            </a:r>
            <a:endParaRPr lang="ru-RU" sz="2400" b="1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2758237" y="31342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/>
              <a:t>2</a:t>
            </a:r>
            <a:endParaRPr lang="ru-RU" sz="2400" b="1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1817371" y="358276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4</a:t>
            </a:r>
            <a:endParaRPr lang="ru-RU" sz="2400" b="1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1200124" y="478477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9</a:t>
            </a:r>
            <a:endParaRPr lang="ru-RU" sz="2400" b="1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2112093" y="447311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6</a:t>
            </a:r>
            <a:endParaRPr lang="ru-RU" sz="2400" b="1" i="1" dirty="0"/>
          </a:p>
        </p:txBody>
      </p:sp>
      <p:sp>
        <p:nvSpPr>
          <p:cNvPr id="73" name="TextBox 72"/>
          <p:cNvSpPr txBox="1"/>
          <p:nvPr/>
        </p:nvSpPr>
        <p:spPr>
          <a:xfrm>
            <a:off x="3759107" y="365141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9</a:t>
            </a:r>
            <a:endParaRPr lang="ru-RU" sz="2400" b="1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3149529" y="21392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11</a:t>
            </a:r>
            <a:endParaRPr lang="ru-RU" sz="2400" b="1" i="1" dirty="0"/>
          </a:p>
        </p:txBody>
      </p:sp>
      <p:sp>
        <p:nvSpPr>
          <p:cNvPr id="75" name="TextBox 74"/>
          <p:cNvSpPr txBox="1"/>
          <p:nvPr/>
        </p:nvSpPr>
        <p:spPr>
          <a:xfrm>
            <a:off x="3305020" y="297405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13</a:t>
            </a:r>
            <a:endParaRPr lang="ru-RU" sz="2400" b="1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3475099" y="564643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8</a:t>
            </a:r>
            <a:endParaRPr lang="ru-RU" sz="2400" b="1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3741715" y="483002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7</a:t>
            </a:r>
            <a:endParaRPr lang="ru-RU" sz="2400" b="1" i="1" dirty="0"/>
          </a:p>
        </p:txBody>
      </p:sp>
      <p:sp>
        <p:nvSpPr>
          <p:cNvPr id="78" name="TextBox 77"/>
          <p:cNvSpPr txBox="1"/>
          <p:nvPr/>
        </p:nvSpPr>
        <p:spPr>
          <a:xfrm>
            <a:off x="4728516" y="462032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2</a:t>
            </a:r>
            <a:endParaRPr lang="ru-RU" sz="2400" b="1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5436661" y="41397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4</a:t>
            </a:r>
            <a:endParaRPr lang="ru-RU" sz="2400" b="1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5436661" y="31557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6</a:t>
            </a:r>
            <a:endParaRPr lang="ru-RU" sz="2400" b="1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5613784" y="22112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3</a:t>
            </a:r>
            <a:endParaRPr lang="ru-RU" sz="2400" b="1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7344466" y="298520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4</a:t>
            </a:r>
            <a:endParaRPr lang="ru-RU" sz="2400" b="1" i="1" dirty="0"/>
          </a:p>
        </p:txBody>
      </p:sp>
      <p:sp>
        <p:nvSpPr>
          <p:cNvPr id="83" name="TextBox 82"/>
          <p:cNvSpPr txBox="1"/>
          <p:nvPr/>
        </p:nvSpPr>
        <p:spPr>
          <a:xfrm>
            <a:off x="6633021" y="39088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3</a:t>
            </a:r>
            <a:endParaRPr lang="ru-RU" sz="2400" b="1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7498265" y="46852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2</a:t>
            </a:r>
            <a:endParaRPr lang="ru-RU" sz="2400" b="1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5537326" y="545177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7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26920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Группа 64"/>
          <p:cNvGrpSpPr/>
          <p:nvPr/>
        </p:nvGrpSpPr>
        <p:grpSpPr>
          <a:xfrm>
            <a:off x="683568" y="733923"/>
            <a:ext cx="7776864" cy="5215357"/>
            <a:chOff x="683568" y="733923"/>
            <a:chExt cx="7632848" cy="4639293"/>
          </a:xfrm>
        </p:grpSpPr>
        <p:sp>
          <p:nvSpPr>
            <p:cNvPr id="4" name="Овал 3"/>
            <p:cNvSpPr/>
            <p:nvPr/>
          </p:nvSpPr>
          <p:spPr>
            <a:xfrm>
              <a:off x="683568" y="270892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А</a:t>
              </a:r>
            </a:p>
          </p:txBody>
        </p:sp>
        <p:sp>
          <p:nvSpPr>
            <p:cNvPr id="5" name="Овал 4"/>
            <p:cNvSpPr/>
            <p:nvPr/>
          </p:nvSpPr>
          <p:spPr>
            <a:xfrm>
              <a:off x="2123728" y="155679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2184388" y="378904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3995936" y="733923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D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162675" y="263691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4145551" y="458112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F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012160" y="170080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G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524328" y="3257364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Z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cxnSp>
          <p:nvCxnSpPr>
            <p:cNvPr id="13" name="Прямая соединительная линия 12"/>
            <p:cNvCxnSpPr>
              <a:stCxn id="4" idx="7"/>
              <a:endCxn id="5" idx="3"/>
            </p:cNvCxnSpPr>
            <p:nvPr/>
          </p:nvCxnSpPr>
          <p:spPr>
            <a:xfrm flipV="1">
              <a:off x="1359657" y="2232881"/>
              <a:ext cx="880070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7" idx="2"/>
              <a:endCxn id="5" idx="7"/>
            </p:cNvCxnSpPr>
            <p:nvPr/>
          </p:nvCxnSpPr>
          <p:spPr>
            <a:xfrm flipH="1">
              <a:off x="2799817" y="1129967"/>
              <a:ext cx="1196119" cy="5428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7" idx="6"/>
              <a:endCxn id="10" idx="2"/>
            </p:cNvCxnSpPr>
            <p:nvPr/>
          </p:nvCxnSpPr>
          <p:spPr>
            <a:xfrm>
              <a:off x="4788024" y="1129967"/>
              <a:ext cx="1224136" cy="9668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1" idx="1"/>
              <a:endCxn id="10" idx="5"/>
            </p:cNvCxnSpPr>
            <p:nvPr/>
          </p:nvCxnSpPr>
          <p:spPr>
            <a:xfrm flipH="1" flipV="1">
              <a:off x="6688249" y="2376897"/>
              <a:ext cx="952078" cy="9964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4" idx="5"/>
              <a:endCxn id="6" idx="2"/>
            </p:cNvCxnSpPr>
            <p:nvPr/>
          </p:nvCxnSpPr>
          <p:spPr>
            <a:xfrm>
              <a:off x="1359657" y="3385009"/>
              <a:ext cx="824731" cy="8000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8" idx="2"/>
            </p:cNvCxnSpPr>
            <p:nvPr/>
          </p:nvCxnSpPr>
          <p:spPr>
            <a:xfrm flipH="1" flipV="1">
              <a:off x="2915817" y="2096853"/>
              <a:ext cx="1246858" cy="9361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6" idx="7"/>
              <a:endCxn id="8" idx="3"/>
            </p:cNvCxnSpPr>
            <p:nvPr/>
          </p:nvCxnSpPr>
          <p:spPr>
            <a:xfrm flipV="1">
              <a:off x="2860477" y="3313001"/>
              <a:ext cx="1418197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stCxn id="6" idx="5"/>
              <a:endCxn id="9" idx="2"/>
            </p:cNvCxnSpPr>
            <p:nvPr/>
          </p:nvCxnSpPr>
          <p:spPr>
            <a:xfrm>
              <a:off x="2860477" y="4465129"/>
              <a:ext cx="1285074" cy="5120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8" idx="0"/>
              <a:endCxn id="7" idx="4"/>
            </p:cNvCxnSpPr>
            <p:nvPr/>
          </p:nvCxnSpPr>
          <p:spPr>
            <a:xfrm flipH="1" flipV="1">
              <a:off x="4391980" y="1526011"/>
              <a:ext cx="166739" cy="11109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8" idx="6"/>
              <a:endCxn id="10" idx="3"/>
            </p:cNvCxnSpPr>
            <p:nvPr/>
          </p:nvCxnSpPr>
          <p:spPr>
            <a:xfrm flipV="1">
              <a:off x="4954763" y="2376897"/>
              <a:ext cx="1173396" cy="6560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9" idx="0"/>
              <a:endCxn id="8" idx="4"/>
            </p:cNvCxnSpPr>
            <p:nvPr/>
          </p:nvCxnSpPr>
          <p:spPr>
            <a:xfrm flipV="1">
              <a:off x="4541595" y="3429000"/>
              <a:ext cx="17124" cy="1152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9" idx="6"/>
              <a:endCxn id="11" idx="3"/>
            </p:cNvCxnSpPr>
            <p:nvPr/>
          </p:nvCxnSpPr>
          <p:spPr>
            <a:xfrm flipV="1">
              <a:off x="4937639" y="3933453"/>
              <a:ext cx="2702688" cy="104371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>
              <a:stCxn id="8" idx="5"/>
              <a:endCxn id="11" idx="2"/>
            </p:cNvCxnSpPr>
            <p:nvPr/>
          </p:nvCxnSpPr>
          <p:spPr>
            <a:xfrm>
              <a:off x="4838764" y="3313001"/>
              <a:ext cx="2685564" cy="3404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475656" y="20968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335751" y="38204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74854" y="10259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96677" y="25695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184377" y="3268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188524" y="486916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11</a:t>
              </a:r>
              <a:endParaRPr lang="ru-RU" b="1" i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629412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6</a:t>
              </a:r>
              <a:endParaRPr lang="ru-RU" b="1" i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555006" y="18941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461034" y="121671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14</a:t>
              </a:r>
              <a:endParaRPr lang="ru-RU" b="1" i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56108" y="264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21623" y="2528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852934" y="34832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154742" y="45811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15</a:t>
              </a:r>
              <a:endParaRPr lang="ru-RU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642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764704"/>
            <a:ext cx="1803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Метка: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1628800"/>
            <a:ext cx="2902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R( V, 57)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356992"/>
            <a:ext cx="1971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Имя узла</a:t>
            </a:r>
            <a:endParaRPr lang="ru-RU" sz="36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051720" y="2420888"/>
            <a:ext cx="504056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6478" y="4293096"/>
            <a:ext cx="4596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Имя узла, из которого </a:t>
            </a:r>
            <a:br>
              <a:rPr lang="ru-RU" sz="3600" dirty="0" smtClean="0"/>
            </a:br>
            <a:r>
              <a:rPr lang="ru-RU" sz="3600" dirty="0" smtClean="0"/>
              <a:t>мы попали в данный</a:t>
            </a:r>
            <a:endParaRPr lang="ru-RU" sz="3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3635896" y="2420888"/>
            <a:ext cx="360040" cy="19442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88759" y="2756827"/>
            <a:ext cx="4248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Полная цена </a:t>
            </a:r>
            <a:br>
              <a:rPr lang="ru-RU" sz="3600" dirty="0" smtClean="0"/>
            </a:br>
            <a:r>
              <a:rPr lang="ru-RU" sz="3600" dirty="0" smtClean="0"/>
              <a:t>из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начала</a:t>
            </a:r>
            <a:r>
              <a:rPr lang="ru-RU" sz="3600" dirty="0" smtClean="0"/>
              <a:t> маршрута</a:t>
            </a:r>
            <a:endParaRPr lang="ru-RU" sz="36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4716016" y="2552130"/>
            <a:ext cx="792088" cy="7328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632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5" y="1167135"/>
            <a:ext cx="2902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R( V, 57)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5623" y="2090465"/>
            <a:ext cx="3322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R( V, 57)X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7384" y="3035161"/>
            <a:ext cx="31673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R( V, 57)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4551" y="1336412"/>
            <a:ext cx="4267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Неопределённая метка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359028" y="2259742"/>
            <a:ext cx="3443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Отвергнутая метка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385739" y="3204438"/>
            <a:ext cx="3650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Оптимальная метка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77731" y="4077072"/>
            <a:ext cx="75885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Новые метки строятся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Только из оптимальных!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23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Группа 64"/>
          <p:cNvGrpSpPr/>
          <p:nvPr/>
        </p:nvGrpSpPr>
        <p:grpSpPr>
          <a:xfrm>
            <a:off x="683568" y="733923"/>
            <a:ext cx="7776864" cy="5215357"/>
            <a:chOff x="683568" y="733923"/>
            <a:chExt cx="7632848" cy="4639293"/>
          </a:xfrm>
        </p:grpSpPr>
        <p:sp>
          <p:nvSpPr>
            <p:cNvPr id="4" name="Овал 3"/>
            <p:cNvSpPr/>
            <p:nvPr/>
          </p:nvSpPr>
          <p:spPr>
            <a:xfrm>
              <a:off x="683568" y="270892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А</a:t>
              </a:r>
            </a:p>
          </p:txBody>
        </p:sp>
        <p:sp>
          <p:nvSpPr>
            <p:cNvPr id="5" name="Овал 4"/>
            <p:cNvSpPr/>
            <p:nvPr/>
          </p:nvSpPr>
          <p:spPr>
            <a:xfrm>
              <a:off x="2123728" y="155679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2184388" y="378904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</a:t>
              </a:r>
            </a:p>
          </p:txBody>
        </p:sp>
        <p:sp>
          <p:nvSpPr>
            <p:cNvPr id="7" name="Овал 6"/>
            <p:cNvSpPr/>
            <p:nvPr/>
          </p:nvSpPr>
          <p:spPr>
            <a:xfrm>
              <a:off x="3995936" y="733923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D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162675" y="263691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4145551" y="458112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F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012160" y="170080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G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524328" y="3257364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Z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cxnSp>
          <p:nvCxnSpPr>
            <p:cNvPr id="13" name="Прямая соединительная линия 12"/>
            <p:cNvCxnSpPr>
              <a:stCxn id="4" idx="7"/>
              <a:endCxn id="5" idx="3"/>
            </p:cNvCxnSpPr>
            <p:nvPr/>
          </p:nvCxnSpPr>
          <p:spPr>
            <a:xfrm flipV="1">
              <a:off x="1359657" y="2232881"/>
              <a:ext cx="880070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7" idx="2"/>
              <a:endCxn id="5" idx="7"/>
            </p:cNvCxnSpPr>
            <p:nvPr/>
          </p:nvCxnSpPr>
          <p:spPr>
            <a:xfrm flipH="1">
              <a:off x="2799817" y="1129967"/>
              <a:ext cx="1196119" cy="5428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7" idx="6"/>
              <a:endCxn id="10" idx="2"/>
            </p:cNvCxnSpPr>
            <p:nvPr/>
          </p:nvCxnSpPr>
          <p:spPr>
            <a:xfrm>
              <a:off x="4788024" y="1129967"/>
              <a:ext cx="1224136" cy="9668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1" idx="1"/>
              <a:endCxn id="10" idx="5"/>
            </p:cNvCxnSpPr>
            <p:nvPr/>
          </p:nvCxnSpPr>
          <p:spPr>
            <a:xfrm flipH="1" flipV="1">
              <a:off x="6688249" y="2376897"/>
              <a:ext cx="952078" cy="9964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4" idx="5"/>
              <a:endCxn id="6" idx="2"/>
            </p:cNvCxnSpPr>
            <p:nvPr/>
          </p:nvCxnSpPr>
          <p:spPr>
            <a:xfrm>
              <a:off x="1359657" y="3385009"/>
              <a:ext cx="824731" cy="8000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8" idx="2"/>
            </p:cNvCxnSpPr>
            <p:nvPr/>
          </p:nvCxnSpPr>
          <p:spPr>
            <a:xfrm flipH="1" flipV="1">
              <a:off x="2915817" y="2096853"/>
              <a:ext cx="1246858" cy="9361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6" idx="7"/>
              <a:endCxn id="8" idx="3"/>
            </p:cNvCxnSpPr>
            <p:nvPr/>
          </p:nvCxnSpPr>
          <p:spPr>
            <a:xfrm flipV="1">
              <a:off x="2860477" y="3313001"/>
              <a:ext cx="1418197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stCxn id="6" idx="5"/>
              <a:endCxn id="9" idx="2"/>
            </p:cNvCxnSpPr>
            <p:nvPr/>
          </p:nvCxnSpPr>
          <p:spPr>
            <a:xfrm>
              <a:off x="2860477" y="4465129"/>
              <a:ext cx="1285074" cy="5120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8" idx="0"/>
              <a:endCxn id="7" idx="4"/>
            </p:cNvCxnSpPr>
            <p:nvPr/>
          </p:nvCxnSpPr>
          <p:spPr>
            <a:xfrm flipH="1" flipV="1">
              <a:off x="4391980" y="1526011"/>
              <a:ext cx="166739" cy="11109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8" idx="6"/>
              <a:endCxn id="10" idx="3"/>
            </p:cNvCxnSpPr>
            <p:nvPr/>
          </p:nvCxnSpPr>
          <p:spPr>
            <a:xfrm flipV="1">
              <a:off x="4954763" y="2376897"/>
              <a:ext cx="1173396" cy="6560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9" idx="0"/>
              <a:endCxn id="8" idx="4"/>
            </p:cNvCxnSpPr>
            <p:nvPr/>
          </p:nvCxnSpPr>
          <p:spPr>
            <a:xfrm flipV="1">
              <a:off x="4541595" y="3429000"/>
              <a:ext cx="17124" cy="1152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9" idx="6"/>
              <a:endCxn id="11" idx="3"/>
            </p:cNvCxnSpPr>
            <p:nvPr/>
          </p:nvCxnSpPr>
          <p:spPr>
            <a:xfrm flipV="1">
              <a:off x="4937639" y="3933453"/>
              <a:ext cx="2702688" cy="104371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>
              <a:stCxn id="8" idx="5"/>
              <a:endCxn id="11" idx="2"/>
            </p:cNvCxnSpPr>
            <p:nvPr/>
          </p:nvCxnSpPr>
          <p:spPr>
            <a:xfrm>
              <a:off x="4838764" y="3313001"/>
              <a:ext cx="2685564" cy="3404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475656" y="20968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335751" y="38204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74854" y="10259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96677" y="25695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184377" y="3268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188524" y="486916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11</a:t>
              </a:r>
              <a:endParaRPr lang="ru-RU" b="1" i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629412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6</a:t>
              </a:r>
              <a:endParaRPr lang="ru-RU" b="1" i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555006" y="18941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461034" y="121671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14</a:t>
              </a:r>
              <a:endParaRPr lang="ru-RU" b="1" i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56108" y="264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21623" y="2528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852934" y="34832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154742" y="45811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15</a:t>
              </a:r>
              <a:endParaRPr lang="ru-RU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694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59632" y="733923"/>
            <a:ext cx="7200800" cy="3884971"/>
            <a:chOff x="683568" y="733923"/>
            <a:chExt cx="7632848" cy="4639293"/>
          </a:xfrm>
        </p:grpSpPr>
        <p:sp>
          <p:nvSpPr>
            <p:cNvPr id="3" name="Овал 2"/>
            <p:cNvSpPr/>
            <p:nvPr/>
          </p:nvSpPr>
          <p:spPr>
            <a:xfrm>
              <a:off x="683568" y="270892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А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2123728" y="155679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2184388" y="378904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3995936" y="733923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D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162675" y="263691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145551" y="458112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F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12160" y="170080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G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7524328" y="3257364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Z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cxnSp>
          <p:nvCxnSpPr>
            <p:cNvPr id="11" name="Прямая соединительная линия 10"/>
            <p:cNvCxnSpPr>
              <a:stCxn id="3" idx="7"/>
              <a:endCxn id="4" idx="3"/>
            </p:cNvCxnSpPr>
            <p:nvPr/>
          </p:nvCxnSpPr>
          <p:spPr>
            <a:xfrm flipV="1">
              <a:off x="1359657" y="2232881"/>
              <a:ext cx="880070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6" idx="2"/>
              <a:endCxn id="4" idx="7"/>
            </p:cNvCxnSpPr>
            <p:nvPr/>
          </p:nvCxnSpPr>
          <p:spPr>
            <a:xfrm flipH="1">
              <a:off x="2799817" y="1129967"/>
              <a:ext cx="1196119" cy="5428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6"/>
              <a:endCxn id="9" idx="2"/>
            </p:cNvCxnSpPr>
            <p:nvPr/>
          </p:nvCxnSpPr>
          <p:spPr>
            <a:xfrm>
              <a:off x="4788024" y="1129967"/>
              <a:ext cx="1224136" cy="9668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10" idx="1"/>
              <a:endCxn id="9" idx="5"/>
            </p:cNvCxnSpPr>
            <p:nvPr/>
          </p:nvCxnSpPr>
          <p:spPr>
            <a:xfrm flipH="1" flipV="1">
              <a:off x="6688249" y="2376897"/>
              <a:ext cx="952078" cy="9964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3" idx="5"/>
              <a:endCxn id="5" idx="2"/>
            </p:cNvCxnSpPr>
            <p:nvPr/>
          </p:nvCxnSpPr>
          <p:spPr>
            <a:xfrm>
              <a:off x="1359657" y="3385009"/>
              <a:ext cx="824731" cy="8000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2"/>
            </p:cNvCxnSpPr>
            <p:nvPr/>
          </p:nvCxnSpPr>
          <p:spPr>
            <a:xfrm flipH="1" flipV="1">
              <a:off x="2915817" y="2096853"/>
              <a:ext cx="1246858" cy="9361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5" idx="7"/>
              <a:endCxn id="7" idx="3"/>
            </p:cNvCxnSpPr>
            <p:nvPr/>
          </p:nvCxnSpPr>
          <p:spPr>
            <a:xfrm flipV="1">
              <a:off x="2860477" y="3313001"/>
              <a:ext cx="1418197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5" idx="5"/>
              <a:endCxn id="8" idx="2"/>
            </p:cNvCxnSpPr>
            <p:nvPr/>
          </p:nvCxnSpPr>
          <p:spPr>
            <a:xfrm>
              <a:off x="2860477" y="4465129"/>
              <a:ext cx="1285074" cy="5120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7" idx="0"/>
              <a:endCxn id="6" idx="4"/>
            </p:cNvCxnSpPr>
            <p:nvPr/>
          </p:nvCxnSpPr>
          <p:spPr>
            <a:xfrm flipH="1" flipV="1">
              <a:off x="4391980" y="1526011"/>
              <a:ext cx="166739" cy="11109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6"/>
              <a:endCxn id="9" idx="3"/>
            </p:cNvCxnSpPr>
            <p:nvPr/>
          </p:nvCxnSpPr>
          <p:spPr>
            <a:xfrm flipV="1">
              <a:off x="4954763" y="2376897"/>
              <a:ext cx="1173396" cy="6560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8" idx="0"/>
              <a:endCxn id="7" idx="4"/>
            </p:cNvCxnSpPr>
            <p:nvPr/>
          </p:nvCxnSpPr>
          <p:spPr>
            <a:xfrm flipV="1">
              <a:off x="4541595" y="3429000"/>
              <a:ext cx="17124" cy="1152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8" idx="6"/>
              <a:endCxn id="10" idx="3"/>
            </p:cNvCxnSpPr>
            <p:nvPr/>
          </p:nvCxnSpPr>
          <p:spPr>
            <a:xfrm flipV="1">
              <a:off x="4937639" y="3933453"/>
              <a:ext cx="2702688" cy="104371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7" idx="5"/>
              <a:endCxn id="10" idx="2"/>
            </p:cNvCxnSpPr>
            <p:nvPr/>
          </p:nvCxnSpPr>
          <p:spPr>
            <a:xfrm>
              <a:off x="4838764" y="3313001"/>
              <a:ext cx="2685564" cy="3404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475656" y="20968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35751" y="38204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74854" y="10259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96677" y="25695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84377" y="3268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88524" y="486916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11</a:t>
              </a:r>
              <a:endParaRPr lang="ru-RU" b="1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29412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6</a:t>
              </a:r>
              <a:endParaRPr lang="ru-RU" b="1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5006" y="18941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61034" y="121671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14</a:t>
              </a:r>
              <a:endParaRPr lang="ru-RU" b="1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56108" y="264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21623" y="2528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52934" y="34832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54742" y="45811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15</a:t>
              </a:r>
              <a:endParaRPr lang="ru-RU" b="1" i="1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69431" y="4618894"/>
            <a:ext cx="16432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B(A,12) !</a:t>
            </a:r>
          </a:p>
          <a:p>
            <a:r>
              <a:rPr lang="en-US" sz="3200" dirty="0" smtClean="0"/>
              <a:t>C(A,10) 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680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50842" y="324712"/>
            <a:ext cx="7200800" cy="3884971"/>
            <a:chOff x="683568" y="733923"/>
            <a:chExt cx="7632848" cy="4639293"/>
          </a:xfrm>
        </p:grpSpPr>
        <p:sp>
          <p:nvSpPr>
            <p:cNvPr id="3" name="Овал 2"/>
            <p:cNvSpPr/>
            <p:nvPr/>
          </p:nvSpPr>
          <p:spPr>
            <a:xfrm>
              <a:off x="683568" y="270892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А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2123728" y="155679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2184388" y="378904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3995936" y="733923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D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162675" y="263691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145551" y="458112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F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12160" y="170080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G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7524328" y="3257364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Z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cxnSp>
          <p:nvCxnSpPr>
            <p:cNvPr id="11" name="Прямая соединительная линия 10"/>
            <p:cNvCxnSpPr>
              <a:stCxn id="3" idx="7"/>
              <a:endCxn id="4" idx="3"/>
            </p:cNvCxnSpPr>
            <p:nvPr/>
          </p:nvCxnSpPr>
          <p:spPr>
            <a:xfrm flipV="1">
              <a:off x="1359657" y="2232881"/>
              <a:ext cx="880070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6" idx="2"/>
              <a:endCxn id="4" idx="7"/>
            </p:cNvCxnSpPr>
            <p:nvPr/>
          </p:nvCxnSpPr>
          <p:spPr>
            <a:xfrm flipH="1">
              <a:off x="2799817" y="1129967"/>
              <a:ext cx="1196119" cy="5428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6"/>
              <a:endCxn id="9" idx="2"/>
            </p:cNvCxnSpPr>
            <p:nvPr/>
          </p:nvCxnSpPr>
          <p:spPr>
            <a:xfrm>
              <a:off x="4788024" y="1129967"/>
              <a:ext cx="1224136" cy="9668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10" idx="1"/>
              <a:endCxn id="9" idx="5"/>
            </p:cNvCxnSpPr>
            <p:nvPr/>
          </p:nvCxnSpPr>
          <p:spPr>
            <a:xfrm flipH="1" flipV="1">
              <a:off x="6688249" y="2376897"/>
              <a:ext cx="952078" cy="9964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3" idx="5"/>
              <a:endCxn id="5" idx="2"/>
            </p:cNvCxnSpPr>
            <p:nvPr/>
          </p:nvCxnSpPr>
          <p:spPr>
            <a:xfrm>
              <a:off x="1359657" y="3385009"/>
              <a:ext cx="824731" cy="8000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2"/>
            </p:cNvCxnSpPr>
            <p:nvPr/>
          </p:nvCxnSpPr>
          <p:spPr>
            <a:xfrm flipH="1" flipV="1">
              <a:off x="2915817" y="2096853"/>
              <a:ext cx="1246858" cy="9361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5" idx="7"/>
              <a:endCxn id="7" idx="3"/>
            </p:cNvCxnSpPr>
            <p:nvPr/>
          </p:nvCxnSpPr>
          <p:spPr>
            <a:xfrm flipV="1">
              <a:off x="2860477" y="3313001"/>
              <a:ext cx="1418197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5" idx="5"/>
              <a:endCxn id="8" idx="2"/>
            </p:cNvCxnSpPr>
            <p:nvPr/>
          </p:nvCxnSpPr>
          <p:spPr>
            <a:xfrm>
              <a:off x="2860477" y="4465129"/>
              <a:ext cx="1285074" cy="5120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7" idx="0"/>
              <a:endCxn id="6" idx="4"/>
            </p:cNvCxnSpPr>
            <p:nvPr/>
          </p:nvCxnSpPr>
          <p:spPr>
            <a:xfrm flipH="1" flipV="1">
              <a:off x="4391980" y="1526011"/>
              <a:ext cx="166739" cy="11109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6"/>
              <a:endCxn id="9" idx="3"/>
            </p:cNvCxnSpPr>
            <p:nvPr/>
          </p:nvCxnSpPr>
          <p:spPr>
            <a:xfrm flipV="1">
              <a:off x="4954763" y="2376897"/>
              <a:ext cx="1173396" cy="6560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8" idx="0"/>
              <a:endCxn id="7" idx="4"/>
            </p:cNvCxnSpPr>
            <p:nvPr/>
          </p:nvCxnSpPr>
          <p:spPr>
            <a:xfrm flipV="1">
              <a:off x="4541595" y="3429000"/>
              <a:ext cx="17124" cy="1152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8" idx="6"/>
              <a:endCxn id="10" idx="3"/>
            </p:cNvCxnSpPr>
            <p:nvPr/>
          </p:nvCxnSpPr>
          <p:spPr>
            <a:xfrm flipV="1">
              <a:off x="4937639" y="3933453"/>
              <a:ext cx="2702688" cy="104371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7" idx="5"/>
              <a:endCxn id="10" idx="2"/>
            </p:cNvCxnSpPr>
            <p:nvPr/>
          </p:nvCxnSpPr>
          <p:spPr>
            <a:xfrm>
              <a:off x="4838764" y="3313001"/>
              <a:ext cx="2685564" cy="3404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475656" y="20968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35751" y="38204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74854" y="10259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96677" y="25695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84377" y="3268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88524" y="486916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11</a:t>
              </a:r>
              <a:endParaRPr lang="ru-RU" b="1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29412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6</a:t>
              </a:r>
              <a:endParaRPr lang="ru-RU" b="1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5006" y="18941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61034" y="121671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14</a:t>
              </a:r>
              <a:endParaRPr lang="ru-RU" b="1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56108" y="264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21623" y="2528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52934" y="34832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54742" y="45811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15</a:t>
              </a:r>
              <a:endParaRPr lang="ru-RU" b="1" i="1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05889" y="3546384"/>
            <a:ext cx="16432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B(A,12) !</a:t>
            </a:r>
          </a:p>
          <a:p>
            <a:r>
              <a:rPr lang="en-US" sz="3200" dirty="0" smtClean="0"/>
              <a:t>C(A,10) !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68726" y="4642710"/>
            <a:ext cx="154061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D(B,20) </a:t>
            </a:r>
          </a:p>
          <a:p>
            <a:r>
              <a:rPr lang="en-US" sz="3200" b="1" dirty="0" smtClean="0"/>
              <a:t>E(B,22)</a:t>
            </a:r>
          </a:p>
          <a:p>
            <a:r>
              <a:rPr lang="en-US" sz="3200" b="1" dirty="0" smtClean="0"/>
              <a:t>E(C,17) </a:t>
            </a:r>
          </a:p>
          <a:p>
            <a:r>
              <a:rPr lang="en-US" sz="3200" b="1" dirty="0" smtClean="0"/>
              <a:t>F(C, 21)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00003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50842" y="324712"/>
            <a:ext cx="7200800" cy="3884971"/>
            <a:chOff x="683568" y="733923"/>
            <a:chExt cx="7632848" cy="4639293"/>
          </a:xfrm>
        </p:grpSpPr>
        <p:sp>
          <p:nvSpPr>
            <p:cNvPr id="3" name="Овал 2"/>
            <p:cNvSpPr/>
            <p:nvPr/>
          </p:nvSpPr>
          <p:spPr>
            <a:xfrm>
              <a:off x="683568" y="270892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А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2123728" y="155679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2184388" y="378904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3995936" y="733923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D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162675" y="263691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145551" y="458112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F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12160" y="170080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G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7524328" y="3257364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Z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cxnSp>
          <p:nvCxnSpPr>
            <p:cNvPr id="11" name="Прямая соединительная линия 10"/>
            <p:cNvCxnSpPr>
              <a:stCxn id="3" idx="7"/>
              <a:endCxn id="4" idx="3"/>
            </p:cNvCxnSpPr>
            <p:nvPr/>
          </p:nvCxnSpPr>
          <p:spPr>
            <a:xfrm flipV="1">
              <a:off x="1359657" y="2232881"/>
              <a:ext cx="880070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6" idx="2"/>
              <a:endCxn id="4" idx="7"/>
            </p:cNvCxnSpPr>
            <p:nvPr/>
          </p:nvCxnSpPr>
          <p:spPr>
            <a:xfrm flipH="1">
              <a:off x="2799817" y="1129967"/>
              <a:ext cx="1196119" cy="5428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6"/>
              <a:endCxn id="9" idx="2"/>
            </p:cNvCxnSpPr>
            <p:nvPr/>
          </p:nvCxnSpPr>
          <p:spPr>
            <a:xfrm>
              <a:off x="4788024" y="1129967"/>
              <a:ext cx="1224136" cy="9668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10" idx="1"/>
              <a:endCxn id="9" idx="5"/>
            </p:cNvCxnSpPr>
            <p:nvPr/>
          </p:nvCxnSpPr>
          <p:spPr>
            <a:xfrm flipH="1" flipV="1">
              <a:off x="6688249" y="2376897"/>
              <a:ext cx="952078" cy="9964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3" idx="5"/>
              <a:endCxn id="5" idx="2"/>
            </p:cNvCxnSpPr>
            <p:nvPr/>
          </p:nvCxnSpPr>
          <p:spPr>
            <a:xfrm>
              <a:off x="1359657" y="3385009"/>
              <a:ext cx="824731" cy="8000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2"/>
            </p:cNvCxnSpPr>
            <p:nvPr/>
          </p:nvCxnSpPr>
          <p:spPr>
            <a:xfrm flipH="1" flipV="1">
              <a:off x="2915817" y="2096853"/>
              <a:ext cx="1246858" cy="9361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5" idx="7"/>
              <a:endCxn id="7" idx="3"/>
            </p:cNvCxnSpPr>
            <p:nvPr/>
          </p:nvCxnSpPr>
          <p:spPr>
            <a:xfrm flipV="1">
              <a:off x="2860477" y="3313001"/>
              <a:ext cx="1418197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5" idx="5"/>
              <a:endCxn id="8" idx="2"/>
            </p:cNvCxnSpPr>
            <p:nvPr/>
          </p:nvCxnSpPr>
          <p:spPr>
            <a:xfrm>
              <a:off x="2860477" y="4465129"/>
              <a:ext cx="1285074" cy="5120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7" idx="0"/>
              <a:endCxn id="6" idx="4"/>
            </p:cNvCxnSpPr>
            <p:nvPr/>
          </p:nvCxnSpPr>
          <p:spPr>
            <a:xfrm flipH="1" flipV="1">
              <a:off x="4391980" y="1526011"/>
              <a:ext cx="166739" cy="11109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6"/>
              <a:endCxn id="9" idx="3"/>
            </p:cNvCxnSpPr>
            <p:nvPr/>
          </p:nvCxnSpPr>
          <p:spPr>
            <a:xfrm flipV="1">
              <a:off x="4954763" y="2376897"/>
              <a:ext cx="1173396" cy="6560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8" idx="0"/>
              <a:endCxn id="7" idx="4"/>
            </p:cNvCxnSpPr>
            <p:nvPr/>
          </p:nvCxnSpPr>
          <p:spPr>
            <a:xfrm flipV="1">
              <a:off x="4541595" y="3429000"/>
              <a:ext cx="17124" cy="1152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8" idx="6"/>
              <a:endCxn id="10" idx="3"/>
            </p:cNvCxnSpPr>
            <p:nvPr/>
          </p:nvCxnSpPr>
          <p:spPr>
            <a:xfrm flipV="1">
              <a:off x="4937639" y="3933453"/>
              <a:ext cx="2702688" cy="104371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7" idx="5"/>
              <a:endCxn id="10" idx="2"/>
            </p:cNvCxnSpPr>
            <p:nvPr/>
          </p:nvCxnSpPr>
          <p:spPr>
            <a:xfrm>
              <a:off x="4838764" y="3313001"/>
              <a:ext cx="2685564" cy="3404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475656" y="20968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35751" y="38204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74854" y="10259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96677" y="25695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84377" y="3268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88524" y="486916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11</a:t>
              </a:r>
              <a:endParaRPr lang="ru-RU" b="1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29412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6</a:t>
              </a:r>
              <a:endParaRPr lang="ru-RU" b="1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5006" y="18941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61034" y="121671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14</a:t>
              </a:r>
              <a:endParaRPr lang="ru-RU" b="1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56108" y="264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21623" y="2528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52934" y="34832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54742" y="45811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15</a:t>
              </a:r>
              <a:endParaRPr lang="ru-RU" b="1" i="1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05889" y="3546384"/>
            <a:ext cx="16432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B(A,12) !</a:t>
            </a:r>
          </a:p>
          <a:p>
            <a:r>
              <a:rPr lang="en-US" sz="3200" dirty="0" smtClean="0"/>
              <a:t>C(A,10) !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68726" y="4642710"/>
            <a:ext cx="174355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D(B,20) ! </a:t>
            </a:r>
          </a:p>
          <a:p>
            <a:r>
              <a:rPr lang="en-US" sz="3200" dirty="0" smtClean="0"/>
              <a:t>E(B,22) </a:t>
            </a:r>
            <a:r>
              <a:rPr lang="en-US" sz="3200" b="1" dirty="0" smtClean="0"/>
              <a:t>X</a:t>
            </a:r>
          </a:p>
          <a:p>
            <a:r>
              <a:rPr lang="en-US" sz="3200" dirty="0" smtClean="0"/>
              <a:t>E(C,17) !</a:t>
            </a:r>
          </a:p>
          <a:p>
            <a:r>
              <a:rPr lang="en-US" sz="3200" dirty="0" smtClean="0"/>
              <a:t>F(C, 21) 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66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50842" y="324712"/>
            <a:ext cx="7200800" cy="3884971"/>
            <a:chOff x="683568" y="733923"/>
            <a:chExt cx="7632848" cy="4639293"/>
          </a:xfrm>
        </p:grpSpPr>
        <p:sp>
          <p:nvSpPr>
            <p:cNvPr id="3" name="Овал 2"/>
            <p:cNvSpPr/>
            <p:nvPr/>
          </p:nvSpPr>
          <p:spPr>
            <a:xfrm>
              <a:off x="683568" y="270892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А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2123728" y="155679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B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2184388" y="3789040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3995936" y="733923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D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162675" y="2636912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E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145551" y="458112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F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12160" y="1700808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G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7524328" y="3257364"/>
              <a:ext cx="792088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Z</a:t>
              </a:r>
              <a:endPara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cxnSp>
          <p:nvCxnSpPr>
            <p:cNvPr id="11" name="Прямая соединительная линия 10"/>
            <p:cNvCxnSpPr>
              <a:stCxn id="3" idx="7"/>
              <a:endCxn id="4" idx="3"/>
            </p:cNvCxnSpPr>
            <p:nvPr/>
          </p:nvCxnSpPr>
          <p:spPr>
            <a:xfrm flipV="1">
              <a:off x="1359657" y="2232881"/>
              <a:ext cx="880070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6" idx="2"/>
              <a:endCxn id="4" idx="7"/>
            </p:cNvCxnSpPr>
            <p:nvPr/>
          </p:nvCxnSpPr>
          <p:spPr>
            <a:xfrm flipH="1">
              <a:off x="2799817" y="1129967"/>
              <a:ext cx="1196119" cy="5428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6"/>
              <a:endCxn id="9" idx="2"/>
            </p:cNvCxnSpPr>
            <p:nvPr/>
          </p:nvCxnSpPr>
          <p:spPr>
            <a:xfrm>
              <a:off x="4788024" y="1129967"/>
              <a:ext cx="1224136" cy="9668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10" idx="1"/>
              <a:endCxn id="9" idx="5"/>
            </p:cNvCxnSpPr>
            <p:nvPr/>
          </p:nvCxnSpPr>
          <p:spPr>
            <a:xfrm flipH="1" flipV="1">
              <a:off x="6688249" y="2376897"/>
              <a:ext cx="952078" cy="99646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3" idx="5"/>
              <a:endCxn id="5" idx="2"/>
            </p:cNvCxnSpPr>
            <p:nvPr/>
          </p:nvCxnSpPr>
          <p:spPr>
            <a:xfrm>
              <a:off x="1359657" y="3385009"/>
              <a:ext cx="824731" cy="8000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2"/>
            </p:cNvCxnSpPr>
            <p:nvPr/>
          </p:nvCxnSpPr>
          <p:spPr>
            <a:xfrm flipH="1" flipV="1">
              <a:off x="2915817" y="2096853"/>
              <a:ext cx="1246858" cy="9361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5" idx="7"/>
              <a:endCxn id="7" idx="3"/>
            </p:cNvCxnSpPr>
            <p:nvPr/>
          </p:nvCxnSpPr>
          <p:spPr>
            <a:xfrm flipV="1">
              <a:off x="2860477" y="3313001"/>
              <a:ext cx="1418197" cy="59203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5" idx="5"/>
              <a:endCxn id="8" idx="2"/>
            </p:cNvCxnSpPr>
            <p:nvPr/>
          </p:nvCxnSpPr>
          <p:spPr>
            <a:xfrm>
              <a:off x="2860477" y="4465129"/>
              <a:ext cx="1285074" cy="51204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7" idx="0"/>
              <a:endCxn id="6" idx="4"/>
            </p:cNvCxnSpPr>
            <p:nvPr/>
          </p:nvCxnSpPr>
          <p:spPr>
            <a:xfrm flipH="1" flipV="1">
              <a:off x="4391980" y="1526011"/>
              <a:ext cx="166739" cy="11109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6"/>
              <a:endCxn id="9" idx="3"/>
            </p:cNvCxnSpPr>
            <p:nvPr/>
          </p:nvCxnSpPr>
          <p:spPr>
            <a:xfrm flipV="1">
              <a:off x="4954763" y="2376897"/>
              <a:ext cx="1173396" cy="65605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8" idx="0"/>
              <a:endCxn id="7" idx="4"/>
            </p:cNvCxnSpPr>
            <p:nvPr/>
          </p:nvCxnSpPr>
          <p:spPr>
            <a:xfrm flipV="1">
              <a:off x="4541595" y="3429000"/>
              <a:ext cx="17124" cy="11521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8" idx="6"/>
              <a:endCxn id="10" idx="3"/>
            </p:cNvCxnSpPr>
            <p:nvPr/>
          </p:nvCxnSpPr>
          <p:spPr>
            <a:xfrm flipV="1">
              <a:off x="4937639" y="3933453"/>
              <a:ext cx="2702688" cy="104371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7" idx="5"/>
              <a:endCxn id="10" idx="2"/>
            </p:cNvCxnSpPr>
            <p:nvPr/>
          </p:nvCxnSpPr>
          <p:spPr>
            <a:xfrm>
              <a:off x="4838764" y="3313001"/>
              <a:ext cx="2685564" cy="3404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475656" y="20968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35751" y="382044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174854" y="102594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96677" y="25695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84377" y="32686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88524" y="486916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11</a:t>
              </a:r>
              <a:endParaRPr lang="ru-RU" b="1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29412" y="378904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6</a:t>
              </a:r>
              <a:endParaRPr lang="ru-RU" b="1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5006" y="189410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7</a:t>
              </a:r>
              <a:endParaRPr lang="ru-RU" b="1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61034" y="121671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14</a:t>
              </a:r>
              <a:endParaRPr lang="ru-RU" b="1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56108" y="264025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10</a:t>
              </a:r>
              <a:endParaRPr lang="ru-RU" b="1" i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221623" y="2528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/>
                <a:t>8</a:t>
              </a:r>
              <a:endParaRPr lang="ru-RU" b="1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52934" y="34832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12</a:t>
              </a:r>
              <a:endParaRPr lang="ru-RU" b="1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54742" y="458112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15</a:t>
              </a:r>
              <a:endParaRPr lang="ru-RU" b="1" i="1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05889" y="3546384"/>
            <a:ext cx="16432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B(A,12) !</a:t>
            </a:r>
          </a:p>
          <a:p>
            <a:r>
              <a:rPr lang="en-US" sz="3200" dirty="0" smtClean="0"/>
              <a:t>C(A,1</a:t>
            </a:r>
            <a:r>
              <a:rPr lang="ru-RU" sz="3200" dirty="0" smtClean="0"/>
              <a:t>0</a:t>
            </a:r>
            <a:r>
              <a:rPr lang="en-US" sz="3200" dirty="0" smtClean="0"/>
              <a:t>) !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68726" y="4642710"/>
            <a:ext cx="174355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D(B,20) ! </a:t>
            </a:r>
          </a:p>
          <a:p>
            <a:r>
              <a:rPr lang="en-US" sz="3200" dirty="0" smtClean="0"/>
              <a:t>E(B,22) </a:t>
            </a:r>
            <a:r>
              <a:rPr lang="en-US" sz="3200" b="1" dirty="0" smtClean="0"/>
              <a:t>X</a:t>
            </a:r>
          </a:p>
          <a:p>
            <a:r>
              <a:rPr lang="en-US" sz="3200" dirty="0" smtClean="0"/>
              <a:t>E(C,17) !</a:t>
            </a:r>
          </a:p>
          <a:p>
            <a:r>
              <a:rPr lang="en-US" sz="3200" dirty="0" smtClean="0"/>
              <a:t>F(C, 23) !</a:t>
            </a:r>
            <a:endParaRPr lang="ru-RU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2703258" y="4581728"/>
            <a:ext cx="15670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G(D,34) </a:t>
            </a:r>
          </a:p>
          <a:p>
            <a:r>
              <a:rPr lang="en-US" sz="3200" b="1" i="1" dirty="0" smtClean="0"/>
              <a:t>G(E,27) 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586013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503</Words>
  <Application>Microsoft Office PowerPoint</Application>
  <PresentationFormat>Экран (4:3)</PresentationFormat>
  <Paragraphs>317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 на 25 сентября Найти наименьший путь в графе из пункта А в пункт L.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10</cp:revision>
  <dcterms:created xsi:type="dcterms:W3CDTF">2015-09-18T07:09:28Z</dcterms:created>
  <dcterms:modified xsi:type="dcterms:W3CDTF">2015-09-18T14:21:25Z</dcterms:modified>
</cp:coreProperties>
</file>