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7" r:id="rId3"/>
    <p:sldId id="266" r:id="rId4"/>
    <p:sldId id="268" r:id="rId5"/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BCE3-BE3B-48AC-9484-7C6025C4179E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AB32F-1D50-453E-AC73-5C675BEBB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324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BCE3-BE3B-48AC-9484-7C6025C4179E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AB32F-1D50-453E-AC73-5C675BEBB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691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BCE3-BE3B-48AC-9484-7C6025C4179E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AB32F-1D50-453E-AC73-5C675BEBB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733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BCE3-BE3B-48AC-9484-7C6025C4179E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AB32F-1D50-453E-AC73-5C675BEBB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652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BCE3-BE3B-48AC-9484-7C6025C4179E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AB32F-1D50-453E-AC73-5C675BEBB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60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BCE3-BE3B-48AC-9484-7C6025C4179E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AB32F-1D50-453E-AC73-5C675BEBB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040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BCE3-BE3B-48AC-9484-7C6025C4179E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AB32F-1D50-453E-AC73-5C675BEBB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417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BCE3-BE3B-48AC-9484-7C6025C4179E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AB32F-1D50-453E-AC73-5C675BEBB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848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BCE3-BE3B-48AC-9484-7C6025C4179E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AB32F-1D50-453E-AC73-5C675BEBB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449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BCE3-BE3B-48AC-9484-7C6025C4179E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AB32F-1D50-453E-AC73-5C675BEBB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751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BCE3-BE3B-48AC-9484-7C6025C4179E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AB32F-1D50-453E-AC73-5C675BEBB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728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BBCE3-BE3B-48AC-9484-7C6025C4179E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AB32F-1D50-453E-AC73-5C675BEBB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91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25709" y="2967335"/>
            <a:ext cx="42925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Метод Форда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2866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50842" y="324712"/>
            <a:ext cx="7200800" cy="3884971"/>
            <a:chOff x="683568" y="733923"/>
            <a:chExt cx="7632848" cy="4639293"/>
          </a:xfrm>
        </p:grpSpPr>
        <p:sp>
          <p:nvSpPr>
            <p:cNvPr id="3" name="Овал 2"/>
            <p:cNvSpPr/>
            <p:nvPr/>
          </p:nvSpPr>
          <p:spPr>
            <a:xfrm>
              <a:off x="683568" y="2708920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8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А</a:t>
              </a:r>
            </a:p>
          </p:txBody>
        </p:sp>
        <p:sp>
          <p:nvSpPr>
            <p:cNvPr id="4" name="Овал 3"/>
            <p:cNvSpPr/>
            <p:nvPr/>
          </p:nvSpPr>
          <p:spPr>
            <a:xfrm>
              <a:off x="2123728" y="1556792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B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5" name="Овал 4"/>
            <p:cNvSpPr/>
            <p:nvPr/>
          </p:nvSpPr>
          <p:spPr>
            <a:xfrm>
              <a:off x="2184388" y="3789040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8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С</a:t>
              </a:r>
            </a:p>
          </p:txBody>
        </p:sp>
        <p:sp>
          <p:nvSpPr>
            <p:cNvPr id="6" name="Овал 5"/>
            <p:cNvSpPr/>
            <p:nvPr/>
          </p:nvSpPr>
          <p:spPr>
            <a:xfrm>
              <a:off x="3995936" y="733923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D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4162675" y="2636912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E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4145551" y="4581128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F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6012160" y="1700808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G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7524328" y="3257364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Z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cxnSp>
          <p:nvCxnSpPr>
            <p:cNvPr id="11" name="Прямая соединительная линия 10"/>
            <p:cNvCxnSpPr>
              <a:stCxn id="3" idx="7"/>
              <a:endCxn id="4" idx="3"/>
            </p:cNvCxnSpPr>
            <p:nvPr/>
          </p:nvCxnSpPr>
          <p:spPr>
            <a:xfrm flipV="1">
              <a:off x="1359657" y="2232881"/>
              <a:ext cx="880070" cy="59203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>
              <a:stCxn id="6" idx="2"/>
              <a:endCxn id="4" idx="7"/>
            </p:cNvCxnSpPr>
            <p:nvPr/>
          </p:nvCxnSpPr>
          <p:spPr>
            <a:xfrm flipH="1">
              <a:off x="2799817" y="1129967"/>
              <a:ext cx="1196119" cy="54282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>
              <a:stCxn id="6" idx="6"/>
              <a:endCxn id="9" idx="2"/>
            </p:cNvCxnSpPr>
            <p:nvPr/>
          </p:nvCxnSpPr>
          <p:spPr>
            <a:xfrm>
              <a:off x="4788024" y="1129967"/>
              <a:ext cx="1224136" cy="96688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stCxn id="10" idx="1"/>
              <a:endCxn id="9" idx="5"/>
            </p:cNvCxnSpPr>
            <p:nvPr/>
          </p:nvCxnSpPr>
          <p:spPr>
            <a:xfrm flipH="1" flipV="1">
              <a:off x="6688249" y="2376897"/>
              <a:ext cx="952078" cy="99646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>
              <a:stCxn id="3" idx="5"/>
              <a:endCxn id="5" idx="2"/>
            </p:cNvCxnSpPr>
            <p:nvPr/>
          </p:nvCxnSpPr>
          <p:spPr>
            <a:xfrm>
              <a:off x="1359657" y="3385009"/>
              <a:ext cx="824731" cy="80007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>
              <a:stCxn id="7" idx="2"/>
            </p:cNvCxnSpPr>
            <p:nvPr/>
          </p:nvCxnSpPr>
          <p:spPr>
            <a:xfrm flipH="1" flipV="1">
              <a:off x="2915817" y="2096853"/>
              <a:ext cx="1246858" cy="93610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>
              <a:stCxn id="5" idx="7"/>
              <a:endCxn id="7" idx="3"/>
            </p:cNvCxnSpPr>
            <p:nvPr/>
          </p:nvCxnSpPr>
          <p:spPr>
            <a:xfrm flipV="1">
              <a:off x="2860477" y="3313001"/>
              <a:ext cx="1418197" cy="59203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>
              <a:stCxn id="5" idx="5"/>
              <a:endCxn id="8" idx="2"/>
            </p:cNvCxnSpPr>
            <p:nvPr/>
          </p:nvCxnSpPr>
          <p:spPr>
            <a:xfrm>
              <a:off x="2860477" y="4465129"/>
              <a:ext cx="1285074" cy="51204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>
              <a:stCxn id="7" idx="0"/>
              <a:endCxn id="6" idx="4"/>
            </p:cNvCxnSpPr>
            <p:nvPr/>
          </p:nvCxnSpPr>
          <p:spPr>
            <a:xfrm flipH="1" flipV="1">
              <a:off x="4391980" y="1526011"/>
              <a:ext cx="166739" cy="111090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>
              <a:stCxn id="7" idx="6"/>
              <a:endCxn id="9" idx="3"/>
            </p:cNvCxnSpPr>
            <p:nvPr/>
          </p:nvCxnSpPr>
          <p:spPr>
            <a:xfrm flipV="1">
              <a:off x="4954763" y="2376897"/>
              <a:ext cx="1173396" cy="65605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>
              <a:stCxn id="8" idx="0"/>
              <a:endCxn id="7" idx="4"/>
            </p:cNvCxnSpPr>
            <p:nvPr/>
          </p:nvCxnSpPr>
          <p:spPr>
            <a:xfrm flipV="1">
              <a:off x="4541595" y="3429000"/>
              <a:ext cx="17124" cy="11521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>
              <a:stCxn id="8" idx="6"/>
              <a:endCxn id="10" idx="3"/>
            </p:cNvCxnSpPr>
            <p:nvPr/>
          </p:nvCxnSpPr>
          <p:spPr>
            <a:xfrm flipV="1">
              <a:off x="4937639" y="3933453"/>
              <a:ext cx="2702688" cy="104371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>
              <a:stCxn id="7" idx="5"/>
              <a:endCxn id="10" idx="2"/>
            </p:cNvCxnSpPr>
            <p:nvPr/>
          </p:nvCxnSpPr>
          <p:spPr>
            <a:xfrm>
              <a:off x="4838764" y="3313001"/>
              <a:ext cx="2685564" cy="34040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1475656" y="209685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12</a:t>
              </a:r>
              <a:endParaRPr lang="ru-RU" b="1" i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35751" y="38204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10</a:t>
              </a:r>
              <a:endParaRPr lang="ru-RU" b="1" i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174854" y="102594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8</a:t>
              </a:r>
              <a:endParaRPr lang="ru-RU" b="1" i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096677" y="256959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10</a:t>
              </a:r>
              <a:endParaRPr lang="ru-RU" b="1" i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184377" y="326869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7</a:t>
              </a:r>
              <a:endParaRPr lang="ru-RU" b="1" i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188524" y="486916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11</a:t>
              </a:r>
              <a:endParaRPr lang="ru-RU" b="1" i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629412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6</a:t>
              </a:r>
              <a:endParaRPr lang="ru-RU" b="1" i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555006" y="189410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7</a:t>
              </a:r>
              <a:endParaRPr lang="ru-RU" b="1" i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461034" y="121671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14</a:t>
              </a:r>
              <a:endParaRPr lang="ru-RU" b="1" i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556108" y="264025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10</a:t>
              </a:r>
              <a:endParaRPr lang="ru-RU" b="1" i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221623" y="25289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8</a:t>
              </a:r>
              <a:endParaRPr lang="ru-RU" b="1" i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852934" y="348320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12</a:t>
              </a:r>
              <a:endParaRPr lang="ru-RU" b="1" i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154742" y="458112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15</a:t>
              </a:r>
              <a:endParaRPr lang="ru-RU" b="1" i="1" dirty="0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305889" y="3546384"/>
            <a:ext cx="164320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B(A,12) !</a:t>
            </a:r>
          </a:p>
          <a:p>
            <a:r>
              <a:rPr lang="en-US" sz="3200" dirty="0" smtClean="0"/>
              <a:t>C(A,1</a:t>
            </a:r>
            <a:r>
              <a:rPr lang="ru-RU" sz="3200" dirty="0" smtClean="0"/>
              <a:t>0</a:t>
            </a:r>
            <a:r>
              <a:rPr lang="en-US" sz="3200" dirty="0" smtClean="0"/>
              <a:t>) !</a:t>
            </a:r>
            <a:endParaRPr lang="ru-RU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368726" y="4642710"/>
            <a:ext cx="174355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D(B,20) ! </a:t>
            </a:r>
          </a:p>
          <a:p>
            <a:r>
              <a:rPr lang="en-US" sz="3200" dirty="0" smtClean="0"/>
              <a:t>E(B,22) </a:t>
            </a:r>
            <a:r>
              <a:rPr lang="en-US" sz="3200" b="1" dirty="0" smtClean="0"/>
              <a:t>X</a:t>
            </a:r>
          </a:p>
          <a:p>
            <a:r>
              <a:rPr lang="en-US" sz="3200" dirty="0" smtClean="0"/>
              <a:t>E(C,17) !</a:t>
            </a:r>
          </a:p>
          <a:p>
            <a:r>
              <a:rPr lang="en-US" sz="3200" dirty="0" smtClean="0"/>
              <a:t>F(C, 23) !</a:t>
            </a:r>
            <a:endParaRPr lang="ru-RU" sz="3200" dirty="0"/>
          </a:p>
        </p:txBody>
      </p:sp>
      <p:sp>
        <p:nvSpPr>
          <p:cNvPr id="39" name="TextBox 38"/>
          <p:cNvSpPr txBox="1"/>
          <p:nvPr/>
        </p:nvSpPr>
        <p:spPr>
          <a:xfrm>
            <a:off x="2730403" y="4606492"/>
            <a:ext cx="17622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G(D,34) </a:t>
            </a:r>
            <a:r>
              <a:rPr lang="en-US" sz="3200" b="1" dirty="0" smtClean="0"/>
              <a:t>X</a:t>
            </a:r>
          </a:p>
          <a:p>
            <a:r>
              <a:rPr lang="en-US" sz="3200" dirty="0" smtClean="0"/>
              <a:t>G(E,27)  !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53056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50842" y="324712"/>
            <a:ext cx="7200800" cy="3884971"/>
            <a:chOff x="683568" y="733923"/>
            <a:chExt cx="7632848" cy="4639293"/>
          </a:xfrm>
        </p:grpSpPr>
        <p:sp>
          <p:nvSpPr>
            <p:cNvPr id="3" name="Овал 2"/>
            <p:cNvSpPr/>
            <p:nvPr/>
          </p:nvSpPr>
          <p:spPr>
            <a:xfrm>
              <a:off x="683568" y="2708920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8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А</a:t>
              </a:r>
            </a:p>
          </p:txBody>
        </p:sp>
        <p:sp>
          <p:nvSpPr>
            <p:cNvPr id="4" name="Овал 3"/>
            <p:cNvSpPr/>
            <p:nvPr/>
          </p:nvSpPr>
          <p:spPr>
            <a:xfrm>
              <a:off x="2123728" y="1556792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B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5" name="Овал 4"/>
            <p:cNvSpPr/>
            <p:nvPr/>
          </p:nvSpPr>
          <p:spPr>
            <a:xfrm>
              <a:off x="2184388" y="3789040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8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С</a:t>
              </a:r>
            </a:p>
          </p:txBody>
        </p:sp>
        <p:sp>
          <p:nvSpPr>
            <p:cNvPr id="6" name="Овал 5"/>
            <p:cNvSpPr/>
            <p:nvPr/>
          </p:nvSpPr>
          <p:spPr>
            <a:xfrm>
              <a:off x="3995936" y="733923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D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4162675" y="2636912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E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4145551" y="4581128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F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6012160" y="1700808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G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7524328" y="3257364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Z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cxnSp>
          <p:nvCxnSpPr>
            <p:cNvPr id="11" name="Прямая соединительная линия 10"/>
            <p:cNvCxnSpPr>
              <a:stCxn id="3" idx="7"/>
              <a:endCxn id="4" idx="3"/>
            </p:cNvCxnSpPr>
            <p:nvPr/>
          </p:nvCxnSpPr>
          <p:spPr>
            <a:xfrm flipV="1">
              <a:off x="1359657" y="2232881"/>
              <a:ext cx="880070" cy="59203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>
              <a:stCxn id="6" idx="2"/>
              <a:endCxn id="4" idx="7"/>
            </p:cNvCxnSpPr>
            <p:nvPr/>
          </p:nvCxnSpPr>
          <p:spPr>
            <a:xfrm flipH="1">
              <a:off x="2799817" y="1129967"/>
              <a:ext cx="1196119" cy="54282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>
              <a:stCxn id="6" idx="6"/>
              <a:endCxn id="9" idx="2"/>
            </p:cNvCxnSpPr>
            <p:nvPr/>
          </p:nvCxnSpPr>
          <p:spPr>
            <a:xfrm>
              <a:off x="4788024" y="1129967"/>
              <a:ext cx="1224136" cy="96688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stCxn id="10" idx="1"/>
              <a:endCxn id="9" idx="5"/>
            </p:cNvCxnSpPr>
            <p:nvPr/>
          </p:nvCxnSpPr>
          <p:spPr>
            <a:xfrm flipH="1" flipV="1">
              <a:off x="6688249" y="2376897"/>
              <a:ext cx="952078" cy="99646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>
              <a:stCxn id="3" idx="5"/>
              <a:endCxn id="5" idx="2"/>
            </p:cNvCxnSpPr>
            <p:nvPr/>
          </p:nvCxnSpPr>
          <p:spPr>
            <a:xfrm>
              <a:off x="1359657" y="3385009"/>
              <a:ext cx="824731" cy="80007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>
              <a:stCxn id="7" idx="2"/>
            </p:cNvCxnSpPr>
            <p:nvPr/>
          </p:nvCxnSpPr>
          <p:spPr>
            <a:xfrm flipH="1" flipV="1">
              <a:off x="2915817" y="2096853"/>
              <a:ext cx="1246858" cy="93610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>
              <a:stCxn id="5" idx="7"/>
              <a:endCxn id="7" idx="3"/>
            </p:cNvCxnSpPr>
            <p:nvPr/>
          </p:nvCxnSpPr>
          <p:spPr>
            <a:xfrm flipV="1">
              <a:off x="2860477" y="3313001"/>
              <a:ext cx="1418197" cy="59203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>
              <a:stCxn id="5" idx="5"/>
              <a:endCxn id="8" idx="2"/>
            </p:cNvCxnSpPr>
            <p:nvPr/>
          </p:nvCxnSpPr>
          <p:spPr>
            <a:xfrm>
              <a:off x="2860477" y="4465129"/>
              <a:ext cx="1285074" cy="51204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>
              <a:stCxn id="7" idx="0"/>
              <a:endCxn id="6" idx="4"/>
            </p:cNvCxnSpPr>
            <p:nvPr/>
          </p:nvCxnSpPr>
          <p:spPr>
            <a:xfrm flipH="1" flipV="1">
              <a:off x="4391980" y="1526011"/>
              <a:ext cx="166739" cy="111090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>
              <a:stCxn id="7" idx="6"/>
              <a:endCxn id="9" idx="3"/>
            </p:cNvCxnSpPr>
            <p:nvPr/>
          </p:nvCxnSpPr>
          <p:spPr>
            <a:xfrm flipV="1">
              <a:off x="4954763" y="2376897"/>
              <a:ext cx="1173396" cy="65605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>
              <a:stCxn id="8" idx="0"/>
              <a:endCxn id="7" idx="4"/>
            </p:cNvCxnSpPr>
            <p:nvPr/>
          </p:nvCxnSpPr>
          <p:spPr>
            <a:xfrm flipV="1">
              <a:off x="4541595" y="3429000"/>
              <a:ext cx="17124" cy="11521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>
              <a:stCxn id="8" idx="6"/>
              <a:endCxn id="10" idx="3"/>
            </p:cNvCxnSpPr>
            <p:nvPr/>
          </p:nvCxnSpPr>
          <p:spPr>
            <a:xfrm flipV="1">
              <a:off x="4937639" y="3933453"/>
              <a:ext cx="2702688" cy="104371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>
              <a:stCxn id="7" idx="5"/>
              <a:endCxn id="10" idx="2"/>
            </p:cNvCxnSpPr>
            <p:nvPr/>
          </p:nvCxnSpPr>
          <p:spPr>
            <a:xfrm>
              <a:off x="4838764" y="3313001"/>
              <a:ext cx="2685564" cy="34040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1475656" y="209685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12</a:t>
              </a:r>
              <a:endParaRPr lang="ru-RU" b="1" i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35751" y="38204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10</a:t>
              </a:r>
              <a:endParaRPr lang="ru-RU" b="1" i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174854" y="102594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8</a:t>
              </a:r>
              <a:endParaRPr lang="ru-RU" b="1" i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096677" y="256959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10</a:t>
              </a:r>
              <a:endParaRPr lang="ru-RU" b="1" i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184377" y="326869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7</a:t>
              </a:r>
              <a:endParaRPr lang="ru-RU" b="1" i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188524" y="486916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11</a:t>
              </a:r>
              <a:endParaRPr lang="ru-RU" b="1" i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629412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6</a:t>
              </a:r>
              <a:endParaRPr lang="ru-RU" b="1" i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555006" y="189410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7</a:t>
              </a:r>
              <a:endParaRPr lang="ru-RU" b="1" i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461034" y="121671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14</a:t>
              </a:r>
              <a:endParaRPr lang="ru-RU" b="1" i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556108" y="264025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10</a:t>
              </a:r>
              <a:endParaRPr lang="ru-RU" b="1" i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221623" y="25289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8</a:t>
              </a:r>
              <a:endParaRPr lang="ru-RU" b="1" i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852934" y="348320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12</a:t>
              </a:r>
              <a:endParaRPr lang="ru-RU" b="1" i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154742" y="458112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15</a:t>
              </a:r>
              <a:endParaRPr lang="ru-RU" b="1" i="1" dirty="0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305889" y="3546384"/>
            <a:ext cx="164320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B(A,12) !</a:t>
            </a:r>
          </a:p>
          <a:p>
            <a:r>
              <a:rPr lang="en-US" sz="3200" dirty="0" smtClean="0"/>
              <a:t>C(A,1</a:t>
            </a:r>
            <a:r>
              <a:rPr lang="ru-RU" sz="3200" dirty="0" smtClean="0"/>
              <a:t>0</a:t>
            </a:r>
            <a:r>
              <a:rPr lang="en-US" sz="3200" dirty="0" smtClean="0"/>
              <a:t>) !</a:t>
            </a:r>
            <a:endParaRPr lang="ru-RU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368726" y="4642710"/>
            <a:ext cx="174355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D(B,20) ! </a:t>
            </a:r>
          </a:p>
          <a:p>
            <a:r>
              <a:rPr lang="en-US" sz="3200" dirty="0" smtClean="0"/>
              <a:t>E(B,22) </a:t>
            </a:r>
            <a:r>
              <a:rPr lang="en-US" sz="3200" b="1" dirty="0" smtClean="0"/>
              <a:t>X</a:t>
            </a:r>
          </a:p>
          <a:p>
            <a:r>
              <a:rPr lang="en-US" sz="3200" dirty="0" smtClean="0"/>
              <a:t>E(C,17) !</a:t>
            </a:r>
          </a:p>
          <a:p>
            <a:r>
              <a:rPr lang="en-US" sz="3200" dirty="0" smtClean="0"/>
              <a:t>F(C, 21) !</a:t>
            </a:r>
            <a:endParaRPr lang="ru-RU" sz="3200" dirty="0"/>
          </a:p>
        </p:txBody>
      </p:sp>
      <p:sp>
        <p:nvSpPr>
          <p:cNvPr id="39" name="TextBox 38"/>
          <p:cNvSpPr txBox="1"/>
          <p:nvPr/>
        </p:nvSpPr>
        <p:spPr>
          <a:xfrm>
            <a:off x="2703258" y="4581728"/>
            <a:ext cx="17622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G(D,34) </a:t>
            </a:r>
            <a:r>
              <a:rPr lang="en-US" sz="3200" b="1" dirty="0" smtClean="0"/>
              <a:t>X</a:t>
            </a:r>
          </a:p>
          <a:p>
            <a:r>
              <a:rPr lang="en-US" sz="3200" dirty="0" smtClean="0"/>
              <a:t>G(E,27)  !</a:t>
            </a:r>
            <a:endParaRPr lang="ru-RU" sz="3200" dirty="0"/>
          </a:p>
        </p:txBody>
      </p:sp>
      <p:sp>
        <p:nvSpPr>
          <p:cNvPr id="40" name="TextBox 39"/>
          <p:cNvSpPr txBox="1"/>
          <p:nvPr/>
        </p:nvSpPr>
        <p:spPr>
          <a:xfrm>
            <a:off x="5755387" y="4642710"/>
            <a:ext cx="14991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Z(G,35) </a:t>
            </a:r>
          </a:p>
          <a:p>
            <a:r>
              <a:rPr lang="en-US" sz="3200" dirty="0" smtClean="0"/>
              <a:t>Z(E,29) </a:t>
            </a:r>
          </a:p>
          <a:p>
            <a:r>
              <a:rPr lang="en-US" sz="3200" dirty="0" smtClean="0"/>
              <a:t>Z(F, 36)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11658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50842" y="324712"/>
            <a:ext cx="7200800" cy="3884971"/>
            <a:chOff x="683568" y="733923"/>
            <a:chExt cx="7632848" cy="4639293"/>
          </a:xfrm>
        </p:grpSpPr>
        <p:sp>
          <p:nvSpPr>
            <p:cNvPr id="3" name="Овал 2"/>
            <p:cNvSpPr/>
            <p:nvPr/>
          </p:nvSpPr>
          <p:spPr>
            <a:xfrm>
              <a:off x="683568" y="2708920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8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А</a:t>
              </a:r>
            </a:p>
          </p:txBody>
        </p:sp>
        <p:sp>
          <p:nvSpPr>
            <p:cNvPr id="4" name="Овал 3"/>
            <p:cNvSpPr/>
            <p:nvPr/>
          </p:nvSpPr>
          <p:spPr>
            <a:xfrm>
              <a:off x="2123728" y="1556792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B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5" name="Овал 4"/>
            <p:cNvSpPr/>
            <p:nvPr/>
          </p:nvSpPr>
          <p:spPr>
            <a:xfrm>
              <a:off x="2184388" y="3789040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8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С</a:t>
              </a:r>
            </a:p>
          </p:txBody>
        </p:sp>
        <p:sp>
          <p:nvSpPr>
            <p:cNvPr id="6" name="Овал 5"/>
            <p:cNvSpPr/>
            <p:nvPr/>
          </p:nvSpPr>
          <p:spPr>
            <a:xfrm>
              <a:off x="3995936" y="733923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D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4162675" y="2636912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E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4145551" y="4581128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F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6012160" y="1700808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G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7524328" y="3257364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Z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cxnSp>
          <p:nvCxnSpPr>
            <p:cNvPr id="11" name="Прямая соединительная линия 10"/>
            <p:cNvCxnSpPr>
              <a:stCxn id="3" idx="7"/>
              <a:endCxn id="4" idx="3"/>
            </p:cNvCxnSpPr>
            <p:nvPr/>
          </p:nvCxnSpPr>
          <p:spPr>
            <a:xfrm flipV="1">
              <a:off x="1359657" y="2232881"/>
              <a:ext cx="880070" cy="59203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>
              <a:stCxn id="6" idx="2"/>
              <a:endCxn id="4" idx="7"/>
            </p:cNvCxnSpPr>
            <p:nvPr/>
          </p:nvCxnSpPr>
          <p:spPr>
            <a:xfrm flipH="1">
              <a:off x="2799817" y="1129967"/>
              <a:ext cx="1196119" cy="54282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>
              <a:stCxn id="6" idx="6"/>
              <a:endCxn id="9" idx="2"/>
            </p:cNvCxnSpPr>
            <p:nvPr/>
          </p:nvCxnSpPr>
          <p:spPr>
            <a:xfrm>
              <a:off x="4788024" y="1129967"/>
              <a:ext cx="1224136" cy="96688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stCxn id="10" idx="1"/>
              <a:endCxn id="9" idx="5"/>
            </p:cNvCxnSpPr>
            <p:nvPr/>
          </p:nvCxnSpPr>
          <p:spPr>
            <a:xfrm flipH="1" flipV="1">
              <a:off x="6688249" y="2376897"/>
              <a:ext cx="952078" cy="99646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>
              <a:stCxn id="3" idx="5"/>
              <a:endCxn id="5" idx="2"/>
            </p:cNvCxnSpPr>
            <p:nvPr/>
          </p:nvCxnSpPr>
          <p:spPr>
            <a:xfrm>
              <a:off x="1359657" y="3385009"/>
              <a:ext cx="824731" cy="80007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>
              <a:stCxn id="7" idx="2"/>
            </p:cNvCxnSpPr>
            <p:nvPr/>
          </p:nvCxnSpPr>
          <p:spPr>
            <a:xfrm flipH="1" flipV="1">
              <a:off x="2915817" y="2096853"/>
              <a:ext cx="1246858" cy="93610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>
              <a:stCxn id="5" idx="7"/>
              <a:endCxn id="7" idx="3"/>
            </p:cNvCxnSpPr>
            <p:nvPr/>
          </p:nvCxnSpPr>
          <p:spPr>
            <a:xfrm flipV="1">
              <a:off x="2860477" y="3313001"/>
              <a:ext cx="1418197" cy="59203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>
              <a:stCxn id="5" idx="5"/>
              <a:endCxn id="8" idx="2"/>
            </p:cNvCxnSpPr>
            <p:nvPr/>
          </p:nvCxnSpPr>
          <p:spPr>
            <a:xfrm>
              <a:off x="2860477" y="4465129"/>
              <a:ext cx="1285074" cy="51204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>
              <a:stCxn id="7" idx="0"/>
              <a:endCxn id="6" idx="4"/>
            </p:cNvCxnSpPr>
            <p:nvPr/>
          </p:nvCxnSpPr>
          <p:spPr>
            <a:xfrm flipH="1" flipV="1">
              <a:off x="4391980" y="1526011"/>
              <a:ext cx="166739" cy="111090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>
              <a:stCxn id="7" idx="6"/>
              <a:endCxn id="9" idx="3"/>
            </p:cNvCxnSpPr>
            <p:nvPr/>
          </p:nvCxnSpPr>
          <p:spPr>
            <a:xfrm flipV="1">
              <a:off x="4954763" y="2376897"/>
              <a:ext cx="1173396" cy="65605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>
              <a:stCxn id="8" idx="0"/>
              <a:endCxn id="7" idx="4"/>
            </p:cNvCxnSpPr>
            <p:nvPr/>
          </p:nvCxnSpPr>
          <p:spPr>
            <a:xfrm flipV="1">
              <a:off x="4541595" y="3429000"/>
              <a:ext cx="17124" cy="11521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>
              <a:stCxn id="8" idx="6"/>
              <a:endCxn id="10" idx="3"/>
            </p:cNvCxnSpPr>
            <p:nvPr/>
          </p:nvCxnSpPr>
          <p:spPr>
            <a:xfrm flipV="1">
              <a:off x="4937639" y="3933453"/>
              <a:ext cx="2702688" cy="104371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>
              <a:stCxn id="7" idx="5"/>
              <a:endCxn id="10" idx="2"/>
            </p:cNvCxnSpPr>
            <p:nvPr/>
          </p:nvCxnSpPr>
          <p:spPr>
            <a:xfrm>
              <a:off x="4838764" y="3313001"/>
              <a:ext cx="2685564" cy="34040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1475656" y="209685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12</a:t>
              </a:r>
              <a:endParaRPr lang="ru-RU" b="1" i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35751" y="38204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10</a:t>
              </a:r>
              <a:endParaRPr lang="ru-RU" b="1" i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174854" y="102594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8</a:t>
              </a:r>
              <a:endParaRPr lang="ru-RU" b="1" i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096677" y="256959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10</a:t>
              </a:r>
              <a:endParaRPr lang="ru-RU" b="1" i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184377" y="326869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7</a:t>
              </a:r>
              <a:endParaRPr lang="ru-RU" b="1" i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188524" y="486916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11</a:t>
              </a:r>
              <a:endParaRPr lang="ru-RU" b="1" i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629412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6</a:t>
              </a:r>
              <a:endParaRPr lang="ru-RU" b="1" i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555006" y="189410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7</a:t>
              </a:r>
              <a:endParaRPr lang="ru-RU" b="1" i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461034" y="121671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14</a:t>
              </a:r>
              <a:endParaRPr lang="ru-RU" b="1" i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556108" y="264025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10</a:t>
              </a:r>
              <a:endParaRPr lang="ru-RU" b="1" i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221623" y="25289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8</a:t>
              </a:r>
              <a:endParaRPr lang="ru-RU" b="1" i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852934" y="348320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12</a:t>
              </a:r>
              <a:endParaRPr lang="ru-RU" b="1" i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154742" y="458112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15</a:t>
              </a:r>
              <a:endParaRPr lang="ru-RU" b="1" i="1" dirty="0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305889" y="3546384"/>
            <a:ext cx="164320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B(A,12) !</a:t>
            </a:r>
          </a:p>
          <a:p>
            <a:r>
              <a:rPr lang="en-US" sz="3200" dirty="0" smtClean="0"/>
              <a:t>C(A,1</a:t>
            </a:r>
            <a:r>
              <a:rPr lang="ru-RU" sz="3200" dirty="0" smtClean="0"/>
              <a:t>0</a:t>
            </a:r>
            <a:r>
              <a:rPr lang="en-US" sz="3200" dirty="0" smtClean="0"/>
              <a:t>) !</a:t>
            </a:r>
            <a:endParaRPr lang="ru-RU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368726" y="4642710"/>
            <a:ext cx="174355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D(B,20) ! </a:t>
            </a:r>
          </a:p>
          <a:p>
            <a:r>
              <a:rPr lang="en-US" sz="3200" dirty="0" smtClean="0"/>
              <a:t>E(B,22) </a:t>
            </a:r>
            <a:r>
              <a:rPr lang="en-US" sz="3200" b="1" dirty="0" smtClean="0"/>
              <a:t>X</a:t>
            </a:r>
          </a:p>
          <a:p>
            <a:r>
              <a:rPr lang="en-US" sz="3200" dirty="0" smtClean="0"/>
              <a:t>E(C,19) !</a:t>
            </a:r>
          </a:p>
          <a:p>
            <a:r>
              <a:rPr lang="en-US" sz="3200" dirty="0" smtClean="0"/>
              <a:t>F(C, 23) !</a:t>
            </a:r>
            <a:endParaRPr lang="ru-RU" sz="3200" dirty="0"/>
          </a:p>
        </p:txBody>
      </p:sp>
      <p:sp>
        <p:nvSpPr>
          <p:cNvPr id="39" name="TextBox 38"/>
          <p:cNvSpPr txBox="1"/>
          <p:nvPr/>
        </p:nvSpPr>
        <p:spPr>
          <a:xfrm>
            <a:off x="2703258" y="4581728"/>
            <a:ext cx="17622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G(D,34) </a:t>
            </a:r>
            <a:r>
              <a:rPr lang="en-US" sz="3200" b="1" dirty="0" smtClean="0"/>
              <a:t>X</a:t>
            </a:r>
          </a:p>
          <a:p>
            <a:r>
              <a:rPr lang="en-US" sz="3200" dirty="0" smtClean="0"/>
              <a:t>G(E,29)  !</a:t>
            </a:r>
            <a:endParaRPr lang="ru-RU" sz="3200" dirty="0"/>
          </a:p>
        </p:txBody>
      </p:sp>
      <p:sp>
        <p:nvSpPr>
          <p:cNvPr id="40" name="TextBox 39"/>
          <p:cNvSpPr txBox="1"/>
          <p:nvPr/>
        </p:nvSpPr>
        <p:spPr>
          <a:xfrm>
            <a:off x="5755387" y="4642710"/>
            <a:ext cx="17123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Z(G,37) X</a:t>
            </a:r>
          </a:p>
          <a:p>
            <a:r>
              <a:rPr lang="en-US" sz="3200" dirty="0" smtClean="0"/>
              <a:t>Z(E,31) ! </a:t>
            </a:r>
          </a:p>
          <a:p>
            <a:r>
              <a:rPr lang="en-US" sz="3200" dirty="0" smtClean="0"/>
              <a:t>Z(F, 38) X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09100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50842" y="324713"/>
            <a:ext cx="6310280" cy="3221672"/>
            <a:chOff x="683568" y="733923"/>
            <a:chExt cx="7632848" cy="4639293"/>
          </a:xfrm>
        </p:grpSpPr>
        <p:sp>
          <p:nvSpPr>
            <p:cNvPr id="3" name="Овал 2"/>
            <p:cNvSpPr/>
            <p:nvPr/>
          </p:nvSpPr>
          <p:spPr>
            <a:xfrm>
              <a:off x="683568" y="2708920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8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А</a:t>
              </a:r>
            </a:p>
          </p:txBody>
        </p:sp>
        <p:sp>
          <p:nvSpPr>
            <p:cNvPr id="4" name="Овал 3"/>
            <p:cNvSpPr/>
            <p:nvPr/>
          </p:nvSpPr>
          <p:spPr>
            <a:xfrm>
              <a:off x="2123728" y="1556792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B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5" name="Овал 4"/>
            <p:cNvSpPr/>
            <p:nvPr/>
          </p:nvSpPr>
          <p:spPr>
            <a:xfrm>
              <a:off x="2184388" y="3789040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8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С</a:t>
              </a:r>
            </a:p>
          </p:txBody>
        </p:sp>
        <p:sp>
          <p:nvSpPr>
            <p:cNvPr id="6" name="Овал 5"/>
            <p:cNvSpPr/>
            <p:nvPr/>
          </p:nvSpPr>
          <p:spPr>
            <a:xfrm>
              <a:off x="3995936" y="733923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D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4162675" y="2636912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E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4145551" y="4581128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F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6012160" y="1700808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G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7524328" y="3257364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Z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cxnSp>
          <p:nvCxnSpPr>
            <p:cNvPr id="11" name="Прямая соединительная линия 10"/>
            <p:cNvCxnSpPr>
              <a:stCxn id="3" idx="7"/>
              <a:endCxn id="4" idx="3"/>
            </p:cNvCxnSpPr>
            <p:nvPr/>
          </p:nvCxnSpPr>
          <p:spPr>
            <a:xfrm flipV="1">
              <a:off x="1359657" y="2232881"/>
              <a:ext cx="880070" cy="59203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>
              <a:stCxn id="6" idx="2"/>
              <a:endCxn id="4" idx="7"/>
            </p:cNvCxnSpPr>
            <p:nvPr/>
          </p:nvCxnSpPr>
          <p:spPr>
            <a:xfrm flipH="1">
              <a:off x="2799817" y="1129967"/>
              <a:ext cx="1196119" cy="54282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>
              <a:stCxn id="6" idx="6"/>
              <a:endCxn id="9" idx="2"/>
            </p:cNvCxnSpPr>
            <p:nvPr/>
          </p:nvCxnSpPr>
          <p:spPr>
            <a:xfrm>
              <a:off x="4788024" y="1129967"/>
              <a:ext cx="1224136" cy="96688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stCxn id="10" idx="1"/>
              <a:endCxn id="9" idx="5"/>
            </p:cNvCxnSpPr>
            <p:nvPr/>
          </p:nvCxnSpPr>
          <p:spPr>
            <a:xfrm flipH="1" flipV="1">
              <a:off x="6688249" y="2376897"/>
              <a:ext cx="952078" cy="99646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>
              <a:stCxn id="3" idx="5"/>
              <a:endCxn id="5" idx="2"/>
            </p:cNvCxnSpPr>
            <p:nvPr/>
          </p:nvCxnSpPr>
          <p:spPr>
            <a:xfrm>
              <a:off x="1359657" y="3385009"/>
              <a:ext cx="824731" cy="80007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>
              <a:stCxn id="7" idx="2"/>
            </p:cNvCxnSpPr>
            <p:nvPr/>
          </p:nvCxnSpPr>
          <p:spPr>
            <a:xfrm flipH="1" flipV="1">
              <a:off x="2915817" y="2096853"/>
              <a:ext cx="1246858" cy="93610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>
              <a:stCxn id="5" idx="7"/>
              <a:endCxn id="7" idx="3"/>
            </p:cNvCxnSpPr>
            <p:nvPr/>
          </p:nvCxnSpPr>
          <p:spPr>
            <a:xfrm flipV="1">
              <a:off x="2860477" y="3313001"/>
              <a:ext cx="1418197" cy="59203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>
              <a:stCxn id="5" idx="5"/>
              <a:endCxn id="8" idx="2"/>
            </p:cNvCxnSpPr>
            <p:nvPr/>
          </p:nvCxnSpPr>
          <p:spPr>
            <a:xfrm>
              <a:off x="2860477" y="4465129"/>
              <a:ext cx="1285074" cy="51204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>
              <a:stCxn id="7" idx="0"/>
              <a:endCxn id="6" idx="4"/>
            </p:cNvCxnSpPr>
            <p:nvPr/>
          </p:nvCxnSpPr>
          <p:spPr>
            <a:xfrm flipH="1" flipV="1">
              <a:off x="4391980" y="1526011"/>
              <a:ext cx="166739" cy="111090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>
              <a:stCxn id="7" idx="6"/>
              <a:endCxn id="9" idx="3"/>
            </p:cNvCxnSpPr>
            <p:nvPr/>
          </p:nvCxnSpPr>
          <p:spPr>
            <a:xfrm flipV="1">
              <a:off x="4954763" y="2376897"/>
              <a:ext cx="1173396" cy="65605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>
              <a:stCxn id="8" idx="0"/>
              <a:endCxn id="7" idx="4"/>
            </p:cNvCxnSpPr>
            <p:nvPr/>
          </p:nvCxnSpPr>
          <p:spPr>
            <a:xfrm flipV="1">
              <a:off x="4541595" y="3429000"/>
              <a:ext cx="17124" cy="11521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>
              <a:stCxn id="8" idx="6"/>
              <a:endCxn id="10" idx="3"/>
            </p:cNvCxnSpPr>
            <p:nvPr/>
          </p:nvCxnSpPr>
          <p:spPr>
            <a:xfrm flipV="1">
              <a:off x="4937639" y="3933453"/>
              <a:ext cx="2702688" cy="104371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>
              <a:stCxn id="7" idx="5"/>
              <a:endCxn id="10" idx="2"/>
            </p:cNvCxnSpPr>
            <p:nvPr/>
          </p:nvCxnSpPr>
          <p:spPr>
            <a:xfrm>
              <a:off x="4838764" y="3313001"/>
              <a:ext cx="2685564" cy="34040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1475656" y="209685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12</a:t>
              </a:r>
              <a:endParaRPr lang="ru-RU" b="1" i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35751" y="38204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10</a:t>
              </a:r>
              <a:endParaRPr lang="ru-RU" b="1" i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174854" y="102594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8</a:t>
              </a:r>
              <a:endParaRPr lang="ru-RU" b="1" i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096677" y="256959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10</a:t>
              </a:r>
              <a:endParaRPr lang="ru-RU" b="1" i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184377" y="326869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7</a:t>
              </a:r>
              <a:endParaRPr lang="ru-RU" b="1" i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188524" y="486916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11</a:t>
              </a:r>
              <a:endParaRPr lang="ru-RU" b="1" i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629412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6</a:t>
              </a:r>
              <a:endParaRPr lang="ru-RU" b="1" i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555006" y="189410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7</a:t>
              </a:r>
              <a:endParaRPr lang="ru-RU" b="1" i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461034" y="121671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14</a:t>
              </a:r>
              <a:endParaRPr lang="ru-RU" b="1" i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556108" y="264025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10</a:t>
              </a:r>
              <a:endParaRPr lang="ru-RU" b="1" i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221623" y="25289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8</a:t>
              </a:r>
              <a:endParaRPr lang="ru-RU" b="1" i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852934" y="348320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12</a:t>
              </a:r>
              <a:endParaRPr lang="ru-RU" b="1" i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154742" y="458112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15</a:t>
              </a:r>
              <a:endParaRPr lang="ru-RU" b="1" i="1" dirty="0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305889" y="3075589"/>
            <a:ext cx="164320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B(A,12) !</a:t>
            </a:r>
          </a:p>
          <a:p>
            <a:r>
              <a:rPr lang="en-US" sz="3200" dirty="0" smtClean="0"/>
              <a:t>C(A,1</a:t>
            </a:r>
            <a:r>
              <a:rPr lang="ru-RU" sz="3200" dirty="0" smtClean="0"/>
              <a:t>0</a:t>
            </a:r>
            <a:r>
              <a:rPr lang="en-US" sz="3200" dirty="0" smtClean="0"/>
              <a:t>) !</a:t>
            </a:r>
            <a:endParaRPr lang="ru-RU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308282" y="4158862"/>
            <a:ext cx="174355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D(B,20) ! </a:t>
            </a:r>
          </a:p>
          <a:p>
            <a:r>
              <a:rPr lang="en-US" sz="3200" dirty="0" smtClean="0"/>
              <a:t>E(B,22) </a:t>
            </a:r>
            <a:r>
              <a:rPr lang="en-US" sz="3200" b="1" dirty="0" smtClean="0"/>
              <a:t>X</a:t>
            </a:r>
          </a:p>
          <a:p>
            <a:r>
              <a:rPr lang="en-US" sz="3200" dirty="0" smtClean="0"/>
              <a:t>E(C,19) !</a:t>
            </a:r>
          </a:p>
          <a:p>
            <a:r>
              <a:rPr lang="en-US" sz="3200" dirty="0" smtClean="0"/>
              <a:t>F(C, 23) !</a:t>
            </a:r>
            <a:endParaRPr lang="ru-RU" sz="3200" dirty="0"/>
          </a:p>
        </p:txBody>
      </p:sp>
      <p:sp>
        <p:nvSpPr>
          <p:cNvPr id="39" name="TextBox 38"/>
          <p:cNvSpPr txBox="1"/>
          <p:nvPr/>
        </p:nvSpPr>
        <p:spPr>
          <a:xfrm>
            <a:off x="2413726" y="3717032"/>
            <a:ext cx="17622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G(D,34) </a:t>
            </a:r>
            <a:r>
              <a:rPr lang="en-US" sz="3200" b="1" dirty="0" smtClean="0"/>
              <a:t>X</a:t>
            </a:r>
          </a:p>
          <a:p>
            <a:r>
              <a:rPr lang="en-US" sz="3200" dirty="0" smtClean="0"/>
              <a:t>G(E,29)  !</a:t>
            </a:r>
            <a:endParaRPr lang="ru-RU" sz="3200" dirty="0"/>
          </a:p>
        </p:txBody>
      </p:sp>
      <p:sp>
        <p:nvSpPr>
          <p:cNvPr id="40" name="TextBox 39"/>
          <p:cNvSpPr txBox="1"/>
          <p:nvPr/>
        </p:nvSpPr>
        <p:spPr>
          <a:xfrm>
            <a:off x="2438669" y="4837251"/>
            <a:ext cx="17123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Z(G,37) X</a:t>
            </a:r>
          </a:p>
          <a:p>
            <a:r>
              <a:rPr lang="en-US" sz="3200" dirty="0" smtClean="0"/>
              <a:t>Z(E,29) ! </a:t>
            </a:r>
          </a:p>
          <a:p>
            <a:r>
              <a:rPr lang="en-US" sz="3200" dirty="0" smtClean="0"/>
              <a:t>Z(F, 38) X</a:t>
            </a:r>
            <a:endParaRPr lang="ru-RU" sz="3200" dirty="0"/>
          </a:p>
        </p:txBody>
      </p:sp>
      <p:sp>
        <p:nvSpPr>
          <p:cNvPr id="41" name="TextBox 40"/>
          <p:cNvSpPr txBox="1"/>
          <p:nvPr/>
        </p:nvSpPr>
        <p:spPr>
          <a:xfrm>
            <a:off x="5324495" y="4255641"/>
            <a:ext cx="29272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Ответ: </a:t>
            </a:r>
            <a:r>
              <a:rPr lang="en-US" sz="3200" dirty="0" smtClean="0"/>
              <a:t>ACEZ,  29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51497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8582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Домашнее задание на 25 сентября</a:t>
            </a:r>
            <a:br>
              <a:rPr lang="ru-RU" dirty="0" smtClean="0"/>
            </a:br>
            <a:r>
              <a:rPr lang="ru-RU" dirty="0" smtClean="0"/>
              <a:t>Найти наименьший путь в графе</a:t>
            </a:r>
            <a:r>
              <a:rPr lang="en-US" dirty="0" smtClean="0"/>
              <a:t> </a:t>
            </a:r>
            <a:r>
              <a:rPr lang="ru-RU" dirty="0" smtClean="0"/>
              <a:t>из пункта А в пункт </a:t>
            </a:r>
            <a:r>
              <a:rPr lang="en-US" dirty="0" smtClean="0"/>
              <a:t>L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755576" y="3501008"/>
            <a:ext cx="72008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/>
              <a:t>А</a:t>
            </a:r>
            <a:endParaRPr lang="ru-RU" sz="3600" b="1" i="1" dirty="0"/>
          </a:p>
        </p:txBody>
      </p:sp>
      <p:sp>
        <p:nvSpPr>
          <p:cNvPr id="4" name="Овал 3"/>
          <p:cNvSpPr/>
          <p:nvPr/>
        </p:nvSpPr>
        <p:spPr>
          <a:xfrm>
            <a:off x="1979712" y="2420888"/>
            <a:ext cx="72008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 smtClean="0"/>
              <a:t>B</a:t>
            </a:r>
            <a:endParaRPr lang="ru-RU" sz="3600" b="1" i="1" dirty="0"/>
          </a:p>
        </p:txBody>
      </p:sp>
      <p:sp>
        <p:nvSpPr>
          <p:cNvPr id="5" name="Овал 4"/>
          <p:cNvSpPr/>
          <p:nvPr/>
        </p:nvSpPr>
        <p:spPr>
          <a:xfrm>
            <a:off x="2483768" y="3825044"/>
            <a:ext cx="72008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/>
              <a:t>C</a:t>
            </a:r>
            <a:endParaRPr lang="ru-RU" sz="3600" b="1" i="1" dirty="0"/>
          </a:p>
        </p:txBody>
      </p:sp>
      <p:sp>
        <p:nvSpPr>
          <p:cNvPr id="6" name="Овал 5"/>
          <p:cNvSpPr/>
          <p:nvPr/>
        </p:nvSpPr>
        <p:spPr>
          <a:xfrm>
            <a:off x="1922132" y="5229200"/>
            <a:ext cx="72008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/>
              <a:t>D</a:t>
            </a:r>
            <a:endParaRPr lang="ru-RU" sz="3600" b="1" i="1" dirty="0"/>
          </a:p>
        </p:txBody>
      </p:sp>
      <p:sp>
        <p:nvSpPr>
          <p:cNvPr id="7" name="Овал 6"/>
          <p:cNvSpPr/>
          <p:nvPr/>
        </p:nvSpPr>
        <p:spPr>
          <a:xfrm>
            <a:off x="4283968" y="2276872"/>
            <a:ext cx="72008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 smtClean="0"/>
              <a:t>E</a:t>
            </a:r>
            <a:endParaRPr lang="ru-RU" sz="3600" b="1" i="1" dirty="0"/>
          </a:p>
        </p:txBody>
      </p:sp>
      <p:sp>
        <p:nvSpPr>
          <p:cNvPr id="8" name="Овал 7"/>
          <p:cNvSpPr/>
          <p:nvPr/>
        </p:nvSpPr>
        <p:spPr>
          <a:xfrm>
            <a:off x="4337224" y="3789040"/>
            <a:ext cx="72008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/>
              <a:t>F</a:t>
            </a:r>
            <a:endParaRPr lang="ru-RU" sz="3600" b="1" i="1" dirty="0"/>
          </a:p>
        </p:txBody>
      </p:sp>
      <p:sp>
        <p:nvSpPr>
          <p:cNvPr id="9" name="Овал 8"/>
          <p:cNvSpPr/>
          <p:nvPr/>
        </p:nvSpPr>
        <p:spPr>
          <a:xfrm>
            <a:off x="4353535" y="5229200"/>
            <a:ext cx="72008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/>
              <a:t>G</a:t>
            </a:r>
            <a:endParaRPr lang="ru-RU" sz="3600" b="1" i="1" dirty="0"/>
          </a:p>
        </p:txBody>
      </p:sp>
      <p:sp>
        <p:nvSpPr>
          <p:cNvPr id="10" name="Овал 9"/>
          <p:cNvSpPr/>
          <p:nvPr/>
        </p:nvSpPr>
        <p:spPr>
          <a:xfrm>
            <a:off x="6084168" y="2852936"/>
            <a:ext cx="72008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 smtClean="0"/>
              <a:t>H</a:t>
            </a:r>
            <a:endParaRPr lang="ru-RU" sz="3600" b="1" i="1" dirty="0"/>
          </a:p>
        </p:txBody>
      </p:sp>
      <p:sp>
        <p:nvSpPr>
          <p:cNvPr id="11" name="Овал 10"/>
          <p:cNvSpPr/>
          <p:nvPr/>
        </p:nvSpPr>
        <p:spPr>
          <a:xfrm>
            <a:off x="6156176" y="4797152"/>
            <a:ext cx="72008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/>
              <a:t>K</a:t>
            </a:r>
            <a:endParaRPr lang="ru-RU" sz="3600" b="1" i="1" dirty="0"/>
          </a:p>
        </p:txBody>
      </p:sp>
      <p:sp>
        <p:nvSpPr>
          <p:cNvPr id="12" name="Овал 11"/>
          <p:cNvSpPr/>
          <p:nvPr/>
        </p:nvSpPr>
        <p:spPr>
          <a:xfrm>
            <a:off x="7668344" y="3696161"/>
            <a:ext cx="72008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/>
              <a:t>L</a:t>
            </a:r>
            <a:endParaRPr lang="ru-RU" sz="3600" b="1" i="1" dirty="0"/>
          </a:p>
        </p:txBody>
      </p:sp>
      <p:cxnSp>
        <p:nvCxnSpPr>
          <p:cNvPr id="14" name="Прямая соединительная линия 13"/>
          <p:cNvCxnSpPr>
            <a:stCxn id="3" idx="7"/>
            <a:endCxn id="4" idx="3"/>
          </p:cNvCxnSpPr>
          <p:nvPr/>
        </p:nvCxnSpPr>
        <p:spPr>
          <a:xfrm flipV="1">
            <a:off x="1370203" y="2974052"/>
            <a:ext cx="714962" cy="6218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3" idx="6"/>
            <a:endCxn id="5" idx="2"/>
          </p:cNvCxnSpPr>
          <p:nvPr/>
        </p:nvCxnSpPr>
        <p:spPr>
          <a:xfrm>
            <a:off x="1475656" y="3825044"/>
            <a:ext cx="1008112" cy="3240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3" idx="4"/>
            <a:endCxn id="6" idx="1"/>
          </p:cNvCxnSpPr>
          <p:nvPr/>
        </p:nvCxnSpPr>
        <p:spPr>
          <a:xfrm>
            <a:off x="1115616" y="4149080"/>
            <a:ext cx="911969" cy="117502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5" idx="0"/>
            <a:endCxn id="4" idx="4"/>
          </p:cNvCxnSpPr>
          <p:nvPr/>
        </p:nvCxnSpPr>
        <p:spPr>
          <a:xfrm flipH="1" flipV="1">
            <a:off x="2339752" y="3068960"/>
            <a:ext cx="504056" cy="75608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6" idx="0"/>
            <a:endCxn id="5" idx="4"/>
          </p:cNvCxnSpPr>
          <p:nvPr/>
        </p:nvCxnSpPr>
        <p:spPr>
          <a:xfrm flipV="1">
            <a:off x="2282172" y="4473116"/>
            <a:ext cx="561636" cy="75608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5" idx="7"/>
            <a:endCxn id="7" idx="3"/>
          </p:cNvCxnSpPr>
          <p:nvPr/>
        </p:nvCxnSpPr>
        <p:spPr>
          <a:xfrm flipV="1">
            <a:off x="3098395" y="2830036"/>
            <a:ext cx="1291026" cy="10899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4" idx="6"/>
            <a:endCxn id="7" idx="2"/>
          </p:cNvCxnSpPr>
          <p:nvPr/>
        </p:nvCxnSpPr>
        <p:spPr>
          <a:xfrm flipV="1">
            <a:off x="2699792" y="2600908"/>
            <a:ext cx="1584176" cy="1440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7" idx="6"/>
            <a:endCxn id="10" idx="1"/>
          </p:cNvCxnSpPr>
          <p:nvPr/>
        </p:nvCxnSpPr>
        <p:spPr>
          <a:xfrm>
            <a:off x="5004048" y="2600908"/>
            <a:ext cx="1185573" cy="3469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10" idx="6"/>
            <a:endCxn id="12" idx="1"/>
          </p:cNvCxnSpPr>
          <p:nvPr/>
        </p:nvCxnSpPr>
        <p:spPr>
          <a:xfrm>
            <a:off x="6804248" y="3176972"/>
            <a:ext cx="969549" cy="61409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5" idx="6"/>
            <a:endCxn id="8" idx="2"/>
          </p:cNvCxnSpPr>
          <p:nvPr/>
        </p:nvCxnSpPr>
        <p:spPr>
          <a:xfrm flipV="1">
            <a:off x="3203848" y="4113076"/>
            <a:ext cx="1133376" cy="360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6" idx="6"/>
            <a:endCxn id="8" idx="3"/>
          </p:cNvCxnSpPr>
          <p:nvPr/>
        </p:nvCxnSpPr>
        <p:spPr>
          <a:xfrm flipV="1">
            <a:off x="2642212" y="4342204"/>
            <a:ext cx="1800465" cy="1211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6" idx="6"/>
            <a:endCxn id="9" idx="2"/>
          </p:cNvCxnSpPr>
          <p:nvPr/>
        </p:nvCxnSpPr>
        <p:spPr>
          <a:xfrm>
            <a:off x="2642212" y="5553236"/>
            <a:ext cx="171132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>
            <a:stCxn id="9" idx="0"/>
            <a:endCxn id="8" idx="4"/>
          </p:cNvCxnSpPr>
          <p:nvPr/>
        </p:nvCxnSpPr>
        <p:spPr>
          <a:xfrm flipH="1" flipV="1">
            <a:off x="4697264" y="4437112"/>
            <a:ext cx="16311" cy="7920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stCxn id="11" idx="0"/>
            <a:endCxn id="7" idx="5"/>
          </p:cNvCxnSpPr>
          <p:nvPr/>
        </p:nvCxnSpPr>
        <p:spPr>
          <a:xfrm flipH="1" flipV="1">
            <a:off x="4898595" y="2830036"/>
            <a:ext cx="1617621" cy="19671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8" idx="6"/>
            <a:endCxn id="11" idx="2"/>
          </p:cNvCxnSpPr>
          <p:nvPr/>
        </p:nvCxnSpPr>
        <p:spPr>
          <a:xfrm>
            <a:off x="5057304" y="4113076"/>
            <a:ext cx="1098872" cy="100811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stCxn id="9" idx="6"/>
            <a:endCxn id="11" idx="3"/>
          </p:cNvCxnSpPr>
          <p:nvPr/>
        </p:nvCxnSpPr>
        <p:spPr>
          <a:xfrm flipV="1">
            <a:off x="5073615" y="5350316"/>
            <a:ext cx="1188014" cy="2029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stCxn id="11" idx="7"/>
            <a:endCxn id="10" idx="4"/>
          </p:cNvCxnSpPr>
          <p:nvPr/>
        </p:nvCxnSpPr>
        <p:spPr>
          <a:xfrm flipH="1" flipV="1">
            <a:off x="6444208" y="3501008"/>
            <a:ext cx="326595" cy="13910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>
            <a:stCxn id="11" idx="6"/>
            <a:endCxn id="12" idx="3"/>
          </p:cNvCxnSpPr>
          <p:nvPr/>
        </p:nvCxnSpPr>
        <p:spPr>
          <a:xfrm flipV="1">
            <a:off x="6876256" y="4249325"/>
            <a:ext cx="897541" cy="8718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324813" y="292494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7</a:t>
            </a:r>
            <a:endParaRPr lang="ru-RU" sz="2400" b="1" i="1" dirty="0"/>
          </a:p>
        </p:txBody>
      </p:sp>
      <p:sp>
        <p:nvSpPr>
          <p:cNvPr id="69" name="TextBox 68"/>
          <p:cNvSpPr txBox="1"/>
          <p:nvPr/>
        </p:nvSpPr>
        <p:spPr>
          <a:xfrm>
            <a:off x="2758237" y="313425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2</a:t>
            </a:r>
            <a:endParaRPr lang="ru-RU" sz="2400" b="1" i="1" dirty="0"/>
          </a:p>
        </p:txBody>
      </p:sp>
      <p:sp>
        <p:nvSpPr>
          <p:cNvPr id="70" name="TextBox 69"/>
          <p:cNvSpPr txBox="1"/>
          <p:nvPr/>
        </p:nvSpPr>
        <p:spPr>
          <a:xfrm>
            <a:off x="1817371" y="358276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4</a:t>
            </a:r>
            <a:endParaRPr lang="ru-RU" sz="2400" b="1" i="1" dirty="0"/>
          </a:p>
        </p:txBody>
      </p:sp>
      <p:sp>
        <p:nvSpPr>
          <p:cNvPr id="71" name="TextBox 70"/>
          <p:cNvSpPr txBox="1"/>
          <p:nvPr/>
        </p:nvSpPr>
        <p:spPr>
          <a:xfrm>
            <a:off x="1200124" y="478477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9</a:t>
            </a:r>
            <a:endParaRPr lang="ru-RU" sz="2400" b="1" i="1" dirty="0"/>
          </a:p>
        </p:txBody>
      </p:sp>
      <p:sp>
        <p:nvSpPr>
          <p:cNvPr id="72" name="TextBox 71"/>
          <p:cNvSpPr txBox="1"/>
          <p:nvPr/>
        </p:nvSpPr>
        <p:spPr>
          <a:xfrm>
            <a:off x="2112093" y="447311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6</a:t>
            </a:r>
            <a:endParaRPr lang="ru-RU" sz="2400" b="1" i="1" dirty="0"/>
          </a:p>
        </p:txBody>
      </p:sp>
      <p:sp>
        <p:nvSpPr>
          <p:cNvPr id="73" name="TextBox 72"/>
          <p:cNvSpPr txBox="1"/>
          <p:nvPr/>
        </p:nvSpPr>
        <p:spPr>
          <a:xfrm>
            <a:off x="3759107" y="365141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9</a:t>
            </a:r>
            <a:endParaRPr lang="ru-RU" sz="2400" b="1" i="1" dirty="0"/>
          </a:p>
        </p:txBody>
      </p:sp>
      <p:sp>
        <p:nvSpPr>
          <p:cNvPr id="74" name="TextBox 73"/>
          <p:cNvSpPr txBox="1"/>
          <p:nvPr/>
        </p:nvSpPr>
        <p:spPr>
          <a:xfrm>
            <a:off x="3149529" y="2139243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11</a:t>
            </a:r>
            <a:endParaRPr lang="ru-RU" sz="2400" b="1" i="1" dirty="0"/>
          </a:p>
        </p:txBody>
      </p:sp>
      <p:sp>
        <p:nvSpPr>
          <p:cNvPr id="75" name="TextBox 74"/>
          <p:cNvSpPr txBox="1"/>
          <p:nvPr/>
        </p:nvSpPr>
        <p:spPr>
          <a:xfrm>
            <a:off x="3305020" y="2974052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13</a:t>
            </a:r>
            <a:endParaRPr lang="ru-RU" sz="2400" b="1" i="1" dirty="0"/>
          </a:p>
        </p:txBody>
      </p:sp>
      <p:sp>
        <p:nvSpPr>
          <p:cNvPr id="76" name="TextBox 75"/>
          <p:cNvSpPr txBox="1"/>
          <p:nvPr/>
        </p:nvSpPr>
        <p:spPr>
          <a:xfrm>
            <a:off x="3475099" y="564643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8</a:t>
            </a:r>
            <a:endParaRPr lang="ru-RU" sz="2400" b="1" i="1" dirty="0"/>
          </a:p>
        </p:txBody>
      </p:sp>
      <p:sp>
        <p:nvSpPr>
          <p:cNvPr id="77" name="TextBox 76"/>
          <p:cNvSpPr txBox="1"/>
          <p:nvPr/>
        </p:nvSpPr>
        <p:spPr>
          <a:xfrm>
            <a:off x="3741715" y="483002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7</a:t>
            </a:r>
            <a:endParaRPr lang="ru-RU" sz="2400" b="1" i="1" dirty="0"/>
          </a:p>
        </p:txBody>
      </p:sp>
      <p:sp>
        <p:nvSpPr>
          <p:cNvPr id="78" name="TextBox 77"/>
          <p:cNvSpPr txBox="1"/>
          <p:nvPr/>
        </p:nvSpPr>
        <p:spPr>
          <a:xfrm>
            <a:off x="4728516" y="462032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2</a:t>
            </a:r>
            <a:endParaRPr lang="ru-RU" sz="2400" b="1" i="1" dirty="0"/>
          </a:p>
        </p:txBody>
      </p:sp>
      <p:sp>
        <p:nvSpPr>
          <p:cNvPr id="79" name="TextBox 78"/>
          <p:cNvSpPr txBox="1"/>
          <p:nvPr/>
        </p:nvSpPr>
        <p:spPr>
          <a:xfrm>
            <a:off x="5436661" y="413971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4</a:t>
            </a:r>
            <a:endParaRPr lang="ru-RU" sz="2400" b="1" i="1" dirty="0"/>
          </a:p>
        </p:txBody>
      </p:sp>
      <p:sp>
        <p:nvSpPr>
          <p:cNvPr id="80" name="TextBox 79"/>
          <p:cNvSpPr txBox="1"/>
          <p:nvPr/>
        </p:nvSpPr>
        <p:spPr>
          <a:xfrm>
            <a:off x="5436661" y="315577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6</a:t>
            </a:r>
            <a:endParaRPr lang="ru-RU" sz="2400" b="1" i="1" dirty="0"/>
          </a:p>
        </p:txBody>
      </p:sp>
      <p:sp>
        <p:nvSpPr>
          <p:cNvPr id="81" name="TextBox 80"/>
          <p:cNvSpPr txBox="1"/>
          <p:nvPr/>
        </p:nvSpPr>
        <p:spPr>
          <a:xfrm>
            <a:off x="5613784" y="221125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3</a:t>
            </a:r>
            <a:endParaRPr lang="ru-RU" sz="2400" b="1" i="1" dirty="0"/>
          </a:p>
        </p:txBody>
      </p:sp>
      <p:sp>
        <p:nvSpPr>
          <p:cNvPr id="82" name="TextBox 81"/>
          <p:cNvSpPr txBox="1"/>
          <p:nvPr/>
        </p:nvSpPr>
        <p:spPr>
          <a:xfrm>
            <a:off x="7344466" y="298520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4</a:t>
            </a:r>
            <a:endParaRPr lang="ru-RU" sz="2400" b="1" i="1" dirty="0"/>
          </a:p>
        </p:txBody>
      </p:sp>
      <p:sp>
        <p:nvSpPr>
          <p:cNvPr id="83" name="TextBox 82"/>
          <p:cNvSpPr txBox="1"/>
          <p:nvPr/>
        </p:nvSpPr>
        <p:spPr>
          <a:xfrm>
            <a:off x="6633021" y="390887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3</a:t>
            </a:r>
            <a:endParaRPr lang="ru-RU" sz="2400" b="1" i="1" dirty="0"/>
          </a:p>
        </p:txBody>
      </p:sp>
      <p:sp>
        <p:nvSpPr>
          <p:cNvPr id="84" name="TextBox 83"/>
          <p:cNvSpPr txBox="1"/>
          <p:nvPr/>
        </p:nvSpPr>
        <p:spPr>
          <a:xfrm>
            <a:off x="7498265" y="468525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2</a:t>
            </a:r>
            <a:endParaRPr lang="ru-RU" sz="2400" b="1" i="1" dirty="0"/>
          </a:p>
        </p:txBody>
      </p:sp>
      <p:sp>
        <p:nvSpPr>
          <p:cNvPr id="85" name="TextBox 84"/>
          <p:cNvSpPr txBox="1"/>
          <p:nvPr/>
        </p:nvSpPr>
        <p:spPr>
          <a:xfrm>
            <a:off x="5537326" y="545177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7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2269208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Группа 64"/>
          <p:cNvGrpSpPr/>
          <p:nvPr/>
        </p:nvGrpSpPr>
        <p:grpSpPr>
          <a:xfrm>
            <a:off x="683568" y="733923"/>
            <a:ext cx="7776864" cy="5215357"/>
            <a:chOff x="683568" y="733923"/>
            <a:chExt cx="7632848" cy="4639293"/>
          </a:xfrm>
        </p:grpSpPr>
        <p:sp>
          <p:nvSpPr>
            <p:cNvPr id="4" name="Овал 3"/>
            <p:cNvSpPr/>
            <p:nvPr/>
          </p:nvSpPr>
          <p:spPr>
            <a:xfrm>
              <a:off x="683568" y="2708920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8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А</a:t>
              </a:r>
            </a:p>
          </p:txBody>
        </p:sp>
        <p:sp>
          <p:nvSpPr>
            <p:cNvPr id="5" name="Овал 4"/>
            <p:cNvSpPr/>
            <p:nvPr/>
          </p:nvSpPr>
          <p:spPr>
            <a:xfrm>
              <a:off x="2123728" y="1556792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B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6" name="Овал 5"/>
            <p:cNvSpPr/>
            <p:nvPr/>
          </p:nvSpPr>
          <p:spPr>
            <a:xfrm>
              <a:off x="2184388" y="3789040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8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С</a:t>
              </a:r>
            </a:p>
          </p:txBody>
        </p:sp>
        <p:sp>
          <p:nvSpPr>
            <p:cNvPr id="7" name="Овал 6"/>
            <p:cNvSpPr/>
            <p:nvPr/>
          </p:nvSpPr>
          <p:spPr>
            <a:xfrm>
              <a:off x="3995936" y="733923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D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4162675" y="2636912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E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4145551" y="4581128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F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6012160" y="1700808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G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7524328" y="3257364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Z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cxnSp>
          <p:nvCxnSpPr>
            <p:cNvPr id="13" name="Прямая соединительная линия 12"/>
            <p:cNvCxnSpPr>
              <a:stCxn id="4" idx="7"/>
              <a:endCxn id="5" idx="3"/>
            </p:cNvCxnSpPr>
            <p:nvPr/>
          </p:nvCxnSpPr>
          <p:spPr>
            <a:xfrm flipV="1">
              <a:off x="1359657" y="2232881"/>
              <a:ext cx="880070" cy="59203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stCxn id="7" idx="2"/>
              <a:endCxn id="5" idx="7"/>
            </p:cNvCxnSpPr>
            <p:nvPr/>
          </p:nvCxnSpPr>
          <p:spPr>
            <a:xfrm flipH="1">
              <a:off x="2799817" y="1129967"/>
              <a:ext cx="1196119" cy="54282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>
              <a:stCxn id="7" idx="6"/>
              <a:endCxn id="10" idx="2"/>
            </p:cNvCxnSpPr>
            <p:nvPr/>
          </p:nvCxnSpPr>
          <p:spPr>
            <a:xfrm>
              <a:off x="4788024" y="1129967"/>
              <a:ext cx="1224136" cy="96688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>
              <a:stCxn id="11" idx="1"/>
              <a:endCxn id="10" idx="5"/>
            </p:cNvCxnSpPr>
            <p:nvPr/>
          </p:nvCxnSpPr>
          <p:spPr>
            <a:xfrm flipH="1" flipV="1">
              <a:off x="6688249" y="2376897"/>
              <a:ext cx="952078" cy="99646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>
              <a:stCxn id="4" idx="5"/>
              <a:endCxn id="6" idx="2"/>
            </p:cNvCxnSpPr>
            <p:nvPr/>
          </p:nvCxnSpPr>
          <p:spPr>
            <a:xfrm>
              <a:off x="1359657" y="3385009"/>
              <a:ext cx="824731" cy="80007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>
              <a:stCxn id="8" idx="2"/>
            </p:cNvCxnSpPr>
            <p:nvPr/>
          </p:nvCxnSpPr>
          <p:spPr>
            <a:xfrm flipH="1" flipV="1">
              <a:off x="2915817" y="2096853"/>
              <a:ext cx="1246858" cy="93610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>
              <a:stCxn id="6" idx="7"/>
              <a:endCxn id="8" idx="3"/>
            </p:cNvCxnSpPr>
            <p:nvPr/>
          </p:nvCxnSpPr>
          <p:spPr>
            <a:xfrm flipV="1">
              <a:off x="2860477" y="3313001"/>
              <a:ext cx="1418197" cy="59203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>
              <a:stCxn id="6" idx="5"/>
              <a:endCxn id="9" idx="2"/>
            </p:cNvCxnSpPr>
            <p:nvPr/>
          </p:nvCxnSpPr>
          <p:spPr>
            <a:xfrm>
              <a:off x="2860477" y="4465129"/>
              <a:ext cx="1285074" cy="51204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>
              <a:stCxn id="8" idx="0"/>
              <a:endCxn id="7" idx="4"/>
            </p:cNvCxnSpPr>
            <p:nvPr/>
          </p:nvCxnSpPr>
          <p:spPr>
            <a:xfrm flipH="1" flipV="1">
              <a:off x="4391980" y="1526011"/>
              <a:ext cx="166739" cy="111090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>
              <a:stCxn id="8" idx="6"/>
              <a:endCxn id="10" idx="3"/>
            </p:cNvCxnSpPr>
            <p:nvPr/>
          </p:nvCxnSpPr>
          <p:spPr>
            <a:xfrm flipV="1">
              <a:off x="4954763" y="2376897"/>
              <a:ext cx="1173396" cy="65605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>
              <a:stCxn id="9" idx="0"/>
              <a:endCxn id="8" idx="4"/>
            </p:cNvCxnSpPr>
            <p:nvPr/>
          </p:nvCxnSpPr>
          <p:spPr>
            <a:xfrm flipV="1">
              <a:off x="4541595" y="3429000"/>
              <a:ext cx="17124" cy="11521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>
              <a:stCxn id="9" idx="6"/>
              <a:endCxn id="11" idx="3"/>
            </p:cNvCxnSpPr>
            <p:nvPr/>
          </p:nvCxnSpPr>
          <p:spPr>
            <a:xfrm flipV="1">
              <a:off x="4937639" y="3933453"/>
              <a:ext cx="2702688" cy="104371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>
              <a:stCxn id="8" idx="5"/>
              <a:endCxn id="11" idx="2"/>
            </p:cNvCxnSpPr>
            <p:nvPr/>
          </p:nvCxnSpPr>
          <p:spPr>
            <a:xfrm>
              <a:off x="4838764" y="3313001"/>
              <a:ext cx="2685564" cy="34040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1475656" y="209685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12</a:t>
              </a:r>
              <a:endParaRPr lang="ru-RU" b="1" i="1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335751" y="38204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10</a:t>
              </a:r>
              <a:endParaRPr lang="ru-RU" b="1" i="1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174854" y="102594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8</a:t>
              </a:r>
              <a:endParaRPr lang="ru-RU" b="1" i="1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96677" y="256959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10</a:t>
              </a:r>
              <a:endParaRPr lang="ru-RU" b="1" i="1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184377" y="326869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7</a:t>
              </a:r>
              <a:endParaRPr lang="ru-RU" b="1" i="1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188524" y="486916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11</a:t>
              </a:r>
              <a:endParaRPr lang="ru-RU" b="1" i="1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629412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6</a:t>
              </a:r>
              <a:endParaRPr lang="ru-RU" b="1" i="1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555006" y="189410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7</a:t>
              </a:r>
              <a:endParaRPr lang="ru-RU" b="1" i="1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461034" y="121671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14</a:t>
              </a:r>
              <a:endParaRPr lang="ru-RU" b="1" i="1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556108" y="264025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10</a:t>
              </a:r>
              <a:endParaRPr lang="ru-RU" b="1" i="1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221623" y="25289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8</a:t>
              </a:r>
              <a:endParaRPr lang="ru-RU" b="1" i="1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852934" y="348320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12</a:t>
              </a:r>
              <a:endParaRPr lang="ru-RU" b="1" i="1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154742" y="458112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15</a:t>
              </a:r>
              <a:endParaRPr lang="ru-RU" b="1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2642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764704"/>
            <a:ext cx="18038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Метка: 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11760" y="1628800"/>
            <a:ext cx="29028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R( V, 57)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3356992"/>
            <a:ext cx="1971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Имя узла</a:t>
            </a:r>
            <a:endParaRPr lang="ru-RU" sz="3600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2051720" y="2420888"/>
            <a:ext cx="504056" cy="10081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746478" y="4293096"/>
            <a:ext cx="45960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Имя узла, из которого </a:t>
            </a:r>
            <a:br>
              <a:rPr lang="ru-RU" sz="3600" dirty="0" smtClean="0"/>
            </a:br>
            <a:r>
              <a:rPr lang="ru-RU" sz="3600" dirty="0" smtClean="0"/>
              <a:t>мы попали в данный</a:t>
            </a:r>
            <a:endParaRPr lang="ru-RU" sz="36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 flipV="1">
            <a:off x="3635896" y="2420888"/>
            <a:ext cx="360040" cy="194421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888759" y="2756827"/>
            <a:ext cx="42480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/>
              <a:t>Полная цена </a:t>
            </a:r>
            <a:br>
              <a:rPr lang="ru-RU" sz="3600" dirty="0" smtClean="0"/>
            </a:br>
            <a:r>
              <a:rPr lang="ru-RU" sz="3600" dirty="0" smtClean="0"/>
              <a:t>из </a:t>
            </a: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начала</a:t>
            </a:r>
            <a:r>
              <a:rPr lang="ru-RU" sz="3600" dirty="0" smtClean="0"/>
              <a:t> маршрута</a:t>
            </a:r>
            <a:endParaRPr lang="ru-RU" sz="3600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H="1" flipV="1">
            <a:off x="4716016" y="2552130"/>
            <a:ext cx="792088" cy="73285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1632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5" y="1167135"/>
            <a:ext cx="29028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R( V, 57)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05623" y="2090465"/>
            <a:ext cx="33228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R( V, 57)X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27384" y="3035161"/>
            <a:ext cx="31673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R( V, 57)</a:t>
            </a:r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!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54551" y="1336412"/>
            <a:ext cx="42677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Неопределённая метка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359028" y="2259742"/>
            <a:ext cx="3443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Отвергнутая метка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385739" y="3204438"/>
            <a:ext cx="36507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Оптимальная метка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77731" y="4077072"/>
            <a:ext cx="758855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Новые метки строятся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Только из оптимальных!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233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Группа 64"/>
          <p:cNvGrpSpPr/>
          <p:nvPr/>
        </p:nvGrpSpPr>
        <p:grpSpPr>
          <a:xfrm>
            <a:off x="683568" y="733923"/>
            <a:ext cx="7776864" cy="5215357"/>
            <a:chOff x="683568" y="733923"/>
            <a:chExt cx="7632848" cy="4639293"/>
          </a:xfrm>
        </p:grpSpPr>
        <p:sp>
          <p:nvSpPr>
            <p:cNvPr id="4" name="Овал 3"/>
            <p:cNvSpPr/>
            <p:nvPr/>
          </p:nvSpPr>
          <p:spPr>
            <a:xfrm>
              <a:off x="683568" y="2708920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8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А</a:t>
              </a:r>
            </a:p>
          </p:txBody>
        </p:sp>
        <p:sp>
          <p:nvSpPr>
            <p:cNvPr id="5" name="Овал 4"/>
            <p:cNvSpPr/>
            <p:nvPr/>
          </p:nvSpPr>
          <p:spPr>
            <a:xfrm>
              <a:off x="2123728" y="1556792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B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6" name="Овал 5"/>
            <p:cNvSpPr/>
            <p:nvPr/>
          </p:nvSpPr>
          <p:spPr>
            <a:xfrm>
              <a:off x="2184388" y="3789040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8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С</a:t>
              </a:r>
            </a:p>
          </p:txBody>
        </p:sp>
        <p:sp>
          <p:nvSpPr>
            <p:cNvPr id="7" name="Овал 6"/>
            <p:cNvSpPr/>
            <p:nvPr/>
          </p:nvSpPr>
          <p:spPr>
            <a:xfrm>
              <a:off x="3995936" y="733923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D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4162675" y="2636912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E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4145551" y="4581128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F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6012160" y="1700808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G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7524328" y="3257364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Z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cxnSp>
          <p:nvCxnSpPr>
            <p:cNvPr id="13" name="Прямая соединительная линия 12"/>
            <p:cNvCxnSpPr>
              <a:stCxn id="4" idx="7"/>
              <a:endCxn id="5" idx="3"/>
            </p:cNvCxnSpPr>
            <p:nvPr/>
          </p:nvCxnSpPr>
          <p:spPr>
            <a:xfrm flipV="1">
              <a:off x="1359657" y="2232881"/>
              <a:ext cx="880070" cy="59203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stCxn id="7" idx="2"/>
              <a:endCxn id="5" idx="7"/>
            </p:cNvCxnSpPr>
            <p:nvPr/>
          </p:nvCxnSpPr>
          <p:spPr>
            <a:xfrm flipH="1">
              <a:off x="2799817" y="1129967"/>
              <a:ext cx="1196119" cy="54282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>
              <a:stCxn id="7" idx="6"/>
              <a:endCxn id="10" idx="2"/>
            </p:cNvCxnSpPr>
            <p:nvPr/>
          </p:nvCxnSpPr>
          <p:spPr>
            <a:xfrm>
              <a:off x="4788024" y="1129967"/>
              <a:ext cx="1224136" cy="96688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>
              <a:stCxn id="11" idx="1"/>
              <a:endCxn id="10" idx="5"/>
            </p:cNvCxnSpPr>
            <p:nvPr/>
          </p:nvCxnSpPr>
          <p:spPr>
            <a:xfrm flipH="1" flipV="1">
              <a:off x="6688249" y="2376897"/>
              <a:ext cx="952078" cy="99646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>
              <a:stCxn id="4" idx="5"/>
              <a:endCxn id="6" idx="2"/>
            </p:cNvCxnSpPr>
            <p:nvPr/>
          </p:nvCxnSpPr>
          <p:spPr>
            <a:xfrm>
              <a:off x="1359657" y="3385009"/>
              <a:ext cx="824731" cy="80007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>
              <a:stCxn id="8" idx="2"/>
            </p:cNvCxnSpPr>
            <p:nvPr/>
          </p:nvCxnSpPr>
          <p:spPr>
            <a:xfrm flipH="1" flipV="1">
              <a:off x="2915817" y="2096853"/>
              <a:ext cx="1246858" cy="93610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>
              <a:stCxn id="6" idx="7"/>
              <a:endCxn id="8" idx="3"/>
            </p:cNvCxnSpPr>
            <p:nvPr/>
          </p:nvCxnSpPr>
          <p:spPr>
            <a:xfrm flipV="1">
              <a:off x="2860477" y="3313001"/>
              <a:ext cx="1418197" cy="59203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>
              <a:stCxn id="6" idx="5"/>
              <a:endCxn id="9" idx="2"/>
            </p:cNvCxnSpPr>
            <p:nvPr/>
          </p:nvCxnSpPr>
          <p:spPr>
            <a:xfrm>
              <a:off x="2860477" y="4465129"/>
              <a:ext cx="1285074" cy="51204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>
              <a:stCxn id="8" idx="0"/>
              <a:endCxn id="7" idx="4"/>
            </p:cNvCxnSpPr>
            <p:nvPr/>
          </p:nvCxnSpPr>
          <p:spPr>
            <a:xfrm flipH="1" flipV="1">
              <a:off x="4391980" y="1526011"/>
              <a:ext cx="166739" cy="111090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>
              <a:stCxn id="8" idx="6"/>
              <a:endCxn id="10" idx="3"/>
            </p:cNvCxnSpPr>
            <p:nvPr/>
          </p:nvCxnSpPr>
          <p:spPr>
            <a:xfrm flipV="1">
              <a:off x="4954763" y="2376897"/>
              <a:ext cx="1173396" cy="65605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>
              <a:stCxn id="9" idx="0"/>
              <a:endCxn id="8" idx="4"/>
            </p:cNvCxnSpPr>
            <p:nvPr/>
          </p:nvCxnSpPr>
          <p:spPr>
            <a:xfrm flipV="1">
              <a:off x="4541595" y="3429000"/>
              <a:ext cx="17124" cy="11521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>
              <a:stCxn id="9" idx="6"/>
              <a:endCxn id="11" idx="3"/>
            </p:cNvCxnSpPr>
            <p:nvPr/>
          </p:nvCxnSpPr>
          <p:spPr>
            <a:xfrm flipV="1">
              <a:off x="4937639" y="3933453"/>
              <a:ext cx="2702688" cy="104371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>
              <a:stCxn id="8" idx="5"/>
              <a:endCxn id="11" idx="2"/>
            </p:cNvCxnSpPr>
            <p:nvPr/>
          </p:nvCxnSpPr>
          <p:spPr>
            <a:xfrm>
              <a:off x="4838764" y="3313001"/>
              <a:ext cx="2685564" cy="34040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1475656" y="209685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12</a:t>
              </a:r>
              <a:endParaRPr lang="ru-RU" b="1" i="1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335751" y="38204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10</a:t>
              </a:r>
              <a:endParaRPr lang="ru-RU" b="1" i="1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174854" y="102594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8</a:t>
              </a:r>
              <a:endParaRPr lang="ru-RU" b="1" i="1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96677" y="256959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10</a:t>
              </a:r>
              <a:endParaRPr lang="ru-RU" b="1" i="1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184377" y="326869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7</a:t>
              </a:r>
              <a:endParaRPr lang="ru-RU" b="1" i="1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188524" y="486916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11</a:t>
              </a:r>
              <a:endParaRPr lang="ru-RU" b="1" i="1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629412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6</a:t>
              </a:r>
              <a:endParaRPr lang="ru-RU" b="1" i="1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555006" y="189410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7</a:t>
              </a:r>
              <a:endParaRPr lang="ru-RU" b="1" i="1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461034" y="121671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14</a:t>
              </a:r>
              <a:endParaRPr lang="ru-RU" b="1" i="1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556108" y="264025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10</a:t>
              </a:r>
              <a:endParaRPr lang="ru-RU" b="1" i="1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221623" y="25289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8</a:t>
              </a:r>
              <a:endParaRPr lang="ru-RU" b="1" i="1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852934" y="348320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12</a:t>
              </a:r>
              <a:endParaRPr lang="ru-RU" b="1" i="1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154742" y="458112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15</a:t>
              </a:r>
              <a:endParaRPr lang="ru-RU" b="1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16943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259632" y="733923"/>
            <a:ext cx="7200800" cy="3884971"/>
            <a:chOff x="683568" y="733923"/>
            <a:chExt cx="7632848" cy="4639293"/>
          </a:xfrm>
        </p:grpSpPr>
        <p:sp>
          <p:nvSpPr>
            <p:cNvPr id="3" name="Овал 2"/>
            <p:cNvSpPr/>
            <p:nvPr/>
          </p:nvSpPr>
          <p:spPr>
            <a:xfrm>
              <a:off x="683568" y="2708920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8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А</a:t>
              </a:r>
            </a:p>
          </p:txBody>
        </p:sp>
        <p:sp>
          <p:nvSpPr>
            <p:cNvPr id="4" name="Овал 3"/>
            <p:cNvSpPr/>
            <p:nvPr/>
          </p:nvSpPr>
          <p:spPr>
            <a:xfrm>
              <a:off x="2123728" y="1556792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B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5" name="Овал 4"/>
            <p:cNvSpPr/>
            <p:nvPr/>
          </p:nvSpPr>
          <p:spPr>
            <a:xfrm>
              <a:off x="2184388" y="3789040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8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С</a:t>
              </a:r>
            </a:p>
          </p:txBody>
        </p:sp>
        <p:sp>
          <p:nvSpPr>
            <p:cNvPr id="6" name="Овал 5"/>
            <p:cNvSpPr/>
            <p:nvPr/>
          </p:nvSpPr>
          <p:spPr>
            <a:xfrm>
              <a:off x="3995936" y="733923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D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4162675" y="2636912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E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4145551" y="4581128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F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6012160" y="1700808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G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7524328" y="3257364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Z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cxnSp>
          <p:nvCxnSpPr>
            <p:cNvPr id="11" name="Прямая соединительная линия 10"/>
            <p:cNvCxnSpPr>
              <a:stCxn id="3" idx="7"/>
              <a:endCxn id="4" idx="3"/>
            </p:cNvCxnSpPr>
            <p:nvPr/>
          </p:nvCxnSpPr>
          <p:spPr>
            <a:xfrm flipV="1">
              <a:off x="1359657" y="2232881"/>
              <a:ext cx="880070" cy="59203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>
              <a:stCxn id="6" idx="2"/>
              <a:endCxn id="4" idx="7"/>
            </p:cNvCxnSpPr>
            <p:nvPr/>
          </p:nvCxnSpPr>
          <p:spPr>
            <a:xfrm flipH="1">
              <a:off x="2799817" y="1129967"/>
              <a:ext cx="1196119" cy="54282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>
              <a:stCxn id="6" idx="6"/>
              <a:endCxn id="9" idx="2"/>
            </p:cNvCxnSpPr>
            <p:nvPr/>
          </p:nvCxnSpPr>
          <p:spPr>
            <a:xfrm>
              <a:off x="4788024" y="1129967"/>
              <a:ext cx="1224136" cy="96688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stCxn id="10" idx="1"/>
              <a:endCxn id="9" idx="5"/>
            </p:cNvCxnSpPr>
            <p:nvPr/>
          </p:nvCxnSpPr>
          <p:spPr>
            <a:xfrm flipH="1" flipV="1">
              <a:off x="6688249" y="2376897"/>
              <a:ext cx="952078" cy="99646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>
              <a:stCxn id="3" idx="5"/>
              <a:endCxn id="5" idx="2"/>
            </p:cNvCxnSpPr>
            <p:nvPr/>
          </p:nvCxnSpPr>
          <p:spPr>
            <a:xfrm>
              <a:off x="1359657" y="3385009"/>
              <a:ext cx="824731" cy="80007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>
              <a:stCxn id="7" idx="2"/>
            </p:cNvCxnSpPr>
            <p:nvPr/>
          </p:nvCxnSpPr>
          <p:spPr>
            <a:xfrm flipH="1" flipV="1">
              <a:off x="2915817" y="2096853"/>
              <a:ext cx="1246858" cy="93610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>
              <a:stCxn id="5" idx="7"/>
              <a:endCxn id="7" idx="3"/>
            </p:cNvCxnSpPr>
            <p:nvPr/>
          </p:nvCxnSpPr>
          <p:spPr>
            <a:xfrm flipV="1">
              <a:off x="2860477" y="3313001"/>
              <a:ext cx="1418197" cy="59203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>
              <a:stCxn id="5" idx="5"/>
              <a:endCxn id="8" idx="2"/>
            </p:cNvCxnSpPr>
            <p:nvPr/>
          </p:nvCxnSpPr>
          <p:spPr>
            <a:xfrm>
              <a:off x="2860477" y="4465129"/>
              <a:ext cx="1285074" cy="51204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>
              <a:stCxn id="7" idx="0"/>
              <a:endCxn id="6" idx="4"/>
            </p:cNvCxnSpPr>
            <p:nvPr/>
          </p:nvCxnSpPr>
          <p:spPr>
            <a:xfrm flipH="1" flipV="1">
              <a:off x="4391980" y="1526011"/>
              <a:ext cx="166739" cy="111090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>
              <a:stCxn id="7" idx="6"/>
              <a:endCxn id="9" idx="3"/>
            </p:cNvCxnSpPr>
            <p:nvPr/>
          </p:nvCxnSpPr>
          <p:spPr>
            <a:xfrm flipV="1">
              <a:off x="4954763" y="2376897"/>
              <a:ext cx="1173396" cy="65605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>
              <a:stCxn id="8" idx="0"/>
              <a:endCxn id="7" idx="4"/>
            </p:cNvCxnSpPr>
            <p:nvPr/>
          </p:nvCxnSpPr>
          <p:spPr>
            <a:xfrm flipV="1">
              <a:off x="4541595" y="3429000"/>
              <a:ext cx="17124" cy="11521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>
              <a:stCxn id="8" idx="6"/>
              <a:endCxn id="10" idx="3"/>
            </p:cNvCxnSpPr>
            <p:nvPr/>
          </p:nvCxnSpPr>
          <p:spPr>
            <a:xfrm flipV="1">
              <a:off x="4937639" y="3933453"/>
              <a:ext cx="2702688" cy="104371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>
              <a:stCxn id="7" idx="5"/>
              <a:endCxn id="10" idx="2"/>
            </p:cNvCxnSpPr>
            <p:nvPr/>
          </p:nvCxnSpPr>
          <p:spPr>
            <a:xfrm>
              <a:off x="4838764" y="3313001"/>
              <a:ext cx="2685564" cy="34040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1475656" y="209685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12</a:t>
              </a:r>
              <a:endParaRPr lang="ru-RU" b="1" i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35751" y="38204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10</a:t>
              </a:r>
              <a:endParaRPr lang="ru-RU" b="1" i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174854" y="102594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8</a:t>
              </a:r>
              <a:endParaRPr lang="ru-RU" b="1" i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096677" y="256959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10</a:t>
              </a:r>
              <a:endParaRPr lang="ru-RU" b="1" i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184377" y="326869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7</a:t>
              </a:r>
              <a:endParaRPr lang="ru-RU" b="1" i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188524" y="486916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11</a:t>
              </a:r>
              <a:endParaRPr lang="ru-RU" b="1" i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629412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6</a:t>
              </a:r>
              <a:endParaRPr lang="ru-RU" b="1" i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555006" y="189410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7</a:t>
              </a:r>
              <a:endParaRPr lang="ru-RU" b="1" i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461034" y="121671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14</a:t>
              </a:r>
              <a:endParaRPr lang="ru-RU" b="1" i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556108" y="264025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10</a:t>
              </a:r>
              <a:endParaRPr lang="ru-RU" b="1" i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221623" y="25289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8</a:t>
              </a:r>
              <a:endParaRPr lang="ru-RU" b="1" i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852934" y="348320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12</a:t>
              </a:r>
              <a:endParaRPr lang="ru-RU" b="1" i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154742" y="458112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15</a:t>
              </a:r>
              <a:endParaRPr lang="ru-RU" b="1" i="1" dirty="0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869431" y="4618894"/>
            <a:ext cx="164320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B(A,12) !</a:t>
            </a:r>
          </a:p>
          <a:p>
            <a:r>
              <a:rPr lang="en-US" sz="3200" dirty="0" smtClean="0"/>
              <a:t>C(A,10) !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26808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50842" y="324712"/>
            <a:ext cx="7200800" cy="3884971"/>
            <a:chOff x="683568" y="733923"/>
            <a:chExt cx="7632848" cy="4639293"/>
          </a:xfrm>
        </p:grpSpPr>
        <p:sp>
          <p:nvSpPr>
            <p:cNvPr id="3" name="Овал 2"/>
            <p:cNvSpPr/>
            <p:nvPr/>
          </p:nvSpPr>
          <p:spPr>
            <a:xfrm>
              <a:off x="683568" y="2708920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8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А</a:t>
              </a:r>
            </a:p>
          </p:txBody>
        </p:sp>
        <p:sp>
          <p:nvSpPr>
            <p:cNvPr id="4" name="Овал 3"/>
            <p:cNvSpPr/>
            <p:nvPr/>
          </p:nvSpPr>
          <p:spPr>
            <a:xfrm>
              <a:off x="2123728" y="1556792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B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5" name="Овал 4"/>
            <p:cNvSpPr/>
            <p:nvPr/>
          </p:nvSpPr>
          <p:spPr>
            <a:xfrm>
              <a:off x="2184388" y="3789040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8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С</a:t>
              </a:r>
            </a:p>
          </p:txBody>
        </p:sp>
        <p:sp>
          <p:nvSpPr>
            <p:cNvPr id="6" name="Овал 5"/>
            <p:cNvSpPr/>
            <p:nvPr/>
          </p:nvSpPr>
          <p:spPr>
            <a:xfrm>
              <a:off x="3995936" y="733923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D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4162675" y="2636912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E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4145551" y="4581128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F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6012160" y="1700808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G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7524328" y="3257364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Z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cxnSp>
          <p:nvCxnSpPr>
            <p:cNvPr id="11" name="Прямая соединительная линия 10"/>
            <p:cNvCxnSpPr>
              <a:stCxn id="3" idx="7"/>
              <a:endCxn id="4" idx="3"/>
            </p:cNvCxnSpPr>
            <p:nvPr/>
          </p:nvCxnSpPr>
          <p:spPr>
            <a:xfrm flipV="1">
              <a:off x="1359657" y="2232881"/>
              <a:ext cx="880070" cy="59203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>
              <a:stCxn id="6" idx="2"/>
              <a:endCxn id="4" idx="7"/>
            </p:cNvCxnSpPr>
            <p:nvPr/>
          </p:nvCxnSpPr>
          <p:spPr>
            <a:xfrm flipH="1">
              <a:off x="2799817" y="1129967"/>
              <a:ext cx="1196119" cy="54282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>
              <a:stCxn id="6" idx="6"/>
              <a:endCxn id="9" idx="2"/>
            </p:cNvCxnSpPr>
            <p:nvPr/>
          </p:nvCxnSpPr>
          <p:spPr>
            <a:xfrm>
              <a:off x="4788024" y="1129967"/>
              <a:ext cx="1224136" cy="96688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stCxn id="10" idx="1"/>
              <a:endCxn id="9" idx="5"/>
            </p:cNvCxnSpPr>
            <p:nvPr/>
          </p:nvCxnSpPr>
          <p:spPr>
            <a:xfrm flipH="1" flipV="1">
              <a:off x="6688249" y="2376897"/>
              <a:ext cx="952078" cy="99646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>
              <a:stCxn id="3" idx="5"/>
              <a:endCxn id="5" idx="2"/>
            </p:cNvCxnSpPr>
            <p:nvPr/>
          </p:nvCxnSpPr>
          <p:spPr>
            <a:xfrm>
              <a:off x="1359657" y="3385009"/>
              <a:ext cx="824731" cy="80007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>
              <a:stCxn id="7" idx="2"/>
            </p:cNvCxnSpPr>
            <p:nvPr/>
          </p:nvCxnSpPr>
          <p:spPr>
            <a:xfrm flipH="1" flipV="1">
              <a:off x="2915817" y="2096853"/>
              <a:ext cx="1246858" cy="93610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>
              <a:stCxn id="5" idx="7"/>
              <a:endCxn id="7" idx="3"/>
            </p:cNvCxnSpPr>
            <p:nvPr/>
          </p:nvCxnSpPr>
          <p:spPr>
            <a:xfrm flipV="1">
              <a:off x="2860477" y="3313001"/>
              <a:ext cx="1418197" cy="59203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>
              <a:stCxn id="5" idx="5"/>
              <a:endCxn id="8" idx="2"/>
            </p:cNvCxnSpPr>
            <p:nvPr/>
          </p:nvCxnSpPr>
          <p:spPr>
            <a:xfrm>
              <a:off x="2860477" y="4465129"/>
              <a:ext cx="1285074" cy="51204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>
              <a:stCxn id="7" idx="0"/>
              <a:endCxn id="6" idx="4"/>
            </p:cNvCxnSpPr>
            <p:nvPr/>
          </p:nvCxnSpPr>
          <p:spPr>
            <a:xfrm flipH="1" flipV="1">
              <a:off x="4391980" y="1526011"/>
              <a:ext cx="166739" cy="111090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>
              <a:stCxn id="7" idx="6"/>
              <a:endCxn id="9" idx="3"/>
            </p:cNvCxnSpPr>
            <p:nvPr/>
          </p:nvCxnSpPr>
          <p:spPr>
            <a:xfrm flipV="1">
              <a:off x="4954763" y="2376897"/>
              <a:ext cx="1173396" cy="65605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>
              <a:stCxn id="8" idx="0"/>
              <a:endCxn id="7" idx="4"/>
            </p:cNvCxnSpPr>
            <p:nvPr/>
          </p:nvCxnSpPr>
          <p:spPr>
            <a:xfrm flipV="1">
              <a:off x="4541595" y="3429000"/>
              <a:ext cx="17124" cy="11521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>
              <a:stCxn id="8" idx="6"/>
              <a:endCxn id="10" idx="3"/>
            </p:cNvCxnSpPr>
            <p:nvPr/>
          </p:nvCxnSpPr>
          <p:spPr>
            <a:xfrm flipV="1">
              <a:off x="4937639" y="3933453"/>
              <a:ext cx="2702688" cy="104371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>
              <a:stCxn id="7" idx="5"/>
              <a:endCxn id="10" idx="2"/>
            </p:cNvCxnSpPr>
            <p:nvPr/>
          </p:nvCxnSpPr>
          <p:spPr>
            <a:xfrm>
              <a:off x="4838764" y="3313001"/>
              <a:ext cx="2685564" cy="34040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1475656" y="209685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12</a:t>
              </a:r>
              <a:endParaRPr lang="ru-RU" b="1" i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35751" y="38204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10</a:t>
              </a:r>
              <a:endParaRPr lang="ru-RU" b="1" i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174854" y="102594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8</a:t>
              </a:r>
              <a:endParaRPr lang="ru-RU" b="1" i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096677" y="256959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10</a:t>
              </a:r>
              <a:endParaRPr lang="ru-RU" b="1" i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184377" y="326869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7</a:t>
              </a:r>
              <a:endParaRPr lang="ru-RU" b="1" i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188524" y="486916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11</a:t>
              </a:r>
              <a:endParaRPr lang="ru-RU" b="1" i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629412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6</a:t>
              </a:r>
              <a:endParaRPr lang="ru-RU" b="1" i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555006" y="189410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7</a:t>
              </a:r>
              <a:endParaRPr lang="ru-RU" b="1" i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461034" y="121671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14</a:t>
              </a:r>
              <a:endParaRPr lang="ru-RU" b="1" i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556108" y="264025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10</a:t>
              </a:r>
              <a:endParaRPr lang="ru-RU" b="1" i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221623" y="25289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8</a:t>
              </a:r>
              <a:endParaRPr lang="ru-RU" b="1" i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852934" y="348320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12</a:t>
              </a:r>
              <a:endParaRPr lang="ru-RU" b="1" i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154742" y="458112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15</a:t>
              </a:r>
              <a:endParaRPr lang="ru-RU" b="1" i="1" dirty="0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305889" y="3546384"/>
            <a:ext cx="164320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B(A,12) !</a:t>
            </a:r>
          </a:p>
          <a:p>
            <a:r>
              <a:rPr lang="en-US" sz="3200" dirty="0" smtClean="0"/>
              <a:t>C(A,10) !</a:t>
            </a:r>
            <a:endParaRPr lang="ru-RU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368726" y="4642710"/>
            <a:ext cx="154061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D(B,20) </a:t>
            </a:r>
          </a:p>
          <a:p>
            <a:r>
              <a:rPr lang="en-US" sz="3200" b="1" dirty="0" smtClean="0"/>
              <a:t>E(B,22)</a:t>
            </a:r>
          </a:p>
          <a:p>
            <a:r>
              <a:rPr lang="en-US" sz="3200" b="1" dirty="0" smtClean="0"/>
              <a:t>E(C,17) </a:t>
            </a:r>
          </a:p>
          <a:p>
            <a:r>
              <a:rPr lang="en-US" sz="3200" b="1" dirty="0" smtClean="0"/>
              <a:t>F(C, 21)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00003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50842" y="324712"/>
            <a:ext cx="7200800" cy="3884971"/>
            <a:chOff x="683568" y="733923"/>
            <a:chExt cx="7632848" cy="4639293"/>
          </a:xfrm>
        </p:grpSpPr>
        <p:sp>
          <p:nvSpPr>
            <p:cNvPr id="3" name="Овал 2"/>
            <p:cNvSpPr/>
            <p:nvPr/>
          </p:nvSpPr>
          <p:spPr>
            <a:xfrm>
              <a:off x="683568" y="2708920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8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А</a:t>
              </a:r>
            </a:p>
          </p:txBody>
        </p:sp>
        <p:sp>
          <p:nvSpPr>
            <p:cNvPr id="4" name="Овал 3"/>
            <p:cNvSpPr/>
            <p:nvPr/>
          </p:nvSpPr>
          <p:spPr>
            <a:xfrm>
              <a:off x="2123728" y="1556792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B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5" name="Овал 4"/>
            <p:cNvSpPr/>
            <p:nvPr/>
          </p:nvSpPr>
          <p:spPr>
            <a:xfrm>
              <a:off x="2184388" y="3789040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8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С</a:t>
              </a:r>
            </a:p>
          </p:txBody>
        </p:sp>
        <p:sp>
          <p:nvSpPr>
            <p:cNvPr id="6" name="Овал 5"/>
            <p:cNvSpPr/>
            <p:nvPr/>
          </p:nvSpPr>
          <p:spPr>
            <a:xfrm>
              <a:off x="3995936" y="733923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D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4162675" y="2636912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E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4145551" y="4581128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F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6012160" y="1700808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G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7524328" y="3257364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Z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cxnSp>
          <p:nvCxnSpPr>
            <p:cNvPr id="11" name="Прямая соединительная линия 10"/>
            <p:cNvCxnSpPr>
              <a:stCxn id="3" idx="7"/>
              <a:endCxn id="4" idx="3"/>
            </p:cNvCxnSpPr>
            <p:nvPr/>
          </p:nvCxnSpPr>
          <p:spPr>
            <a:xfrm flipV="1">
              <a:off x="1359657" y="2232881"/>
              <a:ext cx="880070" cy="59203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>
              <a:stCxn id="6" idx="2"/>
              <a:endCxn id="4" idx="7"/>
            </p:cNvCxnSpPr>
            <p:nvPr/>
          </p:nvCxnSpPr>
          <p:spPr>
            <a:xfrm flipH="1">
              <a:off x="2799817" y="1129967"/>
              <a:ext cx="1196119" cy="54282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>
              <a:stCxn id="6" idx="6"/>
              <a:endCxn id="9" idx="2"/>
            </p:cNvCxnSpPr>
            <p:nvPr/>
          </p:nvCxnSpPr>
          <p:spPr>
            <a:xfrm>
              <a:off x="4788024" y="1129967"/>
              <a:ext cx="1224136" cy="96688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stCxn id="10" idx="1"/>
              <a:endCxn id="9" idx="5"/>
            </p:cNvCxnSpPr>
            <p:nvPr/>
          </p:nvCxnSpPr>
          <p:spPr>
            <a:xfrm flipH="1" flipV="1">
              <a:off x="6688249" y="2376897"/>
              <a:ext cx="952078" cy="99646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>
              <a:stCxn id="3" idx="5"/>
              <a:endCxn id="5" idx="2"/>
            </p:cNvCxnSpPr>
            <p:nvPr/>
          </p:nvCxnSpPr>
          <p:spPr>
            <a:xfrm>
              <a:off x="1359657" y="3385009"/>
              <a:ext cx="824731" cy="80007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>
              <a:stCxn id="7" idx="2"/>
            </p:cNvCxnSpPr>
            <p:nvPr/>
          </p:nvCxnSpPr>
          <p:spPr>
            <a:xfrm flipH="1" flipV="1">
              <a:off x="2915817" y="2096853"/>
              <a:ext cx="1246858" cy="93610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>
              <a:stCxn id="5" idx="7"/>
              <a:endCxn id="7" idx="3"/>
            </p:cNvCxnSpPr>
            <p:nvPr/>
          </p:nvCxnSpPr>
          <p:spPr>
            <a:xfrm flipV="1">
              <a:off x="2860477" y="3313001"/>
              <a:ext cx="1418197" cy="59203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>
              <a:stCxn id="5" idx="5"/>
              <a:endCxn id="8" idx="2"/>
            </p:cNvCxnSpPr>
            <p:nvPr/>
          </p:nvCxnSpPr>
          <p:spPr>
            <a:xfrm>
              <a:off x="2860477" y="4465129"/>
              <a:ext cx="1285074" cy="51204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>
              <a:stCxn id="7" idx="0"/>
              <a:endCxn id="6" idx="4"/>
            </p:cNvCxnSpPr>
            <p:nvPr/>
          </p:nvCxnSpPr>
          <p:spPr>
            <a:xfrm flipH="1" flipV="1">
              <a:off x="4391980" y="1526011"/>
              <a:ext cx="166739" cy="111090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>
              <a:stCxn id="7" idx="6"/>
              <a:endCxn id="9" idx="3"/>
            </p:cNvCxnSpPr>
            <p:nvPr/>
          </p:nvCxnSpPr>
          <p:spPr>
            <a:xfrm flipV="1">
              <a:off x="4954763" y="2376897"/>
              <a:ext cx="1173396" cy="65605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>
              <a:stCxn id="8" idx="0"/>
              <a:endCxn id="7" idx="4"/>
            </p:cNvCxnSpPr>
            <p:nvPr/>
          </p:nvCxnSpPr>
          <p:spPr>
            <a:xfrm flipV="1">
              <a:off x="4541595" y="3429000"/>
              <a:ext cx="17124" cy="11521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>
              <a:stCxn id="8" idx="6"/>
              <a:endCxn id="10" idx="3"/>
            </p:cNvCxnSpPr>
            <p:nvPr/>
          </p:nvCxnSpPr>
          <p:spPr>
            <a:xfrm flipV="1">
              <a:off x="4937639" y="3933453"/>
              <a:ext cx="2702688" cy="104371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>
              <a:stCxn id="7" idx="5"/>
              <a:endCxn id="10" idx="2"/>
            </p:cNvCxnSpPr>
            <p:nvPr/>
          </p:nvCxnSpPr>
          <p:spPr>
            <a:xfrm>
              <a:off x="4838764" y="3313001"/>
              <a:ext cx="2685564" cy="34040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1475656" y="209685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12</a:t>
              </a:r>
              <a:endParaRPr lang="ru-RU" b="1" i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35751" y="38204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10</a:t>
              </a:r>
              <a:endParaRPr lang="ru-RU" b="1" i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174854" y="102594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8</a:t>
              </a:r>
              <a:endParaRPr lang="ru-RU" b="1" i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096677" y="256959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10</a:t>
              </a:r>
              <a:endParaRPr lang="ru-RU" b="1" i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184377" y="326869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7</a:t>
              </a:r>
              <a:endParaRPr lang="ru-RU" b="1" i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188524" y="486916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11</a:t>
              </a:r>
              <a:endParaRPr lang="ru-RU" b="1" i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629412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6</a:t>
              </a:r>
              <a:endParaRPr lang="ru-RU" b="1" i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555006" y="189410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7</a:t>
              </a:r>
              <a:endParaRPr lang="ru-RU" b="1" i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461034" y="121671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14</a:t>
              </a:r>
              <a:endParaRPr lang="ru-RU" b="1" i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556108" y="264025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10</a:t>
              </a:r>
              <a:endParaRPr lang="ru-RU" b="1" i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221623" y="25289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8</a:t>
              </a:r>
              <a:endParaRPr lang="ru-RU" b="1" i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852934" y="348320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12</a:t>
              </a:r>
              <a:endParaRPr lang="ru-RU" b="1" i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154742" y="458112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15</a:t>
              </a:r>
              <a:endParaRPr lang="ru-RU" b="1" i="1" dirty="0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305889" y="3546384"/>
            <a:ext cx="164320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B(A,12) !</a:t>
            </a:r>
          </a:p>
          <a:p>
            <a:r>
              <a:rPr lang="en-US" sz="3200" dirty="0" smtClean="0"/>
              <a:t>C(A,10) !</a:t>
            </a:r>
            <a:endParaRPr lang="ru-RU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368726" y="4642710"/>
            <a:ext cx="174355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D(B,20) ! </a:t>
            </a:r>
          </a:p>
          <a:p>
            <a:r>
              <a:rPr lang="en-US" sz="3200" dirty="0" smtClean="0"/>
              <a:t>E(B,22) </a:t>
            </a:r>
            <a:r>
              <a:rPr lang="en-US" sz="3200" b="1" dirty="0" smtClean="0"/>
              <a:t>X</a:t>
            </a:r>
          </a:p>
          <a:p>
            <a:r>
              <a:rPr lang="en-US" sz="3200" dirty="0" smtClean="0"/>
              <a:t>E(C,17) !</a:t>
            </a:r>
          </a:p>
          <a:p>
            <a:r>
              <a:rPr lang="en-US" sz="3200" dirty="0" smtClean="0"/>
              <a:t>F(C, 21) !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662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50842" y="324712"/>
            <a:ext cx="7200800" cy="3884971"/>
            <a:chOff x="683568" y="733923"/>
            <a:chExt cx="7632848" cy="4639293"/>
          </a:xfrm>
        </p:grpSpPr>
        <p:sp>
          <p:nvSpPr>
            <p:cNvPr id="3" name="Овал 2"/>
            <p:cNvSpPr/>
            <p:nvPr/>
          </p:nvSpPr>
          <p:spPr>
            <a:xfrm>
              <a:off x="683568" y="2708920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8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А</a:t>
              </a:r>
            </a:p>
          </p:txBody>
        </p:sp>
        <p:sp>
          <p:nvSpPr>
            <p:cNvPr id="4" name="Овал 3"/>
            <p:cNvSpPr/>
            <p:nvPr/>
          </p:nvSpPr>
          <p:spPr>
            <a:xfrm>
              <a:off x="2123728" y="1556792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B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5" name="Овал 4"/>
            <p:cNvSpPr/>
            <p:nvPr/>
          </p:nvSpPr>
          <p:spPr>
            <a:xfrm>
              <a:off x="2184388" y="3789040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48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С</a:t>
              </a:r>
            </a:p>
          </p:txBody>
        </p:sp>
        <p:sp>
          <p:nvSpPr>
            <p:cNvPr id="6" name="Овал 5"/>
            <p:cNvSpPr/>
            <p:nvPr/>
          </p:nvSpPr>
          <p:spPr>
            <a:xfrm>
              <a:off x="3995936" y="733923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D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4162675" y="2636912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E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4145551" y="4581128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F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6012160" y="1700808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G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7524328" y="3257364"/>
              <a:ext cx="792088" cy="792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4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Z</a:t>
              </a:r>
              <a:endPara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cxnSp>
          <p:nvCxnSpPr>
            <p:cNvPr id="11" name="Прямая соединительная линия 10"/>
            <p:cNvCxnSpPr>
              <a:stCxn id="3" idx="7"/>
              <a:endCxn id="4" idx="3"/>
            </p:cNvCxnSpPr>
            <p:nvPr/>
          </p:nvCxnSpPr>
          <p:spPr>
            <a:xfrm flipV="1">
              <a:off x="1359657" y="2232881"/>
              <a:ext cx="880070" cy="59203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>
              <a:stCxn id="6" idx="2"/>
              <a:endCxn id="4" idx="7"/>
            </p:cNvCxnSpPr>
            <p:nvPr/>
          </p:nvCxnSpPr>
          <p:spPr>
            <a:xfrm flipH="1">
              <a:off x="2799817" y="1129967"/>
              <a:ext cx="1196119" cy="54282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>
              <a:stCxn id="6" idx="6"/>
              <a:endCxn id="9" idx="2"/>
            </p:cNvCxnSpPr>
            <p:nvPr/>
          </p:nvCxnSpPr>
          <p:spPr>
            <a:xfrm>
              <a:off x="4788024" y="1129967"/>
              <a:ext cx="1224136" cy="96688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stCxn id="10" idx="1"/>
              <a:endCxn id="9" idx="5"/>
            </p:cNvCxnSpPr>
            <p:nvPr/>
          </p:nvCxnSpPr>
          <p:spPr>
            <a:xfrm flipH="1" flipV="1">
              <a:off x="6688249" y="2376897"/>
              <a:ext cx="952078" cy="99646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>
              <a:stCxn id="3" idx="5"/>
              <a:endCxn id="5" idx="2"/>
            </p:cNvCxnSpPr>
            <p:nvPr/>
          </p:nvCxnSpPr>
          <p:spPr>
            <a:xfrm>
              <a:off x="1359657" y="3385009"/>
              <a:ext cx="824731" cy="80007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>
              <a:stCxn id="7" idx="2"/>
            </p:cNvCxnSpPr>
            <p:nvPr/>
          </p:nvCxnSpPr>
          <p:spPr>
            <a:xfrm flipH="1" flipV="1">
              <a:off x="2915817" y="2096853"/>
              <a:ext cx="1246858" cy="93610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>
              <a:stCxn id="5" idx="7"/>
              <a:endCxn id="7" idx="3"/>
            </p:cNvCxnSpPr>
            <p:nvPr/>
          </p:nvCxnSpPr>
          <p:spPr>
            <a:xfrm flipV="1">
              <a:off x="2860477" y="3313001"/>
              <a:ext cx="1418197" cy="59203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>
              <a:stCxn id="5" idx="5"/>
              <a:endCxn id="8" idx="2"/>
            </p:cNvCxnSpPr>
            <p:nvPr/>
          </p:nvCxnSpPr>
          <p:spPr>
            <a:xfrm>
              <a:off x="2860477" y="4465129"/>
              <a:ext cx="1285074" cy="51204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>
              <a:stCxn id="7" idx="0"/>
              <a:endCxn id="6" idx="4"/>
            </p:cNvCxnSpPr>
            <p:nvPr/>
          </p:nvCxnSpPr>
          <p:spPr>
            <a:xfrm flipH="1" flipV="1">
              <a:off x="4391980" y="1526011"/>
              <a:ext cx="166739" cy="111090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>
              <a:stCxn id="7" idx="6"/>
              <a:endCxn id="9" idx="3"/>
            </p:cNvCxnSpPr>
            <p:nvPr/>
          </p:nvCxnSpPr>
          <p:spPr>
            <a:xfrm flipV="1">
              <a:off x="4954763" y="2376897"/>
              <a:ext cx="1173396" cy="65605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>
              <a:stCxn id="8" idx="0"/>
              <a:endCxn id="7" idx="4"/>
            </p:cNvCxnSpPr>
            <p:nvPr/>
          </p:nvCxnSpPr>
          <p:spPr>
            <a:xfrm flipV="1">
              <a:off x="4541595" y="3429000"/>
              <a:ext cx="17124" cy="11521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>
              <a:stCxn id="8" idx="6"/>
              <a:endCxn id="10" idx="3"/>
            </p:cNvCxnSpPr>
            <p:nvPr/>
          </p:nvCxnSpPr>
          <p:spPr>
            <a:xfrm flipV="1">
              <a:off x="4937639" y="3933453"/>
              <a:ext cx="2702688" cy="104371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>
              <a:stCxn id="7" idx="5"/>
              <a:endCxn id="10" idx="2"/>
            </p:cNvCxnSpPr>
            <p:nvPr/>
          </p:nvCxnSpPr>
          <p:spPr>
            <a:xfrm>
              <a:off x="4838764" y="3313001"/>
              <a:ext cx="2685564" cy="34040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1475656" y="209685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12</a:t>
              </a:r>
              <a:endParaRPr lang="ru-RU" b="1" i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35751" y="382044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10</a:t>
              </a:r>
              <a:endParaRPr lang="ru-RU" b="1" i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174854" y="102594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8</a:t>
              </a:r>
              <a:endParaRPr lang="ru-RU" b="1" i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096677" y="256959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10</a:t>
              </a:r>
              <a:endParaRPr lang="ru-RU" b="1" i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184377" y="326869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7</a:t>
              </a:r>
              <a:endParaRPr lang="ru-RU" b="1" i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188524" y="486916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11</a:t>
              </a:r>
              <a:endParaRPr lang="ru-RU" b="1" i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629412" y="378904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6</a:t>
              </a:r>
              <a:endParaRPr lang="ru-RU" b="1" i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555006" y="189410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7</a:t>
              </a:r>
              <a:endParaRPr lang="ru-RU" b="1" i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461034" y="121671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14</a:t>
              </a:r>
              <a:endParaRPr lang="ru-RU" b="1" i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556108" y="264025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10</a:t>
              </a:r>
              <a:endParaRPr lang="ru-RU" b="1" i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221623" y="25289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8</a:t>
              </a:r>
              <a:endParaRPr lang="ru-RU" b="1" i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852934" y="348320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12</a:t>
              </a:r>
              <a:endParaRPr lang="ru-RU" b="1" i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154742" y="458112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15</a:t>
              </a:r>
              <a:endParaRPr lang="ru-RU" b="1" i="1" dirty="0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305889" y="3546384"/>
            <a:ext cx="164320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B(A,12) !</a:t>
            </a:r>
          </a:p>
          <a:p>
            <a:r>
              <a:rPr lang="en-US" sz="3200" dirty="0" smtClean="0"/>
              <a:t>C(A,1</a:t>
            </a:r>
            <a:r>
              <a:rPr lang="ru-RU" sz="3200" dirty="0" smtClean="0"/>
              <a:t>0</a:t>
            </a:r>
            <a:r>
              <a:rPr lang="en-US" sz="3200" dirty="0" smtClean="0"/>
              <a:t>) !</a:t>
            </a:r>
            <a:endParaRPr lang="ru-RU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368726" y="4642710"/>
            <a:ext cx="174355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D(B,20) ! </a:t>
            </a:r>
          </a:p>
          <a:p>
            <a:r>
              <a:rPr lang="en-US" sz="3200" dirty="0" smtClean="0"/>
              <a:t>E(B,22) </a:t>
            </a:r>
            <a:r>
              <a:rPr lang="en-US" sz="3200" b="1" dirty="0" smtClean="0"/>
              <a:t>X</a:t>
            </a:r>
          </a:p>
          <a:p>
            <a:r>
              <a:rPr lang="en-US" sz="3200" dirty="0" smtClean="0"/>
              <a:t>E(C,17) !</a:t>
            </a:r>
          </a:p>
          <a:p>
            <a:r>
              <a:rPr lang="en-US" sz="3200" dirty="0" smtClean="0"/>
              <a:t>F(C, 23) !</a:t>
            </a:r>
            <a:endParaRPr lang="ru-RU" sz="3200" dirty="0"/>
          </a:p>
        </p:txBody>
      </p:sp>
      <p:sp>
        <p:nvSpPr>
          <p:cNvPr id="39" name="TextBox 38"/>
          <p:cNvSpPr txBox="1"/>
          <p:nvPr/>
        </p:nvSpPr>
        <p:spPr>
          <a:xfrm>
            <a:off x="2703258" y="4581728"/>
            <a:ext cx="156703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/>
              <a:t>G(D,34) </a:t>
            </a:r>
          </a:p>
          <a:p>
            <a:r>
              <a:rPr lang="en-US" sz="3200" b="1" i="1" dirty="0" smtClean="0"/>
              <a:t>G(E,27) </a:t>
            </a:r>
            <a:endParaRPr lang="ru-RU" sz="3200" b="1" i="1" dirty="0"/>
          </a:p>
        </p:txBody>
      </p:sp>
    </p:spTree>
    <p:extLst>
      <p:ext uri="{BB962C8B-B14F-4D97-AF65-F5344CB8AC3E}">
        <p14:creationId xmlns:p14="http://schemas.microsoft.com/office/powerpoint/2010/main" val="3586013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503</Words>
  <Application>Microsoft Office PowerPoint</Application>
  <PresentationFormat>Экран (4:3)</PresentationFormat>
  <Paragraphs>317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 на 25 сентября Найти наименьший путь в графе из пункта А в пункт L.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Учитель</dc:creator>
  <cp:lastModifiedBy>Учитель</cp:lastModifiedBy>
  <cp:revision>10</cp:revision>
  <dcterms:created xsi:type="dcterms:W3CDTF">2015-09-18T07:09:28Z</dcterms:created>
  <dcterms:modified xsi:type="dcterms:W3CDTF">2015-09-18T14:21:25Z</dcterms:modified>
</cp:coreProperties>
</file>