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9" r:id="rId2"/>
    <p:sldId id="257" r:id="rId3"/>
    <p:sldId id="261" r:id="rId4"/>
    <p:sldId id="262" r:id="rId5"/>
    <p:sldId id="263" r:id="rId6"/>
    <p:sldId id="267" r:id="rId7"/>
    <p:sldId id="269" r:id="rId8"/>
    <p:sldId id="276" r:id="rId9"/>
    <p:sldId id="28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199"/>
    <a:srgbClr val="99FF99"/>
    <a:srgbClr val="FFFF66"/>
    <a:srgbClr val="C0C0C0"/>
    <a:srgbClr val="969696"/>
    <a:srgbClr val="33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7" autoAdjust="0"/>
    <p:restoredTop sz="94576" autoAdjust="0"/>
  </p:normalViewPr>
  <p:slideViewPr>
    <p:cSldViewPr>
      <p:cViewPr varScale="1">
        <p:scale>
          <a:sx n="82" d="100"/>
          <a:sy n="82" d="100"/>
        </p:scale>
        <p:origin x="134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36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B1128B-15A4-4EFF-A8E9-D45F4B240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37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42E15-819F-43C4-981B-00408EFC107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5B58A-0418-428C-9AE4-A07EAA8D27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296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3D220-DACA-454F-A46A-2CAA14B70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6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0F111-5FB7-461E-85BF-2B868BAF5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7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37574-75B6-4D13-B4F9-A78DCE701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7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AB496-576D-40B2-95E7-E6CC0836E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8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617B6-309F-44A9-84D1-7711CEC7F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0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E2A52-DB9D-4942-8CB6-04A9BF604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2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3C82C-2FA3-475A-9BCE-9AC7FB40C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518F7-B97B-4B83-8CBE-E2EDE9B94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6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A7BF6-4D9B-4F5D-B333-EC871ED7C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46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8CCF8-15BE-42ED-AB18-EFC5143C7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48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6E82-EF8C-4138-974B-AF0760E8B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CC9CCE-824A-4F73-B4FA-08692DBCB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21388"/>
            <a:ext cx="827087" cy="836612"/>
          </a:xfrm>
          <a:prstGeom prst="actionButtonHom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28750" y="928688"/>
            <a:ext cx="6429375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6000" dirty="0"/>
              <a:t>Построение сечений </a:t>
            </a:r>
            <a:r>
              <a:rPr lang="ru-RU" sz="6000" dirty="0" smtClean="0"/>
              <a:t>тетраэдра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43213" y="0"/>
            <a:ext cx="6300787" cy="2276475"/>
          </a:xfrm>
        </p:spPr>
        <p:txBody>
          <a:bodyPr/>
          <a:lstStyle/>
          <a:p>
            <a:pPr eaLnBrk="1" hangingPunct="1"/>
            <a:r>
              <a:rPr lang="ru-RU" sz="3200" smtClean="0"/>
              <a:t>Для решения многих геометрических задач необходимо строить их </a:t>
            </a:r>
            <a:r>
              <a:rPr lang="ru-RU" sz="3200" b="1" smtClean="0">
                <a:solidFill>
                  <a:schemeClr val="accent2"/>
                </a:solidFill>
              </a:rPr>
              <a:t>сечения</a:t>
            </a:r>
            <a:r>
              <a:rPr lang="ru-RU" sz="3200" b="1" smtClean="0"/>
              <a:t> </a:t>
            </a:r>
            <a:r>
              <a:rPr lang="ru-RU" sz="3200" smtClean="0"/>
              <a:t>различными плоскостями.</a:t>
            </a:r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395288" y="922338"/>
            <a:ext cx="8448675" cy="5935662"/>
            <a:chOff x="249" y="300"/>
            <a:chExt cx="5322" cy="3739"/>
          </a:xfrm>
        </p:grpSpPr>
        <p:grpSp>
          <p:nvGrpSpPr>
            <p:cNvPr id="5125" name="Group 110"/>
            <p:cNvGrpSpPr>
              <a:grpSpLocks/>
            </p:cNvGrpSpPr>
            <p:nvPr/>
          </p:nvGrpSpPr>
          <p:grpSpPr bwMode="auto">
            <a:xfrm>
              <a:off x="2608" y="1207"/>
              <a:ext cx="2963" cy="2832"/>
              <a:chOff x="864" y="1056"/>
              <a:chExt cx="2736" cy="2832"/>
            </a:xfrm>
          </p:grpSpPr>
          <p:grpSp>
            <p:nvGrpSpPr>
              <p:cNvPr id="5136" name="Group 111"/>
              <p:cNvGrpSpPr>
                <a:grpSpLocks/>
              </p:cNvGrpSpPr>
              <p:nvPr/>
            </p:nvGrpSpPr>
            <p:grpSpPr bwMode="auto">
              <a:xfrm>
                <a:off x="1008" y="1776"/>
                <a:ext cx="2448" cy="1488"/>
                <a:chOff x="960" y="1008"/>
                <a:chExt cx="2448" cy="1488"/>
              </a:xfrm>
            </p:grpSpPr>
            <p:sp>
              <p:nvSpPr>
                <p:cNvPr id="3184" name="AutoShape 112"/>
                <p:cNvSpPr>
                  <a:spLocks noChangeArrowheads="1"/>
                </p:cNvSpPr>
                <p:nvPr/>
              </p:nvSpPr>
              <p:spPr bwMode="auto">
                <a:xfrm>
                  <a:off x="960" y="1008"/>
                  <a:ext cx="2448" cy="1488"/>
                </a:xfrm>
                <a:prstGeom prst="cube">
                  <a:avLst>
                    <a:gd name="adj" fmla="val 25000"/>
                  </a:avLst>
                </a:prstGeom>
                <a:gradFill rotWithShape="1">
                  <a:gsLst>
                    <a:gs pos="0">
                      <a:srgbClr val="80CE9E">
                        <a:alpha val="50999"/>
                      </a:srgbClr>
                    </a:gs>
                    <a:gs pos="50000">
                      <a:srgbClr val="418744">
                        <a:alpha val="27000"/>
                      </a:srgbClr>
                    </a:gs>
                    <a:gs pos="100000">
                      <a:srgbClr val="80CE9E">
                        <a:alpha val="50999"/>
                      </a:srgbClr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47" name="Line 113"/>
                <p:cNvSpPr>
                  <a:spLocks noChangeShapeType="1"/>
                </p:cNvSpPr>
                <p:nvPr/>
              </p:nvSpPr>
              <p:spPr bwMode="auto">
                <a:xfrm>
                  <a:off x="1344" y="1008"/>
                  <a:ext cx="0" cy="11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8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960" y="2112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9" name="Line 115"/>
                <p:cNvSpPr>
                  <a:spLocks noChangeShapeType="1"/>
                </p:cNvSpPr>
                <p:nvPr/>
              </p:nvSpPr>
              <p:spPr bwMode="auto">
                <a:xfrm>
                  <a:off x="1344" y="2112"/>
                  <a:ext cx="20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88" name="AutoShape 116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2736" cy="2832"/>
              </a:xfrm>
              <a:prstGeom prst="parallelogram">
                <a:avLst>
                  <a:gd name="adj" fmla="val 25000"/>
                </a:avLst>
              </a:prstGeom>
              <a:gradFill rotWithShape="1">
                <a:gsLst>
                  <a:gs pos="0">
                    <a:srgbClr val="006600">
                      <a:alpha val="23000"/>
                    </a:srgbClr>
                  </a:gs>
                  <a:gs pos="50000">
                    <a:srgbClr val="FFFF99">
                      <a:alpha val="62000"/>
                    </a:srgbClr>
                  </a:gs>
                  <a:gs pos="100000">
                    <a:srgbClr val="006600">
                      <a:alpha val="2300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0" name="Line 117"/>
              <p:cNvSpPr>
                <a:spLocks noChangeShapeType="1"/>
              </p:cNvSpPr>
              <p:nvPr/>
            </p:nvSpPr>
            <p:spPr bwMode="auto">
              <a:xfrm flipH="1">
                <a:off x="3072" y="1776"/>
                <a:ext cx="384" cy="1488"/>
              </a:xfrm>
              <a:prstGeom prst="line">
                <a:avLst/>
              </a:prstGeom>
              <a:noFill/>
              <a:ln w="5715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1" name="Line 118"/>
              <p:cNvSpPr>
                <a:spLocks noChangeShapeType="1"/>
              </p:cNvSpPr>
              <p:nvPr/>
            </p:nvSpPr>
            <p:spPr bwMode="auto">
              <a:xfrm flipH="1">
                <a:off x="1008" y="1776"/>
                <a:ext cx="384" cy="1488"/>
              </a:xfrm>
              <a:prstGeom prst="line">
                <a:avLst/>
              </a:prstGeom>
              <a:noFill/>
              <a:ln w="5715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2" name="Line 119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2064" cy="0"/>
              </a:xfrm>
              <a:prstGeom prst="line">
                <a:avLst/>
              </a:prstGeom>
              <a:noFill/>
              <a:ln w="5715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3" name="Line 120"/>
              <p:cNvSpPr>
                <a:spLocks noChangeShapeType="1"/>
              </p:cNvSpPr>
              <p:nvPr/>
            </p:nvSpPr>
            <p:spPr bwMode="auto">
              <a:xfrm>
                <a:off x="1392" y="1776"/>
                <a:ext cx="2064" cy="0"/>
              </a:xfrm>
              <a:prstGeom prst="line">
                <a:avLst/>
              </a:prstGeom>
              <a:noFill/>
              <a:ln w="5715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26" name="Group 122"/>
            <p:cNvGrpSpPr>
              <a:grpSpLocks/>
            </p:cNvGrpSpPr>
            <p:nvPr/>
          </p:nvGrpSpPr>
          <p:grpSpPr bwMode="auto">
            <a:xfrm>
              <a:off x="249" y="300"/>
              <a:ext cx="1905" cy="2585"/>
              <a:chOff x="431" y="890"/>
              <a:chExt cx="1905" cy="2585"/>
            </a:xfrm>
          </p:grpSpPr>
          <p:sp>
            <p:nvSpPr>
              <p:cNvPr id="3163" name="AutoShape 91"/>
              <p:cNvSpPr>
                <a:spLocks noChangeArrowheads="1"/>
              </p:cNvSpPr>
              <p:nvPr/>
            </p:nvSpPr>
            <p:spPr bwMode="auto">
              <a:xfrm rot="-2378441">
                <a:off x="476" y="2203"/>
                <a:ext cx="1817" cy="801"/>
              </a:xfrm>
              <a:prstGeom prst="rtTriangle">
                <a:avLst/>
              </a:prstGeom>
              <a:gradFill rotWithShape="1">
                <a:gsLst>
                  <a:gs pos="0">
                    <a:srgbClr val="000099">
                      <a:alpha val="42999"/>
                    </a:srgbClr>
                  </a:gs>
                  <a:gs pos="50000">
                    <a:srgbClr val="66CCFF">
                      <a:alpha val="44000"/>
                    </a:srgbClr>
                  </a:gs>
                  <a:gs pos="100000">
                    <a:srgbClr val="000099">
                      <a:alpha val="42999"/>
                    </a:srgbClr>
                  </a:gs>
                </a:gsLst>
                <a:lin ang="5400000" scaled="1"/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66" name="AutoShape 94"/>
              <p:cNvSpPr>
                <a:spLocks noChangeArrowheads="1"/>
              </p:cNvSpPr>
              <p:nvPr/>
            </p:nvSpPr>
            <p:spPr bwMode="auto">
              <a:xfrm rot="-1973954">
                <a:off x="793" y="1570"/>
                <a:ext cx="945" cy="429"/>
              </a:xfrm>
              <a:prstGeom prst="rtTriangle">
                <a:avLst/>
              </a:prstGeom>
              <a:gradFill rotWithShape="1">
                <a:gsLst>
                  <a:gs pos="0">
                    <a:srgbClr val="000099">
                      <a:alpha val="44000"/>
                    </a:srgbClr>
                  </a:gs>
                  <a:gs pos="50000">
                    <a:srgbClr val="66CCFF">
                      <a:alpha val="46001"/>
                    </a:srgbClr>
                  </a:gs>
                  <a:gs pos="100000">
                    <a:srgbClr val="000099">
                      <a:alpha val="44000"/>
                    </a:srgbClr>
                  </a:gs>
                </a:gsLst>
                <a:lin ang="5400000" scaled="1"/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33" name="Line 98"/>
              <p:cNvSpPr>
                <a:spLocks noChangeShapeType="1"/>
              </p:cNvSpPr>
              <p:nvPr/>
            </p:nvSpPr>
            <p:spPr bwMode="auto">
              <a:xfrm flipH="1">
                <a:off x="930" y="890"/>
                <a:ext cx="136" cy="258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Line 102"/>
              <p:cNvSpPr>
                <a:spLocks noChangeShapeType="1"/>
              </p:cNvSpPr>
              <p:nvPr/>
            </p:nvSpPr>
            <p:spPr bwMode="auto">
              <a:xfrm flipH="1" flipV="1">
                <a:off x="1066" y="890"/>
                <a:ext cx="1270" cy="14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" name="Line 121"/>
              <p:cNvSpPr>
                <a:spLocks noChangeShapeType="1"/>
              </p:cNvSpPr>
              <p:nvPr/>
            </p:nvSpPr>
            <p:spPr bwMode="auto">
              <a:xfrm flipV="1">
                <a:off x="431" y="890"/>
                <a:ext cx="635" cy="19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763713" y="98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260350"/>
            <a:ext cx="8893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>
                <a:latin typeface="Impact" pitchFamily="34" charset="0"/>
              </a:rPr>
              <a:t>Какие многоугольники могут получиться в сечении ?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23850" y="981075"/>
            <a:ext cx="4752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u="sng">
                <a:latin typeface="Impact" pitchFamily="34" charset="0"/>
              </a:rPr>
              <a:t>Тетраэдр имеет 4 грани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24075" y="1628775"/>
            <a:ext cx="5111750" cy="52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/>
              <a:t>В сечениях могут получиться:</a:t>
            </a:r>
          </a:p>
        </p:txBody>
      </p:sp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3471863" y="352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pic>
        <p:nvPicPr>
          <p:cNvPr id="9232" name="Picture 16" descr="Безымянный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644900"/>
            <a:ext cx="3673475" cy="3024188"/>
          </a:xfrm>
          <a:prstGeom prst="rect">
            <a:avLst/>
          </a:prstGeom>
          <a:solidFill>
            <a:srgbClr val="F5F7AF">
              <a:alpha val="94901"/>
            </a:srgbClr>
          </a:solidFill>
          <a:ln w="285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9233" name="Picture 17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3816350" cy="29860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643438" y="2852738"/>
            <a:ext cx="403225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/>
              <a:t>Четырехугольники</a:t>
            </a:r>
          </a:p>
          <a:p>
            <a:pPr eaLnBrk="1" hangingPunct="1">
              <a:spcBef>
                <a:spcPct val="50000"/>
              </a:spcBef>
            </a:pPr>
            <a:endParaRPr lang="ru-RU" sz="2800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84213" y="2852738"/>
            <a:ext cx="26400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/>
              <a:t>Треугольники</a:t>
            </a:r>
          </a:p>
          <a:p>
            <a:pPr eaLnBrk="1" hangingPunct="1"/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 flipH="1">
            <a:off x="2987675" y="220503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rot="13945923" flipH="1">
            <a:off x="4356100" y="220503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  <p:bldP spid="9227" grpId="0" animBg="1"/>
      <p:bldP spid="9234" grpId="0"/>
      <p:bldP spid="9239" grpId="0"/>
      <p:bldP spid="9240" grpId="0" animBg="1"/>
      <p:bldP spid="92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692150"/>
            <a:ext cx="4033838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/>
              <a:t>Треугольники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ru-RU" sz="280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0"/>
            <a:ext cx="8497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latin typeface="Stencil" pitchFamily="82" charset="0"/>
              </a:rPr>
              <a:t>Параллелепипед имеет 6 граней</a:t>
            </a:r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0" y="4292600"/>
            <a:ext cx="34194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/>
              <a:t>Четырехугольники</a:t>
            </a:r>
          </a:p>
          <a:p>
            <a:r>
              <a:rPr lang="ru-RU"/>
              <a:t>   </a:t>
            </a: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5832475" y="4292600"/>
            <a:ext cx="3311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/>
              <a:t>Шестиугольники</a:t>
            </a:r>
          </a:p>
        </p:txBody>
      </p:sp>
      <p:pic>
        <p:nvPicPr>
          <p:cNvPr id="10275" name="Picture 35" descr="Безымянный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2771775" cy="180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7" name="Picture 37" descr="Безымянный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1125538"/>
            <a:ext cx="2790825" cy="186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8" name="Picture 38" descr="Безымянный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2808288" cy="1871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9" name="Picture 39" descr="Безымянный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4797425"/>
            <a:ext cx="2808287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5683250" y="692150"/>
            <a:ext cx="34607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ru-RU" sz="2800"/>
              <a:t>Пятиугольники</a:t>
            </a:r>
          </a:p>
          <a:p>
            <a:pPr eaLnBrk="1" hangingPunct="1"/>
            <a:endParaRPr lang="ru-RU" sz="2800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2987675" y="3141663"/>
            <a:ext cx="3017838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Stencil" pitchFamily="82" charset="0"/>
              </a:rPr>
              <a:t>В его сечениях </a:t>
            </a:r>
            <a:endParaRPr lang="en-US" b="1">
              <a:latin typeface="Stencil" pitchFamily="82" charset="0"/>
            </a:endParaRPr>
          </a:p>
          <a:p>
            <a:pPr>
              <a:spcBef>
                <a:spcPct val="50000"/>
              </a:spcBef>
            </a:pPr>
            <a:r>
              <a:rPr lang="ru-RU" b="1">
                <a:latin typeface="Stencil" pitchFamily="82" charset="0"/>
              </a:rPr>
              <a:t>могут получиться:</a:t>
            </a:r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 flipV="1">
            <a:off x="6011863" y="3068638"/>
            <a:ext cx="72072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 rot="10902943" flipV="1">
            <a:off x="2195513" y="3644900"/>
            <a:ext cx="72072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 rot="3704088" flipV="1">
            <a:off x="6084094" y="3572669"/>
            <a:ext cx="72072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 rot="15250432" flipV="1">
            <a:off x="2194719" y="3069431"/>
            <a:ext cx="72072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4" grpId="0"/>
      <p:bldP spid="10273" grpId="0"/>
      <p:bldP spid="10274" grpId="0"/>
      <p:bldP spid="10281" grpId="0"/>
      <p:bldP spid="10282" grpId="0" animBg="1"/>
      <p:bldP spid="10287" grpId="0" animBg="1"/>
      <p:bldP spid="10289" grpId="0" animBg="1"/>
      <p:bldP spid="10290" grpId="0" animBg="1"/>
      <p:bldP spid="102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323850" y="836613"/>
            <a:ext cx="4827588" cy="4033837"/>
            <a:chOff x="204" y="572"/>
            <a:chExt cx="3041" cy="2541"/>
          </a:xfrm>
        </p:grpSpPr>
        <p:pic>
          <p:nvPicPr>
            <p:cNvPr id="11291" name="Picture 70" descr="Безымянный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618"/>
              <a:ext cx="3041" cy="2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2" name="Text Box 14"/>
            <p:cNvSpPr txBox="1">
              <a:spLocks noChangeArrowheads="1"/>
            </p:cNvSpPr>
            <p:nvPr/>
          </p:nvSpPr>
          <p:spPr bwMode="auto">
            <a:xfrm>
              <a:off x="1585" y="57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D</a:t>
              </a:r>
              <a:endParaRPr lang="ru-RU"/>
            </a:p>
          </p:txBody>
        </p:sp>
        <p:sp>
          <p:nvSpPr>
            <p:cNvPr id="11293" name="Text Box 15"/>
            <p:cNvSpPr txBox="1">
              <a:spLocks noChangeArrowheads="1"/>
            </p:cNvSpPr>
            <p:nvPr/>
          </p:nvSpPr>
          <p:spPr bwMode="auto">
            <a:xfrm>
              <a:off x="665" y="184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endParaRPr lang="ru-RU"/>
            </a:p>
          </p:txBody>
        </p:sp>
        <p:sp>
          <p:nvSpPr>
            <p:cNvPr id="11294" name="Text Box 16"/>
            <p:cNvSpPr txBox="1">
              <a:spLocks noChangeArrowheads="1"/>
            </p:cNvSpPr>
            <p:nvPr/>
          </p:nvSpPr>
          <p:spPr bwMode="auto">
            <a:xfrm>
              <a:off x="2414" y="1842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B</a:t>
              </a:r>
              <a:endParaRPr lang="ru-RU"/>
            </a:p>
          </p:txBody>
        </p:sp>
        <p:sp>
          <p:nvSpPr>
            <p:cNvPr id="11295" name="Text Box 17"/>
            <p:cNvSpPr txBox="1">
              <a:spLocks noChangeArrowheads="1"/>
            </p:cNvSpPr>
            <p:nvPr/>
          </p:nvSpPr>
          <p:spPr bwMode="auto">
            <a:xfrm>
              <a:off x="2000" y="2432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  <a:endParaRPr lang="ru-RU"/>
            </a:p>
          </p:txBody>
        </p:sp>
      </p:grp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50825" y="0"/>
            <a:ext cx="8785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Построить сечение тетраэдра </a:t>
            </a:r>
            <a:r>
              <a:rPr lang="en-US" b="1"/>
              <a:t>DABC </a:t>
            </a:r>
            <a:r>
              <a:rPr lang="ru-RU" b="1"/>
              <a:t>плоскостью, проходящей через точки</a:t>
            </a:r>
            <a:r>
              <a:rPr lang="en-US" b="1"/>
              <a:t> M</a:t>
            </a:r>
            <a:r>
              <a:rPr lang="ru-RU" b="1"/>
              <a:t>,</a:t>
            </a:r>
            <a:r>
              <a:rPr lang="en-US" b="1"/>
              <a:t>N</a:t>
            </a:r>
            <a:r>
              <a:rPr lang="ru-RU" b="1"/>
              <a:t>,</a:t>
            </a:r>
            <a:r>
              <a:rPr lang="en-US" b="1"/>
              <a:t>K</a:t>
            </a:r>
            <a:endParaRPr lang="ru-RU" b="1"/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323850" y="836613"/>
            <a:ext cx="4859338" cy="4019550"/>
            <a:chOff x="2699" y="495"/>
            <a:chExt cx="3061" cy="2532"/>
          </a:xfrm>
        </p:grpSpPr>
        <p:pic>
          <p:nvPicPr>
            <p:cNvPr id="11286" name="Picture 10" descr="Безымянный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" y="572"/>
              <a:ext cx="3061" cy="2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7" name="Text Box 83"/>
            <p:cNvSpPr txBox="1">
              <a:spLocks noChangeArrowheads="1"/>
            </p:cNvSpPr>
            <p:nvPr/>
          </p:nvSpPr>
          <p:spPr bwMode="auto">
            <a:xfrm>
              <a:off x="4092" y="49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D</a:t>
              </a:r>
              <a:endParaRPr lang="ru-RU"/>
            </a:p>
          </p:txBody>
        </p:sp>
        <p:sp>
          <p:nvSpPr>
            <p:cNvPr id="5" name="Text Box 84"/>
            <p:cNvSpPr txBox="1">
              <a:spLocks noChangeArrowheads="1"/>
            </p:cNvSpPr>
            <p:nvPr/>
          </p:nvSpPr>
          <p:spPr bwMode="auto">
            <a:xfrm>
              <a:off x="3107" y="184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endParaRPr lang="ru-RU"/>
            </a:p>
          </p:txBody>
        </p:sp>
        <p:sp>
          <p:nvSpPr>
            <p:cNvPr id="11289" name="Text Box 85"/>
            <p:cNvSpPr txBox="1">
              <a:spLocks noChangeArrowheads="1"/>
            </p:cNvSpPr>
            <p:nvPr/>
          </p:nvSpPr>
          <p:spPr bwMode="auto">
            <a:xfrm>
              <a:off x="4876" y="1797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B</a:t>
              </a:r>
              <a:endParaRPr lang="ru-RU"/>
            </a:p>
          </p:txBody>
        </p:sp>
        <p:sp>
          <p:nvSpPr>
            <p:cNvPr id="11290" name="Text Box 86"/>
            <p:cNvSpPr txBox="1">
              <a:spLocks noChangeArrowheads="1"/>
            </p:cNvSpPr>
            <p:nvPr/>
          </p:nvSpPr>
          <p:spPr bwMode="auto">
            <a:xfrm>
              <a:off x="4468" y="2341"/>
              <a:ext cx="2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  <a:endParaRPr lang="ru-RU"/>
            </a:p>
          </p:txBody>
        </p:sp>
      </p:grp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1547813" y="1916113"/>
            <a:ext cx="2808287" cy="1322387"/>
            <a:chOff x="975" y="1207"/>
            <a:chExt cx="1769" cy="833"/>
          </a:xfrm>
        </p:grpSpPr>
        <p:sp>
          <p:nvSpPr>
            <p:cNvPr id="11280" name="Oval 20"/>
            <p:cNvSpPr>
              <a:spLocks noChangeArrowheads="1"/>
            </p:cNvSpPr>
            <p:nvPr/>
          </p:nvSpPr>
          <p:spPr bwMode="auto">
            <a:xfrm>
              <a:off x="1837" y="1797"/>
              <a:ext cx="45" cy="46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Text Box 19"/>
            <p:cNvSpPr txBox="1">
              <a:spLocks noChangeArrowheads="1"/>
            </p:cNvSpPr>
            <p:nvPr/>
          </p:nvSpPr>
          <p:spPr bwMode="auto">
            <a:xfrm>
              <a:off x="975" y="1207"/>
              <a:ext cx="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M</a:t>
              </a:r>
              <a:endParaRPr lang="ru-RU"/>
            </a:p>
          </p:txBody>
        </p:sp>
        <p:sp>
          <p:nvSpPr>
            <p:cNvPr id="11282" name="Text Box 22"/>
            <p:cNvSpPr txBox="1">
              <a:spLocks noChangeArrowheads="1"/>
            </p:cNvSpPr>
            <p:nvPr/>
          </p:nvSpPr>
          <p:spPr bwMode="auto">
            <a:xfrm>
              <a:off x="2154" y="1207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N</a:t>
              </a:r>
              <a:endParaRPr lang="ru-RU"/>
            </a:p>
          </p:txBody>
        </p:sp>
        <p:sp>
          <p:nvSpPr>
            <p:cNvPr id="11283" name="Text Box 23"/>
            <p:cNvSpPr txBox="1">
              <a:spLocks noChangeArrowheads="1"/>
            </p:cNvSpPr>
            <p:nvPr/>
          </p:nvSpPr>
          <p:spPr bwMode="auto">
            <a:xfrm>
              <a:off x="1519" y="175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K</a:t>
              </a:r>
              <a:endParaRPr lang="ru-RU"/>
            </a:p>
          </p:txBody>
        </p:sp>
        <p:sp>
          <p:nvSpPr>
            <p:cNvPr id="11284" name="Oval 88"/>
            <p:cNvSpPr>
              <a:spLocks noChangeArrowheads="1"/>
            </p:cNvSpPr>
            <p:nvPr/>
          </p:nvSpPr>
          <p:spPr bwMode="auto">
            <a:xfrm>
              <a:off x="2109" y="1570"/>
              <a:ext cx="45" cy="46"/>
            </a:xfrm>
            <a:prstGeom prst="ellipse">
              <a:avLst/>
            </a:prstGeom>
            <a:solidFill>
              <a:srgbClr val="000099"/>
            </a:solidFill>
            <a:ln w="1270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5" name="Oval 90"/>
            <p:cNvSpPr>
              <a:spLocks noChangeArrowheads="1"/>
            </p:cNvSpPr>
            <p:nvPr/>
          </p:nvSpPr>
          <p:spPr bwMode="auto">
            <a:xfrm>
              <a:off x="1338" y="1344"/>
              <a:ext cx="45" cy="45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361" name="Line 97"/>
          <p:cNvSpPr>
            <a:spLocks noChangeShapeType="1"/>
          </p:cNvSpPr>
          <p:nvPr/>
        </p:nvSpPr>
        <p:spPr bwMode="auto">
          <a:xfrm>
            <a:off x="2051050" y="2060575"/>
            <a:ext cx="1152525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62" name="Line 98"/>
          <p:cNvSpPr>
            <a:spLocks noChangeShapeType="1"/>
          </p:cNvSpPr>
          <p:nvPr/>
        </p:nvSpPr>
        <p:spPr bwMode="auto">
          <a:xfrm flipH="1">
            <a:off x="2700338" y="2420938"/>
            <a:ext cx="7921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63" name="Line 99"/>
          <p:cNvSpPr>
            <a:spLocks noChangeShapeType="1"/>
          </p:cNvSpPr>
          <p:nvPr/>
        </p:nvSpPr>
        <p:spPr bwMode="auto">
          <a:xfrm>
            <a:off x="1979613" y="2133600"/>
            <a:ext cx="1728787" cy="5032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Text Box 100"/>
          <p:cNvSpPr txBox="1">
            <a:spLocks noChangeArrowheads="1"/>
          </p:cNvSpPr>
          <p:nvPr/>
        </p:nvSpPr>
        <p:spPr bwMode="auto">
          <a:xfrm>
            <a:off x="6877050" y="13414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368" name="Text Box 104"/>
          <p:cNvSpPr txBox="1">
            <a:spLocks noChangeArrowheads="1"/>
          </p:cNvSpPr>
          <p:nvPr/>
        </p:nvSpPr>
        <p:spPr bwMode="auto">
          <a:xfrm>
            <a:off x="5259388" y="981075"/>
            <a:ext cx="388461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/>
              <a:t>Проведем прямую через </a:t>
            </a:r>
          </a:p>
          <a:p>
            <a:pPr eaLnBrk="1" hangingPunct="1"/>
            <a:r>
              <a:rPr lang="ru-RU"/>
              <a:t>точки М и К, т.к. они лежат </a:t>
            </a:r>
          </a:p>
          <a:p>
            <a:pPr eaLnBrk="1" hangingPunct="1"/>
            <a:r>
              <a:rPr lang="ru-RU"/>
              <a:t>в одной грани (А</a:t>
            </a:r>
            <a:r>
              <a:rPr lang="en-US"/>
              <a:t>DC</a:t>
            </a:r>
            <a:r>
              <a:rPr lang="ru-RU"/>
              <a:t>).</a:t>
            </a:r>
          </a:p>
          <a:p>
            <a:pPr eaLnBrk="1" hangingPunct="1"/>
            <a:r>
              <a:rPr lang="ru-RU"/>
              <a:t> </a:t>
            </a:r>
          </a:p>
        </p:txBody>
      </p:sp>
      <p:sp>
        <p:nvSpPr>
          <p:cNvPr id="11275" name="Text Box 105"/>
          <p:cNvSpPr txBox="1">
            <a:spLocks noChangeArrowheads="1"/>
          </p:cNvSpPr>
          <p:nvPr/>
        </p:nvSpPr>
        <p:spPr bwMode="auto">
          <a:xfrm>
            <a:off x="5343525" y="21526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384" name="Text Box 120"/>
          <p:cNvSpPr txBox="1">
            <a:spLocks noChangeArrowheads="1"/>
          </p:cNvSpPr>
          <p:nvPr/>
        </p:nvSpPr>
        <p:spPr bwMode="auto">
          <a:xfrm>
            <a:off x="5364163" y="2420938"/>
            <a:ext cx="37798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2. Проведем прямую через точки К и </a:t>
            </a:r>
            <a:r>
              <a:rPr lang="en-US"/>
              <a:t>N</a:t>
            </a:r>
            <a:r>
              <a:rPr lang="ru-RU"/>
              <a:t>, т.к. они лежат в одной грани (С</a:t>
            </a:r>
            <a:r>
              <a:rPr lang="en-US"/>
              <a:t>DB</a:t>
            </a:r>
            <a:r>
              <a:rPr lang="ru-RU"/>
              <a:t>).</a:t>
            </a:r>
          </a:p>
        </p:txBody>
      </p:sp>
      <p:sp>
        <p:nvSpPr>
          <p:cNvPr id="11385" name="Text Box 121"/>
          <p:cNvSpPr txBox="1">
            <a:spLocks noChangeArrowheads="1"/>
          </p:cNvSpPr>
          <p:nvPr/>
        </p:nvSpPr>
        <p:spPr bwMode="auto">
          <a:xfrm>
            <a:off x="5508625" y="4005263"/>
            <a:ext cx="3635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3. Аналогично рассуждая, проводим прямую </a:t>
            </a:r>
            <a:r>
              <a:rPr lang="en-US"/>
              <a:t>MN</a:t>
            </a:r>
            <a:r>
              <a:rPr lang="ru-RU"/>
              <a:t>.</a:t>
            </a:r>
          </a:p>
        </p:txBody>
      </p:sp>
      <p:sp>
        <p:nvSpPr>
          <p:cNvPr id="11386" name="Text Box 122"/>
          <p:cNvSpPr txBox="1">
            <a:spLocks noChangeArrowheads="1"/>
          </p:cNvSpPr>
          <p:nvPr/>
        </p:nvSpPr>
        <p:spPr bwMode="auto">
          <a:xfrm>
            <a:off x="5580063" y="5373688"/>
            <a:ext cx="338455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4. Треугольник </a:t>
            </a:r>
            <a:r>
              <a:rPr lang="en-US">
                <a:solidFill>
                  <a:srgbClr val="FF0000"/>
                </a:solidFill>
              </a:rPr>
              <a:t>MNK</a:t>
            </a:r>
            <a:r>
              <a:rPr lang="ru-RU"/>
              <a:t> –</a:t>
            </a:r>
          </a:p>
          <a:p>
            <a:pPr eaLnBrk="1" hangingPunct="1">
              <a:spcBef>
                <a:spcPct val="50000"/>
              </a:spcBef>
            </a:pPr>
            <a:r>
              <a:rPr lang="ru-RU"/>
              <a:t>искомое сечение.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8" grpId="0"/>
      <p:bldP spid="11361" grpId="0" animBg="1"/>
      <p:bldP spid="11362" grpId="0" animBg="1"/>
      <p:bldP spid="11363" grpId="0" animBg="1"/>
      <p:bldP spid="11368" grpId="0"/>
      <p:bldP spid="11384" grpId="0"/>
      <p:bldP spid="11385" grpId="0"/>
      <p:bldP spid="11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" descr="Безымянный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8748712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/>
              <a:t>Построить сечение тетраэдра плоскостью,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800" b="1"/>
              <a:t>проходящей через</a:t>
            </a:r>
            <a:r>
              <a:rPr lang="ru-RU" b="1"/>
              <a:t> точки </a:t>
            </a:r>
            <a:r>
              <a:rPr lang="en-US" b="1"/>
              <a:t>E</a:t>
            </a:r>
            <a:r>
              <a:rPr lang="ru-RU" b="1"/>
              <a:t>, </a:t>
            </a:r>
            <a:r>
              <a:rPr lang="en-US" b="1"/>
              <a:t>F</a:t>
            </a:r>
            <a:r>
              <a:rPr lang="ru-RU" b="1"/>
              <a:t>, </a:t>
            </a:r>
            <a:r>
              <a:rPr lang="en-US" b="1"/>
              <a:t>K</a:t>
            </a:r>
            <a:r>
              <a:rPr lang="ru-RU" b="1"/>
              <a:t>.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925763" y="4095750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5265738" y="2690813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5770563" y="5607050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2962275" y="2762250"/>
            <a:ext cx="2376488" cy="1368425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5338763" y="2187575"/>
            <a:ext cx="1008062" cy="5746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1090613" y="4130675"/>
            <a:ext cx="1871662" cy="1079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5338763" y="2762250"/>
            <a:ext cx="503237" cy="28813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585788" y="4922838"/>
            <a:ext cx="18716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1593850" y="4851400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946150" y="4779963"/>
            <a:ext cx="2016125" cy="358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915025" y="5643563"/>
            <a:ext cx="1150938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2890838" y="5138738"/>
            <a:ext cx="2951162" cy="504825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2890838" y="5103813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2962275" y="4130675"/>
            <a:ext cx="0" cy="1008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3810" name="Picture 18" descr="Безымянный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8748712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725738" y="352901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endParaRPr lang="ru-RU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626100" y="21145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</a:t>
            </a:r>
            <a:endParaRPr lang="ru-RU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6202363" y="578643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  <a:endParaRPr lang="ru-RU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817813" y="52832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</a:t>
            </a:r>
            <a:endParaRPr lang="ru-RU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2125663" y="492283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endParaRPr lang="ru-RU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246688" y="6146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</a:t>
            </a:r>
            <a:endParaRPr lang="ru-RU"/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6661150" y="47323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endParaRPr lang="ru-RU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573588" y="129698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D</a:t>
            </a:r>
            <a:endParaRPr lang="ru-RU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449388" y="4321175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  <a:endParaRPr lang="ru-RU"/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6870700" y="1341438"/>
            <a:ext cx="234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1. </a:t>
            </a:r>
            <a:r>
              <a:rPr lang="ru-RU"/>
              <a:t>Проводим К</a:t>
            </a:r>
            <a:r>
              <a:rPr lang="en-US"/>
              <a:t>F</a:t>
            </a:r>
            <a:r>
              <a:rPr lang="ru-RU"/>
              <a:t>.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6888163" y="1700213"/>
            <a:ext cx="2332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2. Проводим </a:t>
            </a:r>
            <a:r>
              <a:rPr lang="en-US"/>
              <a:t>FE</a:t>
            </a:r>
            <a:r>
              <a:rPr lang="ru-RU"/>
              <a:t>.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877050" y="2081213"/>
            <a:ext cx="22463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3. </a:t>
            </a:r>
            <a:r>
              <a:rPr lang="ru-RU"/>
              <a:t>Продолжим </a:t>
            </a:r>
            <a:r>
              <a:rPr lang="en-US"/>
              <a:t>EF</a:t>
            </a:r>
            <a:r>
              <a:rPr lang="ru-RU"/>
              <a:t>, продол- жим </a:t>
            </a:r>
            <a:r>
              <a:rPr lang="en-US"/>
              <a:t>AC</a:t>
            </a:r>
            <a:r>
              <a:rPr lang="ru-RU"/>
              <a:t>.</a:t>
            </a:r>
          </a:p>
        </p:txBody>
      </p:sp>
      <p:sp>
        <p:nvSpPr>
          <p:cNvPr id="1059" name="Text Box 32"/>
          <p:cNvSpPr txBox="1">
            <a:spLocks noChangeArrowheads="1"/>
          </p:cNvSpPr>
          <p:nvPr/>
        </p:nvSpPr>
        <p:spPr bwMode="auto">
          <a:xfrm>
            <a:off x="6588125" y="28527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6948488" y="3716338"/>
            <a:ext cx="2195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5.</a:t>
            </a:r>
            <a:r>
              <a:rPr lang="en-US"/>
              <a:t> </a:t>
            </a:r>
            <a:r>
              <a:rPr lang="ru-RU"/>
              <a:t>Проводим </a:t>
            </a:r>
            <a:r>
              <a:rPr lang="en-US"/>
              <a:t>MK</a:t>
            </a:r>
            <a:r>
              <a:rPr lang="ru-RU"/>
              <a:t>.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6872288" y="5229225"/>
            <a:ext cx="2271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7. </a:t>
            </a:r>
            <a:r>
              <a:rPr lang="ru-RU"/>
              <a:t>Проводим </a:t>
            </a:r>
            <a:r>
              <a:rPr lang="en-US"/>
              <a:t>EL</a:t>
            </a:r>
            <a:endParaRPr lang="ru-RU"/>
          </a:p>
        </p:txBody>
      </p:sp>
      <p:sp>
        <p:nvSpPr>
          <p:cNvPr id="33839" name="Text Box 47"/>
          <p:cNvSpPr txBox="1">
            <a:spLocks noChangeArrowheads="1"/>
          </p:cNvSpPr>
          <p:nvPr/>
        </p:nvSpPr>
        <p:spPr bwMode="auto">
          <a:xfrm>
            <a:off x="6737350" y="5661025"/>
            <a:ext cx="2406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EFKL – </a:t>
            </a:r>
            <a:r>
              <a:rPr lang="ru-RU">
                <a:solidFill>
                  <a:srgbClr val="FF0000"/>
                </a:solidFill>
              </a:rPr>
              <a:t>искомое </a:t>
            </a:r>
          </a:p>
          <a:p>
            <a:pPr eaLnBrk="1" hangingPunct="1"/>
            <a:r>
              <a:rPr lang="ru-RU">
                <a:solidFill>
                  <a:srgbClr val="FF0000"/>
                </a:solidFill>
              </a:rPr>
              <a:t>              сечение</a:t>
            </a:r>
          </a:p>
        </p:txBody>
      </p:sp>
      <p:pic>
        <p:nvPicPr>
          <p:cNvPr id="1026" name="Object 5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943350"/>
            <a:ext cx="152400" cy="190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7153275" y="4581525"/>
            <a:ext cx="1990725" cy="457200"/>
            <a:chOff x="4506" y="2704"/>
            <a:chExt cx="1254" cy="288"/>
          </a:xfrm>
        </p:grpSpPr>
        <p:sp>
          <p:nvSpPr>
            <p:cNvPr id="1068" name="Text Box 42"/>
            <p:cNvSpPr txBox="1">
              <a:spLocks noChangeArrowheads="1"/>
            </p:cNvSpPr>
            <p:nvPr/>
          </p:nvSpPr>
          <p:spPr bwMode="auto">
            <a:xfrm>
              <a:off x="4506" y="2704"/>
              <a:ext cx="1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6. MK  </a:t>
              </a:r>
              <a:r>
                <a:rPr lang="ru-RU"/>
                <a:t> </a:t>
              </a:r>
              <a:r>
                <a:rPr lang="en-US"/>
                <a:t>AB=L</a:t>
              </a:r>
              <a:endParaRPr lang="ru-RU"/>
            </a:p>
          </p:txBody>
        </p:sp>
        <p:pic>
          <p:nvPicPr>
            <p:cNvPr id="1028" name="Object 6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" y="2749"/>
              <a:ext cx="174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6804025" y="3284538"/>
            <a:ext cx="2124075" cy="457200"/>
            <a:chOff x="4286" y="2069"/>
            <a:chExt cx="1338" cy="288"/>
          </a:xfrm>
        </p:grpSpPr>
        <p:sp>
          <p:nvSpPr>
            <p:cNvPr id="1067" name="Text Box 51"/>
            <p:cNvSpPr txBox="1">
              <a:spLocks noChangeArrowheads="1"/>
            </p:cNvSpPr>
            <p:nvPr/>
          </p:nvSpPr>
          <p:spPr bwMode="auto">
            <a:xfrm>
              <a:off x="4286" y="2069"/>
              <a:ext cx="13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/>
                <a:t>4. </a:t>
              </a:r>
              <a:r>
                <a:rPr lang="en-US"/>
                <a:t>EF</a:t>
              </a:r>
              <a:r>
                <a:rPr lang="ru-RU"/>
                <a:t> </a:t>
              </a:r>
              <a:r>
                <a:rPr lang="en-US"/>
                <a:t> </a:t>
              </a:r>
              <a:r>
                <a:rPr lang="ru-RU"/>
                <a:t>  </a:t>
              </a:r>
              <a:r>
                <a:rPr lang="en-US"/>
                <a:t>AC =</a:t>
              </a:r>
              <a:r>
                <a:rPr lang="ru-RU"/>
                <a:t>М</a:t>
              </a:r>
            </a:p>
          </p:txBody>
        </p:sp>
        <p:pic>
          <p:nvPicPr>
            <p:cNvPr id="1027" name="Object 7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2115"/>
              <a:ext cx="174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 animBg="1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  <p:bldP spid="33808" grpId="0" animBg="1"/>
      <p:bldP spid="33809" grpId="0" animBg="1"/>
      <p:bldP spid="33811" grpId="0"/>
      <p:bldP spid="33812" grpId="0"/>
      <p:bldP spid="33813" grpId="0"/>
      <p:bldP spid="33814" grpId="0"/>
      <p:bldP spid="33815" grpId="0"/>
      <p:bldP spid="33816" grpId="0"/>
      <p:bldP spid="33817" grpId="0"/>
      <p:bldP spid="33818" grpId="0"/>
      <p:bldP spid="33819" grpId="0"/>
      <p:bldP spid="33820" grpId="0"/>
      <p:bldP spid="33821" grpId="0"/>
      <p:bldP spid="33822" grpId="0"/>
      <p:bldP spid="33833" grpId="0"/>
      <p:bldP spid="33838" grpId="0"/>
      <p:bldP spid="338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8" descr="Безымянный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5175"/>
            <a:ext cx="876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 descr="Безымянный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5175"/>
            <a:ext cx="8748712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/>
              <a:t>Построить сечение тетраэдра плоскостью,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800" b="1"/>
              <a:t>проходящей через</a:t>
            </a:r>
            <a:r>
              <a:rPr lang="ru-RU" b="1"/>
              <a:t> точки </a:t>
            </a:r>
            <a:r>
              <a:rPr lang="en-US" b="1"/>
              <a:t>E</a:t>
            </a:r>
            <a:r>
              <a:rPr lang="ru-RU" b="1"/>
              <a:t>, </a:t>
            </a:r>
            <a:r>
              <a:rPr lang="en-US" b="1"/>
              <a:t>F</a:t>
            </a:r>
            <a:r>
              <a:rPr lang="ru-RU" b="1"/>
              <a:t>, </a:t>
            </a:r>
            <a:r>
              <a:rPr lang="en-US" b="1"/>
              <a:t>K</a:t>
            </a:r>
            <a:r>
              <a:rPr lang="ru-RU" b="1"/>
              <a:t>.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276600" y="4941888"/>
            <a:ext cx="107950" cy="10795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5903913" y="3608388"/>
            <a:ext cx="107950" cy="1079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651500" y="5445125"/>
            <a:ext cx="107950" cy="1079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5724525" y="3644900"/>
            <a:ext cx="215900" cy="18002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468313" y="4581525"/>
            <a:ext cx="19431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1439863" y="4545013"/>
            <a:ext cx="107950" cy="1079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95288" y="4365625"/>
            <a:ext cx="2879725" cy="6461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3348038" y="5013325"/>
            <a:ext cx="2376487" cy="503238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6" name="Oval 16"/>
          <p:cNvSpPr>
            <a:spLocks noChangeArrowheads="1"/>
          </p:cNvSpPr>
          <p:nvPr/>
        </p:nvSpPr>
        <p:spPr bwMode="auto">
          <a:xfrm>
            <a:off x="2555875" y="4292600"/>
            <a:ext cx="107950" cy="1079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 flipH="1">
            <a:off x="539750" y="4365625"/>
            <a:ext cx="2087563" cy="431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H="1">
            <a:off x="2627313" y="3644900"/>
            <a:ext cx="3313112" cy="7207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2627313" y="4365625"/>
            <a:ext cx="649287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5872" name="Picture 32" descr="Безымянный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5175"/>
            <a:ext cx="876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203575" y="522922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endParaRPr lang="ru-RU"/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6011863" y="33321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</a:t>
            </a:r>
            <a:endParaRPr lang="ru-RU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5940425" y="53736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  <a:endParaRPr lang="ru-RU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2124075" y="37163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</a:t>
            </a:r>
            <a:endParaRPr lang="ru-RU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2124075" y="4724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endParaRPr lang="ru-RU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5219700" y="59499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</a:t>
            </a:r>
            <a:endParaRPr lang="ru-RU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6516688" y="43656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endParaRPr lang="ru-RU"/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1258888" y="4724400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  <a:endParaRPr lang="ru-RU"/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4573588" y="98107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D</a:t>
            </a:r>
            <a:endParaRPr lang="ru-RU"/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0" y="1484313"/>
            <a:ext cx="42846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Какие точки можно сразу соединить?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0" y="1125538"/>
            <a:ext cx="4140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 какой точкой, лежащей в той же грани можно соединить полученную дополнительную точку?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0" y="1196975"/>
            <a:ext cx="4211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Какие прямые можно продолжить, чтобы получить дополнительную точку</a:t>
            </a:r>
            <a:r>
              <a:rPr lang="ru-RU" sz="2000"/>
              <a:t>?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5848350" y="1504950"/>
            <a:ext cx="174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</a:t>
            </a:r>
            <a:r>
              <a:rPr lang="ru-RU"/>
              <a:t> и </a:t>
            </a:r>
            <a:r>
              <a:rPr lang="en-US"/>
              <a:t>K</a:t>
            </a:r>
            <a:r>
              <a:rPr lang="ru-RU"/>
              <a:t>, Е и К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6011863" y="1412875"/>
            <a:ext cx="1312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ЕК и АС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5940425" y="1484313"/>
            <a:ext cx="161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С точкой </a:t>
            </a:r>
            <a:r>
              <a:rPr lang="en-US"/>
              <a:t>F</a:t>
            </a:r>
            <a:endParaRPr lang="ru-RU"/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0" y="1268413"/>
            <a:ext cx="3765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Соедините получившиеся точки, лежащие в одной грани, назовите сечение.</a:t>
            </a: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6084888" y="1484313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>
                <a:solidFill>
                  <a:schemeClr val="accent2"/>
                </a:solidFill>
              </a:rPr>
              <a:t>Е</a:t>
            </a:r>
            <a:r>
              <a:rPr lang="en-US">
                <a:solidFill>
                  <a:schemeClr val="accent2"/>
                </a:solidFill>
              </a:rPr>
              <a:t>LFK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12324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99559" y="6408931"/>
            <a:ext cx="2124075" cy="503237"/>
          </a:xfrm>
          <a:prstGeom prst="actionButtonForwardNex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dirty="0"/>
              <a:t>Второй способ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  <p:bldP spid="35846" grpId="0" animBg="1"/>
      <p:bldP spid="35850" grpId="0" animBg="1"/>
      <p:bldP spid="35851" grpId="0" animBg="1"/>
      <p:bldP spid="35852" grpId="0" animBg="1"/>
      <p:bldP spid="35853" grpId="0" animBg="1"/>
      <p:bldP spid="35855" grpId="0" animBg="1"/>
      <p:bldP spid="35856" grpId="0" animBg="1"/>
      <p:bldP spid="35869" grpId="0" animBg="1"/>
      <p:bldP spid="35870" grpId="0" animBg="1"/>
      <p:bldP spid="35871" grpId="0" animBg="1"/>
      <p:bldP spid="35859" grpId="0"/>
      <p:bldP spid="35860" grpId="0"/>
      <p:bldP spid="35861" grpId="0"/>
      <p:bldP spid="35862" grpId="0"/>
      <p:bldP spid="35863" grpId="0"/>
      <p:bldP spid="35864" grpId="0"/>
      <p:bldP spid="35865" grpId="0"/>
      <p:bldP spid="35867" grpId="0"/>
      <p:bldP spid="35866" grpId="0"/>
      <p:bldP spid="35873" grpId="0"/>
      <p:bldP spid="35873" grpId="1"/>
      <p:bldP spid="35874" grpId="0"/>
      <p:bldP spid="35874" grpId="1"/>
      <p:bldP spid="35875" grpId="0"/>
      <p:bldP spid="35875" grpId="1"/>
      <p:bldP spid="35877" grpId="0"/>
      <p:bldP spid="35877" grpId="1"/>
      <p:bldP spid="35878" grpId="0"/>
      <p:bldP spid="35878" grpId="1"/>
      <p:bldP spid="35879" grpId="0"/>
      <p:bldP spid="35879" grpId="1"/>
      <p:bldP spid="35880" grpId="0"/>
      <p:bldP spid="358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Безымянный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48713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5" name="Picture 3" descr="Безымянный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913"/>
            <a:ext cx="8748713" cy="734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808288" y="446405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endParaRPr lang="ru-RU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651500" y="24923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</a:t>
            </a:r>
            <a:endParaRPr lang="ru-RU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728788" y="2951163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L</a:t>
            </a:r>
            <a:endParaRPr lang="ru-RU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728788" y="39592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</a:t>
            </a:r>
            <a:endParaRPr lang="ru-RU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824413" y="51847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</a:t>
            </a:r>
            <a:endParaRPr lang="ru-RU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227763" y="35734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endParaRPr lang="ru-RU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859338" y="18891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D</a:t>
            </a:r>
            <a:endParaRPr lang="ru-RU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5003800" y="4986338"/>
            <a:ext cx="215900" cy="18716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5724525" y="6400800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/>
              <a:t>О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2952750" y="4248150"/>
            <a:ext cx="2376488" cy="503238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2160588" y="2808288"/>
            <a:ext cx="3313112" cy="720725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5148263" y="4624388"/>
            <a:ext cx="215900" cy="22336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 flipV="1">
            <a:off x="1908175" y="3213100"/>
            <a:ext cx="3203575" cy="3286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5435600" y="270827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5076825" y="64531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0" y="0"/>
            <a:ext cx="33480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Построить сечение тетраэдра плоскостью, </a:t>
            </a:r>
          </a:p>
          <a:p>
            <a:r>
              <a:rPr lang="ru-RU" b="1">
                <a:solidFill>
                  <a:schemeClr val="accent2"/>
                </a:solidFill>
              </a:rPr>
              <a:t>проходящей через точки </a:t>
            </a:r>
            <a:r>
              <a:rPr lang="en-US" b="1">
                <a:solidFill>
                  <a:schemeClr val="accent2"/>
                </a:solidFill>
              </a:rPr>
              <a:t>E</a:t>
            </a:r>
            <a:r>
              <a:rPr lang="ru-RU" b="1">
                <a:solidFill>
                  <a:schemeClr val="accent2"/>
                </a:solidFill>
              </a:rPr>
              <a:t>, </a:t>
            </a:r>
            <a:r>
              <a:rPr lang="en-US" b="1">
                <a:solidFill>
                  <a:schemeClr val="accent2"/>
                </a:solidFill>
              </a:rPr>
              <a:t>F</a:t>
            </a:r>
            <a:r>
              <a:rPr lang="ru-RU" b="1">
                <a:solidFill>
                  <a:schemeClr val="accent2"/>
                </a:solidFill>
              </a:rPr>
              <a:t>, </a:t>
            </a:r>
            <a:r>
              <a:rPr lang="en-US" b="1">
                <a:solidFill>
                  <a:schemeClr val="accent2"/>
                </a:solidFill>
              </a:rPr>
              <a:t>K</a:t>
            </a:r>
            <a:r>
              <a:rPr lang="ru-RU" b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5940425" y="4724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  <a:endParaRPr lang="ru-RU"/>
          </a:p>
        </p:txBody>
      </p:sp>
      <p:sp>
        <p:nvSpPr>
          <p:cNvPr id="49173" name="Oval 21"/>
          <p:cNvSpPr>
            <a:spLocks noChangeArrowheads="1"/>
          </p:cNvSpPr>
          <p:nvPr/>
        </p:nvSpPr>
        <p:spPr bwMode="auto">
          <a:xfrm>
            <a:off x="5292725" y="46529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2771775" y="41497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5" name="Oval 23"/>
          <p:cNvSpPr>
            <a:spLocks noChangeArrowheads="1"/>
          </p:cNvSpPr>
          <p:nvPr/>
        </p:nvSpPr>
        <p:spPr bwMode="auto">
          <a:xfrm>
            <a:off x="2195513" y="342900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V="1">
            <a:off x="5364163" y="2852738"/>
            <a:ext cx="144462" cy="1800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2268538" y="3573463"/>
            <a:ext cx="574675" cy="576262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2339975" y="2997200"/>
            <a:ext cx="2303463" cy="5032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2916238" y="4221163"/>
            <a:ext cx="1943100" cy="431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  <p:bldP spid="49158" grpId="0"/>
      <p:bldP spid="49159" grpId="0"/>
      <p:bldP spid="49160" grpId="0"/>
      <p:bldP spid="49161" grpId="0"/>
      <p:bldP spid="49162" grpId="0"/>
      <p:bldP spid="49163" grpId="0" animBg="1"/>
      <p:bldP spid="49164" grpId="0"/>
      <p:bldP spid="49165" grpId="0" animBg="1"/>
      <p:bldP spid="49166" grpId="0" animBg="1"/>
      <p:bldP spid="49167" grpId="0" animBg="1"/>
      <p:bldP spid="49168" grpId="0" animBg="1"/>
      <p:bldP spid="49169" grpId="0" animBg="1"/>
      <p:bldP spid="49170" grpId="0" animBg="1"/>
      <p:bldP spid="49171" grpId="0"/>
      <p:bldP spid="49172" grpId="0"/>
      <p:bldP spid="49173" grpId="0" animBg="1"/>
      <p:bldP spid="49174" grpId="0" animBg="1"/>
      <p:bldP spid="49175" grpId="0" animBg="1"/>
      <p:bldP spid="49176" grpId="0" animBg="1"/>
      <p:bldP spid="49177" grpId="0" animBg="1"/>
      <p:bldP spid="49178" grpId="0" animBg="1"/>
      <p:bldP spid="491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Безымянный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4930775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4" descr="Безымянный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1196975"/>
            <a:ext cx="4911725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539750" y="5157788"/>
            <a:ext cx="86042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000"/>
              <a:t>Вывод: независимо от способа построения сечения одинаковые.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1692275" y="981075"/>
            <a:ext cx="174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Способ №1.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940425" y="908050"/>
            <a:ext cx="174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Способ №2.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3494</TotalTime>
  <Words>321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Impact</vt:lpstr>
      <vt:lpstr>Stencil</vt:lpstr>
      <vt:lpstr>Times New Roman</vt:lpstr>
      <vt:lpstr>Wingdings</vt:lpstr>
      <vt:lpstr>Оформление по умолчанию</vt:lpstr>
      <vt:lpstr>Презентация PowerPoint</vt:lpstr>
      <vt:lpstr>Для решения многих геометрических задач необходимо строить их сечения различными плоскостями.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сечений тетраэдра и параллелепипеда</dc:title>
  <dc:subject>Математика</dc:subject>
  <dc:creator>Ткачева В.В. Школа № 183</dc:creator>
  <cp:lastModifiedBy>EAO</cp:lastModifiedBy>
  <cp:revision>93</cp:revision>
  <dcterms:created xsi:type="dcterms:W3CDTF">2007-11-08T23:40:46Z</dcterms:created>
  <dcterms:modified xsi:type="dcterms:W3CDTF">2024-10-16T05:06:19Z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187783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NXTAG2">
    <vt:lpwstr>0008008e0b0000000000010243100207f6000400038000</vt:lpwstr>
  </property>
</Properties>
</file>