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5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25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39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74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47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44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4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10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90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2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89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E366C-514D-4DD6-BB74-BBC43869ED4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B030F-2E6C-4B42-92BB-C9C6442518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61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182687"/>
          </a:xfrm>
        </p:spPr>
        <p:txBody>
          <a:bodyPr/>
          <a:lstStyle/>
          <a:p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Календарь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Лунно солнечный календарь. Годовой цикл в Кита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2767012"/>
            <a:ext cx="48768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9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Элементы истории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основу первого (египетского) календаря были положены солнечный цикл (в то время считался 365 дней) и лунный цикл ( примерно 28 дней). Годом считался солнечный цикл, а месяцем – лунный. Так как 365 не равно 12 раз по 28 в конце года оставались дни, не привязанные ни к каким месяцам.</a:t>
            </a:r>
          </a:p>
          <a:p>
            <a:pPr marL="0" indent="0">
              <a:buNone/>
            </a:pPr>
            <a:r>
              <a:rPr lang="ru-RU" dirty="0" smtClean="0"/>
              <a:t>Ошибка календаря – 1 день в 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90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Юлианский календарь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Юлиа́нский</a:t>
            </a:r>
            <a:r>
              <a:rPr lang="ru-RU" dirty="0"/>
              <a:t> </a:t>
            </a:r>
            <a:r>
              <a:rPr lang="ru-RU" dirty="0" err="1"/>
              <a:t>календа́рь</a:t>
            </a:r>
            <a:r>
              <a:rPr lang="ru-RU" dirty="0"/>
              <a:t> — календарь, разработанный группой александрийских астрономов во главе с </a:t>
            </a:r>
            <a:r>
              <a:rPr lang="ru-RU" dirty="0" err="1"/>
              <a:t>Созигеном</a:t>
            </a:r>
            <a:r>
              <a:rPr lang="ru-RU" dirty="0"/>
              <a:t>. Средняя продолжительность года составляет 365,25 суток. Календарь назван в честь Юлия Цезаря, по указу которого был введён в Римской республике с 1 января 45 года до н. э. Год по юлианскому календарю начинается 1 января, так как именно в этот день с 153 года до н. э. избранные комициями консулы вступали в должность</a:t>
            </a:r>
            <a:r>
              <a:rPr lang="ru-RU" dirty="0" smtClean="0"/>
              <a:t>. Но когда календарь разрабатывался, последним месяцем года был февраль, поэтому на февраль пришлись оставшиеся от года дни.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92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Юлианский календарь.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 основу календаря принят солнечный цикл, связь с лунным циклом отсутствует – начало </a:t>
            </a:r>
            <a:r>
              <a:rPr lang="ru-RU" dirty="0"/>
              <a:t>л</a:t>
            </a:r>
            <a:r>
              <a:rPr lang="ru-RU" dirty="0" smtClean="0"/>
              <a:t>юбого месяца никак не привязано к фазам Луны.</a:t>
            </a:r>
          </a:p>
          <a:p>
            <a:pPr marL="0" indent="0">
              <a:buNone/>
            </a:pPr>
            <a:r>
              <a:rPr lang="ru-RU" dirty="0" smtClean="0"/>
              <a:t>Каждый год составляет 365 дней кроме годов, номер которых кратен 4. Они имеют 366 дней и называются високосными.</a:t>
            </a:r>
          </a:p>
          <a:p>
            <a:pPr marL="0" indent="0">
              <a:buNone/>
            </a:pPr>
            <a:r>
              <a:rPr lang="ru-RU" dirty="0" smtClean="0"/>
              <a:t>Ошибка календаря – 3 дня за 400 лет.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36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Григорианский календарь.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Григориа́нский</a:t>
            </a:r>
            <a:r>
              <a:rPr lang="ru-RU" dirty="0"/>
              <a:t> </a:t>
            </a:r>
            <a:r>
              <a:rPr lang="ru-RU" dirty="0" err="1"/>
              <a:t>календа́рь</a:t>
            </a:r>
            <a:r>
              <a:rPr lang="ru-RU" dirty="0"/>
              <a:t> — система исчисления времени, основанная на циклическом обращении Земли вокруг Солнца. Средняя продолжительность года принята равной 365,2425 суток; содержит 97 високосных лет на 400 </a:t>
            </a:r>
            <a:r>
              <a:rPr lang="ru-RU" dirty="0" smtClean="0"/>
              <a:t>лет.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Впервые григорианский календарь был введён папой римским Григорием XIII в католических странах 4 октября 1582 года взамен прежнего юлианского: следующим днём после четверга 4 октября стала пятница 15 октября.</a:t>
            </a:r>
          </a:p>
        </p:txBody>
      </p:sp>
    </p:spTree>
    <p:extLst>
      <p:ext uri="{BB962C8B-B14F-4D97-AF65-F5344CB8AC3E}">
        <p14:creationId xmlns:p14="http://schemas.microsoft.com/office/powerpoint/2010/main" val="268226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Григорианский календарь.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Года кратные 100 кроме тех, которые делятся на 400 не являются високосными в отличие от Юлианского календаря.</a:t>
            </a:r>
          </a:p>
          <a:p>
            <a:pPr marL="0" indent="0">
              <a:buNone/>
            </a:pPr>
            <a:r>
              <a:rPr lang="ru-RU" dirty="0" smtClean="0"/>
              <a:t>Например в Григорианском календаре 1700, 1800 и 1900 года не являются високосными, а 1600 и 2000 – являются.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en-US" dirty="0" smtClean="0"/>
              <a:t>XXI </a:t>
            </a:r>
            <a:r>
              <a:rPr lang="ru-RU" dirty="0" smtClean="0"/>
              <a:t>веке разница между календарями составляет 13 дней – юлианский отстаёт.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302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пересчитать даты по Юлианскому календарю в Григорианский.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09799"/>
            <a:ext cx="7886700" cy="39671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Посчитать количество «неправильных» лет от указанной даты до нашего времени. Получим на сколько увеличилась ошибка Юлианского календаря за прошедшее </a:t>
            </a:r>
            <a:r>
              <a:rPr lang="ru-RU" dirty="0" err="1" smtClean="0"/>
              <a:t>врямя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Вычесть из 13 полученный результат – получим ошибку Юлианского календаря на указанную дату. 13 – ошибка на текущий момент.</a:t>
            </a:r>
          </a:p>
          <a:p>
            <a:pPr marL="514350" indent="-514350">
              <a:buAutoNum type="arabicPeriod"/>
            </a:pPr>
            <a:r>
              <a:rPr lang="ru-RU" dirty="0" smtClean="0"/>
              <a:t>К указанной дате добавляем полученный результат.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10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950" y="136527"/>
            <a:ext cx="7886700" cy="5111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450" y="806450"/>
            <a:ext cx="7553325" cy="60515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11 сентября 1082 года по Юлианскому календарю это…</a:t>
            </a:r>
          </a:p>
          <a:p>
            <a:pPr marL="0" indent="0">
              <a:buNone/>
            </a:pPr>
            <a:r>
              <a:rPr lang="ru-RU" dirty="0" smtClean="0"/>
              <a:t>1. Считаем ошибочные года среди кратных 100:</a:t>
            </a:r>
            <a:br>
              <a:rPr lang="ru-RU" dirty="0" smtClean="0"/>
            </a:br>
            <a:r>
              <a:rPr lang="ru-RU" dirty="0" smtClean="0"/>
              <a:t>1100 </a:t>
            </a:r>
            <a:r>
              <a:rPr lang="ru-RU" dirty="0"/>
              <a:t>– ошибочный. Ошибка +</a:t>
            </a:r>
            <a:r>
              <a:rPr lang="ru-RU" dirty="0" smtClean="0"/>
              <a:t>1.</a:t>
            </a:r>
            <a:br>
              <a:rPr lang="ru-RU" dirty="0" smtClean="0"/>
            </a:br>
            <a:r>
              <a:rPr lang="ru-RU" dirty="0" smtClean="0"/>
              <a:t>1200 – правильный, кратен 400. Ошибка +1.</a:t>
            </a:r>
            <a:br>
              <a:rPr lang="ru-RU" dirty="0" smtClean="0"/>
            </a:br>
            <a:r>
              <a:rPr lang="ru-RU" dirty="0" smtClean="0"/>
              <a:t>1300 – ошибочный. Ошибка +2.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1400 </a:t>
            </a:r>
            <a:r>
              <a:rPr lang="ru-RU" dirty="0"/>
              <a:t>– ошибочный. Ошибка </a:t>
            </a:r>
            <a:r>
              <a:rPr lang="ru-RU" dirty="0" smtClean="0"/>
              <a:t>+3.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1500 </a:t>
            </a:r>
            <a:r>
              <a:rPr lang="ru-RU" dirty="0"/>
              <a:t>– ошибочный. Ошибка </a:t>
            </a:r>
            <a:r>
              <a:rPr lang="ru-RU" dirty="0" smtClean="0"/>
              <a:t>+4.</a:t>
            </a:r>
            <a:br>
              <a:rPr lang="ru-RU" dirty="0" smtClean="0"/>
            </a:br>
            <a:r>
              <a:rPr lang="ru-RU" dirty="0" smtClean="0"/>
              <a:t>1600 - </a:t>
            </a:r>
            <a:r>
              <a:rPr lang="ru-RU" dirty="0"/>
              <a:t>правильный, кратен 400. Ошибка </a:t>
            </a:r>
            <a:r>
              <a:rPr lang="ru-RU" dirty="0" smtClean="0"/>
              <a:t>+4.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1700 </a:t>
            </a:r>
            <a:r>
              <a:rPr lang="ru-RU" dirty="0"/>
              <a:t>– ошибочный. Ошибка </a:t>
            </a:r>
            <a:r>
              <a:rPr lang="ru-RU" dirty="0" smtClean="0"/>
              <a:t>+5.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1800 </a:t>
            </a:r>
            <a:r>
              <a:rPr lang="ru-RU" dirty="0"/>
              <a:t>– ошибочный. Ошибка </a:t>
            </a:r>
            <a:r>
              <a:rPr lang="ru-RU" dirty="0" smtClean="0"/>
              <a:t>+6.</a:t>
            </a:r>
            <a:br>
              <a:rPr lang="ru-RU" dirty="0" smtClean="0"/>
            </a:br>
            <a:r>
              <a:rPr lang="ru-RU" dirty="0" smtClean="0"/>
              <a:t>1900 </a:t>
            </a:r>
            <a:r>
              <a:rPr lang="ru-RU" dirty="0"/>
              <a:t>– ошибочный. Ошибка </a:t>
            </a:r>
            <a:r>
              <a:rPr lang="ru-RU" dirty="0" smtClean="0"/>
              <a:t>+7.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2000 </a:t>
            </a:r>
            <a:r>
              <a:rPr lang="ru-RU" dirty="0"/>
              <a:t>- правильный, кратен 400. Ошибка </a:t>
            </a:r>
            <a:r>
              <a:rPr lang="ru-RU" dirty="0" smtClean="0"/>
              <a:t>+7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Таким образом с указанной даты ошибка Юлианского календаря увеличилась на 7 дней.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666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2. Тогда </a:t>
            </a:r>
            <a:r>
              <a:rPr lang="ru-RU" dirty="0"/>
              <a:t>11 сентября 1082 </a:t>
            </a:r>
            <a:r>
              <a:rPr lang="ru-RU" dirty="0" smtClean="0"/>
              <a:t>года эта ошибка составляла 13 (ошибка настоящего времени) – 7 (накопленная за это время ошибка) = 6 дней</a:t>
            </a:r>
          </a:p>
          <a:p>
            <a:pPr marL="0" indent="0">
              <a:buNone/>
            </a:pPr>
            <a:r>
              <a:rPr lang="ru-RU" dirty="0" smtClean="0"/>
              <a:t>3.11 сентября 1082 года + 6 дней = 17 сентября </a:t>
            </a:r>
            <a:r>
              <a:rPr lang="ru-RU" smtClean="0"/>
              <a:t>1082 года.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378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581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Календарь</vt:lpstr>
      <vt:lpstr>Элементы истории</vt:lpstr>
      <vt:lpstr>Юлианский календарь</vt:lpstr>
      <vt:lpstr>Юлианский календарь.</vt:lpstr>
      <vt:lpstr>Григорианский календарь.</vt:lpstr>
      <vt:lpstr>Григорианский календарь.</vt:lpstr>
      <vt:lpstr>Как пересчитать даты по Юлианскому календарю в Григорианский.</vt:lpstr>
      <vt:lpstr>Пример:</vt:lpstr>
      <vt:lpstr>Пример.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Календарь</dc:title>
  <dc:creator>Учитель</dc:creator>
  <cp:lastModifiedBy>Учитель</cp:lastModifiedBy>
  <cp:revision>6</cp:revision>
  <dcterms:created xsi:type="dcterms:W3CDTF">2020-09-28T08:43:10Z</dcterms:created>
  <dcterms:modified xsi:type="dcterms:W3CDTF">2020-09-28T09:19:05Z</dcterms:modified>
</cp:coreProperties>
</file>